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60"/>
  </p:notesMasterIdLst>
  <p:sldIdLst>
    <p:sldId id="442" r:id="rId2"/>
    <p:sldId id="423" r:id="rId3"/>
    <p:sldId id="374" r:id="rId4"/>
    <p:sldId id="376" r:id="rId5"/>
    <p:sldId id="377" r:id="rId6"/>
    <p:sldId id="380" r:id="rId7"/>
    <p:sldId id="379" r:id="rId8"/>
    <p:sldId id="381" r:id="rId9"/>
    <p:sldId id="443" r:id="rId10"/>
    <p:sldId id="420" r:id="rId11"/>
    <p:sldId id="382" r:id="rId12"/>
    <p:sldId id="383" r:id="rId13"/>
    <p:sldId id="386" r:id="rId14"/>
    <p:sldId id="389" r:id="rId15"/>
    <p:sldId id="418" r:id="rId16"/>
    <p:sldId id="419" r:id="rId17"/>
    <p:sldId id="384" r:id="rId18"/>
    <p:sldId id="387" r:id="rId19"/>
    <p:sldId id="421" r:id="rId20"/>
    <p:sldId id="388" r:id="rId21"/>
    <p:sldId id="385" r:id="rId22"/>
    <p:sldId id="390" r:id="rId23"/>
    <p:sldId id="467" r:id="rId24"/>
    <p:sldId id="465" r:id="rId25"/>
    <p:sldId id="391" r:id="rId26"/>
    <p:sldId id="392" r:id="rId27"/>
    <p:sldId id="393" r:id="rId28"/>
    <p:sldId id="424" r:id="rId29"/>
    <p:sldId id="353" r:id="rId30"/>
    <p:sldId id="358" r:id="rId31"/>
    <p:sldId id="356" r:id="rId32"/>
    <p:sldId id="425" r:id="rId33"/>
    <p:sldId id="426" r:id="rId34"/>
    <p:sldId id="359" r:id="rId35"/>
    <p:sldId id="355" r:id="rId36"/>
    <p:sldId id="412" r:id="rId37"/>
    <p:sldId id="360" r:id="rId38"/>
    <p:sldId id="394" r:id="rId39"/>
    <p:sldId id="293" r:id="rId40"/>
    <p:sldId id="414" r:id="rId41"/>
    <p:sldId id="400" r:id="rId42"/>
    <p:sldId id="470" r:id="rId43"/>
    <p:sldId id="401" r:id="rId44"/>
    <p:sldId id="446" r:id="rId45"/>
    <p:sldId id="402" r:id="rId46"/>
    <p:sldId id="447" r:id="rId47"/>
    <p:sldId id="448" r:id="rId48"/>
    <p:sldId id="434" r:id="rId49"/>
    <p:sldId id="403" r:id="rId50"/>
    <p:sldId id="404" r:id="rId51"/>
    <p:sldId id="452" r:id="rId52"/>
    <p:sldId id="454" r:id="rId53"/>
    <p:sldId id="456" r:id="rId54"/>
    <p:sldId id="459" r:id="rId55"/>
    <p:sldId id="471" r:id="rId56"/>
    <p:sldId id="472" r:id="rId57"/>
    <p:sldId id="411" r:id="rId58"/>
    <p:sldId id="441" r:id="rId5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DD89B2-56DF-41F4-97C9-207695165510}" type="datetimeFigureOut">
              <a:rPr lang="en-US" smtClean="0"/>
              <a:pPr/>
              <a:t>10/28/2023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F9595F-583E-4B1C-95F2-A517F0F8F4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41135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578834F-8A95-47C3-84F3-AECC5AEB383B}" type="slidenum">
              <a:rPr lang="en-US">
                <a:ea typeface="ＭＳ Ｐゴシック" pitchFamily="34" charset="-128"/>
              </a:rPr>
              <a:pPr/>
              <a:t>43</a:t>
            </a:fld>
            <a:endParaRPr lang="en-US">
              <a:ea typeface="ＭＳ Ｐゴシック" pitchFamily="34" charset="-128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2E723-1DEA-40E2-99EE-F8AE02EA9265}" type="datetime10">
              <a:rPr lang="en-US" smtClean="0"/>
              <a:pPr/>
              <a:t>10:00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6BC61-89C0-4CF6-982A-E74394C1E180}" type="datetime10">
              <a:rPr lang="en-US" smtClean="0"/>
              <a:pPr/>
              <a:t>10:00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5989E-C707-47EF-8DF3-58F4C82E7F33}" type="datetime10">
              <a:rPr lang="en-US" smtClean="0"/>
              <a:pPr/>
              <a:t>10:00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08891-4201-464A-BE58-C612C423367E}" type="datetime10">
              <a:rPr lang="en-US" smtClean="0"/>
              <a:pPr/>
              <a:t>10:00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54970-3B14-4E7F-B7B4-3C2920238478}" type="datetime10">
              <a:rPr lang="en-US" smtClean="0"/>
              <a:pPr/>
              <a:t>10:00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0491C-010B-46A6-B456-586CF202431F}" type="datetime10">
              <a:rPr lang="en-US" smtClean="0"/>
              <a:pPr/>
              <a:t>10:00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D40F3-9D8F-413B-8AAF-06AFC743E9AB}" type="datetime10">
              <a:rPr lang="en-US" smtClean="0"/>
              <a:pPr/>
              <a:t>10:00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384D9-D46B-4917-A268-5009B1564A38}" type="datetime10">
              <a:rPr lang="en-US" smtClean="0"/>
              <a:pPr/>
              <a:t>10:00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D32DC-0A06-4F13-B072-30925375BFE3}" type="datetime10">
              <a:rPr lang="en-US" smtClean="0"/>
              <a:pPr/>
              <a:t>10:00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D8FE6-0AC7-4459-98D4-4AE44230AC21}" type="datetime10">
              <a:rPr lang="en-US" smtClean="0"/>
              <a:pPr/>
              <a:t>10:00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4C994-79FF-4173-A99E-5E13B70A6BD1}" type="datetime10">
              <a:rPr lang="en-US" smtClean="0"/>
              <a:pPr/>
              <a:t>10:00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0662B4-8146-4471-9F7D-726CC650FE19}" type="datetime10">
              <a:rPr lang="en-US" smtClean="0"/>
              <a:pPr/>
              <a:t>10:00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0"/>
            <a:ext cx="7772400" cy="2514599"/>
          </a:xfrm>
        </p:spPr>
        <p:txBody>
          <a:bodyPr>
            <a:normAutofit/>
          </a:bodyPr>
          <a:lstStyle/>
          <a:p>
            <a:r>
              <a:rPr lang="en-US" sz="60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PLASMA PROTEINS</a:t>
            </a:r>
            <a:br>
              <a:rPr lang="en-US" sz="60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en-IN" sz="6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ctr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60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Functions of Albumin</a:t>
            </a:r>
            <a:r>
              <a:rPr lang="en-US" altLang="en-US" sz="4800" b="1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4800" b="1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endParaRPr lang="en-IN" alt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609600" indent="-609600" algn="ctr" eaLnBrk="1" hangingPunct="1">
              <a:buClr>
                <a:srgbClr val="FFFF00"/>
              </a:buClr>
              <a:buFont typeface="Wingdings" pitchFamily="2" charset="2"/>
              <a:buNone/>
            </a:pPr>
            <a:r>
              <a:rPr lang="en-US" sz="4000" b="1" dirty="0">
                <a:effectLst/>
                <a:latin typeface="Times New Roman" pitchFamily="18" charset="0"/>
                <a:cs typeface="Times New Roman" pitchFamily="18" charset="0"/>
              </a:rPr>
              <a:t>1.Colloid Osmotic Pressure of Plasma</a:t>
            </a:r>
          </a:p>
          <a:p>
            <a:pPr marL="609600" indent="-609600">
              <a:buClr>
                <a:schemeClr val="tx1"/>
              </a:buClr>
            </a:pPr>
            <a:r>
              <a:rPr lang="en-US" dirty="0">
                <a:effectLst/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dirty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total osmolality of serum </a:t>
            </a:r>
            <a:r>
              <a:rPr lang="en-US" dirty="0">
                <a:effectLst/>
                <a:latin typeface="Times New Roman" pitchFamily="18" charset="0"/>
                <a:cs typeface="Times New Roman" pitchFamily="18" charset="0"/>
              </a:rPr>
              <a:t>is </a:t>
            </a:r>
            <a:r>
              <a:rPr lang="en-US" dirty="0">
                <a:solidFill>
                  <a:srgbClr val="0033CC"/>
                </a:solidFill>
                <a:effectLst/>
                <a:latin typeface="Times New Roman" pitchFamily="18" charset="0"/>
                <a:cs typeface="Times New Roman" pitchFamily="18" charset="0"/>
              </a:rPr>
              <a:t>278-305 </a:t>
            </a:r>
            <a:r>
              <a:rPr lang="en-US" dirty="0" err="1">
                <a:solidFill>
                  <a:srgbClr val="0033CC"/>
                </a:solidFill>
                <a:effectLst/>
                <a:latin typeface="Times New Roman" pitchFamily="18" charset="0"/>
                <a:cs typeface="Times New Roman" pitchFamily="18" charset="0"/>
              </a:rPr>
              <a:t>mosmol</a:t>
            </a:r>
            <a:r>
              <a:rPr lang="en-US" dirty="0">
                <a:solidFill>
                  <a:srgbClr val="0033CC"/>
                </a:solidFill>
                <a:effectLst/>
                <a:latin typeface="Times New Roman" pitchFamily="18" charset="0"/>
                <a:cs typeface="Times New Roman" pitchFamily="18" charset="0"/>
              </a:rPr>
              <a:t>/kg  </a:t>
            </a:r>
          </a:p>
          <a:p>
            <a:pPr marL="609600" indent="-609600">
              <a:buClr>
                <a:schemeClr val="tx1"/>
              </a:buClr>
            </a:pPr>
            <a:r>
              <a:rPr lang="en-US" dirty="0">
                <a:effectLst/>
                <a:latin typeface="Times New Roman" pitchFamily="18" charset="0"/>
                <a:cs typeface="Times New Roman" pitchFamily="18" charset="0"/>
              </a:rPr>
              <a:t>Exerted mainly </a:t>
            </a:r>
            <a:r>
              <a:rPr lang="en-US" dirty="0">
                <a:solidFill>
                  <a:srgbClr val="0033CC"/>
                </a:solidFill>
                <a:effectLst/>
                <a:latin typeface="Times New Roman" pitchFamily="18" charset="0"/>
                <a:cs typeface="Times New Roman" pitchFamily="18" charset="0"/>
              </a:rPr>
              <a:t>by salts</a:t>
            </a:r>
            <a:r>
              <a:rPr lang="en-US" dirty="0">
                <a:effectLst/>
                <a:latin typeface="Times New Roman" pitchFamily="18" charset="0"/>
                <a:cs typeface="Times New Roman" pitchFamily="18" charset="0"/>
              </a:rPr>
              <a:t>, which can pass easily from </a:t>
            </a:r>
            <a:r>
              <a:rPr lang="en-US" dirty="0">
                <a:solidFill>
                  <a:srgbClr val="0033CC"/>
                </a:solidFill>
                <a:effectLst/>
                <a:latin typeface="Times New Roman" pitchFamily="18" charset="0"/>
                <a:cs typeface="Times New Roman" pitchFamily="18" charset="0"/>
              </a:rPr>
              <a:t>intravascular to extravascular space</a:t>
            </a:r>
            <a:r>
              <a:rPr lang="en-US" dirty="0">
                <a:effectLst/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609600" indent="-609600">
              <a:buClr>
                <a:schemeClr val="tx1"/>
              </a:buClr>
            </a:pPr>
            <a:r>
              <a:rPr lang="en-US" dirty="0">
                <a:effectLst/>
                <a:latin typeface="Times New Roman" pitchFamily="18" charset="0"/>
                <a:cs typeface="Times New Roman" pitchFamily="18" charset="0"/>
              </a:rPr>
              <a:t>So, the </a:t>
            </a:r>
            <a:r>
              <a:rPr lang="en-US" dirty="0">
                <a:solidFill>
                  <a:srgbClr val="0033CC"/>
                </a:solidFill>
                <a:effectLst/>
                <a:latin typeface="Times New Roman" pitchFamily="18" charset="0"/>
                <a:cs typeface="Times New Roman" pitchFamily="18" charset="0"/>
              </a:rPr>
              <a:t>osmotic pressure exerted by electrolytes </a:t>
            </a:r>
            <a:r>
              <a:rPr lang="en-US" dirty="0">
                <a:effectLst/>
                <a:latin typeface="Times New Roman" pitchFamily="18" charset="0"/>
                <a:cs typeface="Times New Roman" pitchFamily="18" charset="0"/>
              </a:rPr>
              <a:t>inside and outside the vascular compartments </a:t>
            </a:r>
            <a:r>
              <a:rPr lang="en-US" dirty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will cancel each other.</a:t>
            </a:r>
          </a:p>
          <a:p>
            <a:pPr>
              <a:buClr>
                <a:schemeClr val="tx1"/>
              </a:buClr>
              <a:defRPr/>
            </a:pPr>
            <a:r>
              <a:rPr lang="en-US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Proteins cannot easily escape out of blood vessels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and so, 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proteins exert the effective osmotic pressure.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chemeClr val="tx1"/>
              </a:buClr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  This effective osmotic pressure 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maintains blood volume.</a:t>
            </a:r>
            <a:endParaRPr lang="en-US" dirty="0"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609600" indent="-609600" eaLnBrk="1" hangingPunct="1">
              <a:buClr>
                <a:schemeClr val="tx1"/>
              </a:buClr>
            </a:pPr>
            <a:endParaRPr lang="en-US" b="1" u="sng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160565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Colloid osmotic pressure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Low Albumin causes Edema</a:t>
            </a:r>
            <a:endParaRPr lang="en-IN" dirty="0"/>
          </a:p>
        </p:txBody>
      </p:sp>
      <p:pic>
        <p:nvPicPr>
          <p:cNvPr id="3891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438400"/>
            <a:ext cx="8382000" cy="413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 noChangeArrowheads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609600" indent="-609600" algn="ctr" eaLnBrk="1" hangingPunct="1">
              <a:buFont typeface="Wingdings" pitchFamily="2" charset="2"/>
              <a:buNone/>
            </a:pPr>
            <a:r>
              <a:rPr lang="en-US" sz="4400" b="1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2.Transport Function</a:t>
            </a:r>
          </a:p>
          <a:p>
            <a:pPr marL="609600" indent="-609600" algn="ctr" eaLnBrk="1" hangingPunct="1">
              <a:buFont typeface="Wingdings" pitchFamily="2" charset="2"/>
              <a:buNone/>
            </a:pPr>
            <a:endParaRPr lang="en-US" sz="4400" dirty="0">
              <a:solidFill>
                <a:srgbClr val="FF0000"/>
              </a:solidFill>
              <a:effectLst/>
            </a:endParaRPr>
          </a:p>
          <a:p>
            <a:pPr marL="609600" indent="-609600" eaLnBrk="1" hangingPunct="1">
              <a:buClr>
                <a:schemeClr val="tx1"/>
              </a:buClr>
            </a:pPr>
            <a:r>
              <a:rPr lang="en-US" dirty="0">
                <a:effectLst/>
                <a:latin typeface="Times New Roman" pitchFamily="18" charset="0"/>
                <a:cs typeface="Times New Roman" pitchFamily="18" charset="0"/>
              </a:rPr>
              <a:t>Albumin  </a:t>
            </a:r>
            <a:r>
              <a:rPr lang="en-US" dirty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carries the hydrophobic substances </a:t>
            </a:r>
            <a:r>
              <a:rPr lang="en-US" dirty="0">
                <a:effectLst/>
                <a:latin typeface="Times New Roman" pitchFamily="18" charset="0"/>
                <a:cs typeface="Times New Roman" pitchFamily="18" charset="0"/>
              </a:rPr>
              <a:t>in the blood.  </a:t>
            </a:r>
          </a:p>
          <a:p>
            <a:pPr marL="609600" indent="-609600" eaLnBrk="1" hangingPunct="1">
              <a:buClr>
                <a:schemeClr val="tx1"/>
              </a:buClr>
            </a:pPr>
            <a:r>
              <a:rPr lang="en-US" dirty="0">
                <a:solidFill>
                  <a:srgbClr val="0033CC"/>
                </a:solidFill>
                <a:effectLst/>
                <a:latin typeface="Times New Roman" pitchFamily="18" charset="0"/>
                <a:cs typeface="Times New Roman" pitchFamily="18" charset="0"/>
              </a:rPr>
              <a:t>Bilirubin </a:t>
            </a:r>
          </a:p>
          <a:p>
            <a:pPr marL="609600" indent="-609600" eaLnBrk="1" hangingPunct="1">
              <a:buClr>
                <a:schemeClr val="tx1"/>
              </a:buClr>
            </a:pPr>
            <a:r>
              <a:rPr lang="en-US" dirty="0">
                <a:solidFill>
                  <a:srgbClr val="0033CC"/>
                </a:solidFill>
                <a:effectLst/>
                <a:latin typeface="Times New Roman" pitchFamily="18" charset="0"/>
                <a:cs typeface="Times New Roman" pitchFamily="18" charset="0"/>
              </a:rPr>
              <a:t>non-esterified fatty acids </a:t>
            </a:r>
          </a:p>
          <a:p>
            <a:pPr marL="609600" indent="-609600" eaLnBrk="1" hangingPunct="1">
              <a:buClr>
                <a:schemeClr val="tx1"/>
              </a:buClr>
            </a:pPr>
            <a:r>
              <a:rPr lang="en-US" dirty="0">
                <a:solidFill>
                  <a:srgbClr val="0033CC"/>
                </a:solidFill>
                <a:effectLst/>
                <a:latin typeface="Times New Roman" pitchFamily="18" charset="0"/>
                <a:cs typeface="Times New Roman" pitchFamily="18" charset="0"/>
              </a:rPr>
              <a:t>Drugs</a:t>
            </a:r>
            <a:r>
              <a:rPr lang="en-US" dirty="0">
                <a:effectLst/>
                <a:latin typeface="Times New Roman" pitchFamily="18" charset="0"/>
                <a:cs typeface="Times New Roman" pitchFamily="18" charset="0"/>
              </a:rPr>
              <a:t> : aspirin, salicylate, </a:t>
            </a:r>
            <a:r>
              <a:rPr lang="en-US" dirty="0" err="1">
                <a:effectLst/>
                <a:latin typeface="Times New Roman" pitchFamily="18" charset="0"/>
                <a:cs typeface="Times New Roman" pitchFamily="18" charset="0"/>
              </a:rPr>
              <a:t>phenytoin,suifonamides</a:t>
            </a:r>
            <a:endParaRPr lang="en-US" dirty="0">
              <a:effectLst/>
              <a:latin typeface="Times New Roman" pitchFamily="18" charset="0"/>
              <a:cs typeface="Times New Roman" pitchFamily="18" charset="0"/>
            </a:endParaRPr>
          </a:p>
          <a:p>
            <a:pPr marL="609600" indent="-609600" eaLnBrk="1" hangingPunct="1">
              <a:buClr>
                <a:schemeClr val="tx1"/>
              </a:buClr>
            </a:pPr>
            <a:r>
              <a:rPr lang="en-US" dirty="0">
                <a:solidFill>
                  <a:srgbClr val="0033CC"/>
                </a:solidFill>
                <a:effectLst/>
                <a:latin typeface="Times New Roman" pitchFamily="18" charset="0"/>
                <a:cs typeface="Times New Roman" pitchFamily="18" charset="0"/>
              </a:rPr>
              <a:t>Hormones</a:t>
            </a:r>
            <a:r>
              <a:rPr lang="en-US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>
                <a:effectLst/>
                <a:latin typeface="Times New Roman" pitchFamily="18" charset="0"/>
                <a:cs typeface="Times New Roman" pitchFamily="18" charset="0"/>
              </a:rPr>
              <a:t>thyroxine</a:t>
            </a:r>
            <a:r>
              <a:rPr lang="en-US" dirty="0">
                <a:effectLst/>
                <a:latin typeface="Times New Roman" pitchFamily="18" charset="0"/>
                <a:cs typeface="Times New Roman" pitchFamily="18" charset="0"/>
              </a:rPr>
              <a:t>, steroid hormones</a:t>
            </a:r>
          </a:p>
          <a:p>
            <a:pPr marL="609600" indent="-609600" eaLnBrk="1" hangingPunct="1">
              <a:buClr>
                <a:schemeClr val="tx1"/>
              </a:buClr>
            </a:pPr>
            <a:r>
              <a:rPr lang="en-US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rgbClr val="0033CC"/>
                </a:solidFill>
                <a:effectLst/>
                <a:latin typeface="Times New Roman" pitchFamily="18" charset="0"/>
                <a:cs typeface="Times New Roman" pitchFamily="18" charset="0"/>
              </a:rPr>
              <a:t>Metals</a:t>
            </a:r>
            <a:r>
              <a:rPr lang="en-US" dirty="0">
                <a:effectLst/>
                <a:latin typeface="Times New Roman" pitchFamily="18" charset="0"/>
                <a:cs typeface="Times New Roman" pitchFamily="18" charset="0"/>
              </a:rPr>
              <a:t>: calcium, copper and heavy metals </a:t>
            </a:r>
          </a:p>
          <a:p>
            <a:pPr marL="0" indent="0" eaLnBrk="1" hangingPunct="1">
              <a:buClr>
                <a:srgbClr val="FFFF00"/>
              </a:buClr>
              <a:buNone/>
            </a:pPr>
            <a:r>
              <a:rPr lang="en-US" dirty="0">
                <a:effectLst/>
                <a:latin typeface="Times New Roman" pitchFamily="18" charset="0"/>
                <a:cs typeface="Times New Roman" pitchFamily="18" charset="0"/>
              </a:rPr>
              <a:t>Only the unbound fraction of drugs is biologically active.</a:t>
            </a:r>
          </a:p>
        </p:txBody>
      </p:sp>
    </p:spTree>
    <p:extLst>
      <p:ext uri="{BB962C8B-B14F-4D97-AF65-F5344CB8AC3E}">
        <p14:creationId xmlns:p14="http://schemas.microsoft.com/office/powerpoint/2010/main" xmlns="" val="17250041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3" name="Rectangle 3"/>
          <p:cNvSpPr>
            <a:spLocks noGrp="1" noChangeArrowheads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ctr" eaLnBrk="1" hangingPunct="1">
              <a:buClr>
                <a:srgbClr val="FFFF00"/>
              </a:buClr>
              <a:buFont typeface="Wingdings" pitchFamily="2" charset="2"/>
              <a:buNone/>
              <a:defRPr/>
            </a:pP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3.Buffering Action</a:t>
            </a:r>
          </a:p>
          <a:p>
            <a:pPr>
              <a:defRPr/>
            </a:pPr>
            <a:r>
              <a:rPr lang="en-US" dirty="0">
                <a:effectLst/>
                <a:latin typeface="Times New Roman" pitchFamily="18" charset="0"/>
                <a:cs typeface="Times New Roman" pitchFamily="18" charset="0"/>
              </a:rPr>
              <a:t>All proteins have </a:t>
            </a:r>
            <a:r>
              <a:rPr lang="en-US" dirty="0">
                <a:solidFill>
                  <a:srgbClr val="0033CC"/>
                </a:solidFill>
                <a:effectLst/>
                <a:latin typeface="Times New Roman" pitchFamily="18" charset="0"/>
                <a:cs typeface="Times New Roman" pitchFamily="18" charset="0"/>
              </a:rPr>
              <a:t>buffering capacity</a:t>
            </a:r>
            <a:r>
              <a:rPr lang="en-US" dirty="0">
                <a:effectLst/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Normal ph of blood – 7.36-7.42</a:t>
            </a:r>
            <a:endParaRPr lang="en-US" dirty="0">
              <a:effectLst/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dirty="0">
                <a:effectLst/>
                <a:latin typeface="Times New Roman" pitchFamily="18" charset="0"/>
                <a:cs typeface="Times New Roman" pitchFamily="18" charset="0"/>
              </a:rPr>
              <a:t>Albumin has maximum buffering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capacity because of its high concentration in blood. </a:t>
            </a:r>
            <a:endParaRPr lang="en-US" dirty="0">
              <a:effectLst/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dirty="0">
                <a:effectLst/>
                <a:latin typeface="Times New Roman" pitchFamily="18" charset="0"/>
                <a:cs typeface="Times New Roman" pitchFamily="18" charset="0"/>
              </a:rPr>
              <a:t>Albumin has a total of </a:t>
            </a:r>
            <a:r>
              <a:rPr lang="en-US" dirty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16 </a:t>
            </a:r>
            <a:r>
              <a:rPr lang="en-US" dirty="0" err="1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histidine</a:t>
            </a:r>
            <a:r>
              <a:rPr lang="en-US" dirty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residues </a:t>
            </a:r>
            <a:r>
              <a:rPr lang="en-US" dirty="0">
                <a:effectLst/>
                <a:latin typeface="Times New Roman" pitchFamily="18" charset="0"/>
                <a:cs typeface="Times New Roman" pitchFamily="18" charset="0"/>
              </a:rPr>
              <a:t>which contribute to this buffering action.</a:t>
            </a:r>
          </a:p>
          <a:p>
            <a:pPr algn="ctr" eaLnBrk="1" hangingPunct="1">
              <a:buClr>
                <a:srgbClr val="FFFF00"/>
              </a:buClr>
              <a:buFont typeface="Wingdings" pitchFamily="2" charset="2"/>
              <a:buNone/>
              <a:defRPr/>
            </a:pPr>
            <a:endParaRPr lang="en-US" b="1" u="sng" dirty="0">
              <a:effectLst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3886200"/>
            <a:ext cx="9144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FFFF00"/>
              </a:buClr>
              <a:buNone/>
              <a:defRPr/>
            </a:pPr>
            <a:r>
              <a:rPr lang="en-US" sz="3200" b="1" dirty="0">
                <a:solidFill>
                  <a:srgbClr val="FF0000"/>
                </a:solidFill>
              </a:rPr>
              <a:t>4.Nutritional Function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All tissue cells can take up albumin by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pinocytosis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Clr>
                <a:srgbClr val="FFFF00"/>
              </a:buClr>
              <a:defRPr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broken down to amino acid level.</a:t>
            </a:r>
          </a:p>
          <a:p>
            <a:pPr>
              <a:buClr>
                <a:srgbClr val="FFFF00"/>
              </a:buClr>
              <a:defRPr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considered as the transport form of 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essential amino acids from liver to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extrahepatic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cells</a:t>
            </a:r>
            <a:r>
              <a:rPr lang="en-US" sz="3200" dirty="0">
                <a:solidFill>
                  <a:srgbClr val="C0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1069021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839200" cy="5338763"/>
          </a:xfrm>
        </p:spPr>
        <p:txBody>
          <a:bodyPr rtlCol="0">
            <a:normAutofit/>
          </a:bodyPr>
          <a:lstStyle/>
          <a:p>
            <a:pPr algn="just" eaLnBrk="1" fontAlgn="auto" hangingPunct="1">
              <a:spcAft>
                <a:spcPts val="0"/>
              </a:spcAft>
              <a:buNone/>
              <a:defRPr/>
            </a:pP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5) Albumin is an important component of plasma antioxidant activity.</a:t>
            </a:r>
          </a:p>
          <a:p>
            <a:pPr algn="just" eaLnBrk="1" fontAlgn="auto" hangingPunct="1">
              <a:spcAft>
                <a:spcPts val="0"/>
              </a:spcAft>
              <a:buNone/>
              <a:defRPr/>
            </a:pP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fontAlgn="auto" hangingPunct="1">
              <a:spcAft>
                <a:spcPts val="0"/>
              </a:spcAft>
              <a:buNone/>
              <a:defRPr/>
            </a:pP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6)Albumin inhibits leukotriene and acid actin production, thus reducing the inflammatory response of platelets and neutrophils.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ctrTitle"/>
          </p:nvPr>
        </p:nvSpPr>
        <p:spPr>
          <a:xfrm>
            <a:off x="304800" y="1905000"/>
            <a:ext cx="8153400" cy="260985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clinical Applications of Albumin </a:t>
            </a:r>
            <a:r>
              <a:rPr lang="en-US" alt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IN" altLang="en-US" sz="6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4648200" cy="6705600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AutoNum type="arabicParenR"/>
              <a:defRPr/>
            </a:pP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If </a:t>
            </a:r>
            <a:r>
              <a:rPr lang="en-US" sz="33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protein concentration in serum is reduced,</a:t>
            </a: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 then </a:t>
            </a:r>
            <a:r>
              <a:rPr lang="en-US" sz="33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return of water into blood vessels is diminished</a:t>
            </a: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, leading to </a:t>
            </a:r>
            <a:r>
              <a:rPr lang="en-US" sz="33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accumulation of water </a:t>
            </a: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in tissues. This is called </a:t>
            </a:r>
            <a:r>
              <a:rPr lang="en-US" sz="33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edema.</a:t>
            </a:r>
          </a:p>
          <a:p>
            <a:pPr marL="514350" indent="-514350">
              <a:buClr>
                <a:srgbClr val="FFFF00"/>
              </a:buClr>
              <a:buNone/>
              <a:defRPr/>
            </a:pPr>
            <a:r>
              <a:rPr lang="en-US" altLang="en-US" sz="3300" b="1" dirty="0">
                <a:latin typeface="Times New Roman" pitchFamily="18" charset="0"/>
                <a:cs typeface="Times New Roman" pitchFamily="18" charset="0"/>
              </a:rPr>
              <a:t>    Chronic congestive cardiac failure</a:t>
            </a:r>
            <a:r>
              <a:rPr lang="en-US" altLang="en-US" sz="3300" dirty="0">
                <a:latin typeface="Times New Roman" pitchFamily="18" charset="0"/>
                <a:cs typeface="Times New Roman" pitchFamily="18" charset="0"/>
              </a:rPr>
              <a:t>: venous congestion will cause increased hydrostatic pressure  &amp; decreases return of water into capillaries &amp; so pitting edema of feet may result</a:t>
            </a:r>
            <a:endParaRPr lang="en-US" sz="3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FFFF00"/>
              </a:buClr>
              <a:defRPr/>
            </a:pPr>
            <a:endParaRPr lang="en-US" sz="3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Edema is seen in conditions where albumin level in blood is less than 2 g/dl.</a:t>
            </a:r>
          </a:p>
          <a:p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762000"/>
            <a:ext cx="43434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0981498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 noChangeArrowheads="1"/>
          </p:cNvSpPr>
          <p:nvPr>
            <p:ph idx="1"/>
          </p:nvPr>
        </p:nvSpPr>
        <p:spPr>
          <a:xfrm>
            <a:off x="0" y="0"/>
            <a:ext cx="5562600" cy="6858000"/>
          </a:xfrm>
        </p:spPr>
        <p:txBody>
          <a:bodyPr>
            <a:normAutofit/>
          </a:bodyPr>
          <a:lstStyle/>
          <a:p>
            <a:pPr eaLnBrk="1" hangingPunct="1">
              <a:buClr>
                <a:srgbClr val="FFFF00"/>
              </a:buClr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>
                <a:effectLst/>
                <a:latin typeface="Times New Roman" pitchFamily="18" charset="0"/>
                <a:cs typeface="Times New Roman" pitchFamily="18" charset="0"/>
              </a:rPr>
              <a:t>)Albumin-fatty acid complex cannot cross blood-brain barrier and so </a:t>
            </a:r>
            <a:r>
              <a:rPr lang="en-US" sz="2800" dirty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fatty acids cannot be taken up by brain</a:t>
            </a:r>
            <a:r>
              <a:rPr lang="en-US" sz="2800" dirty="0">
                <a:effectLst/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buClr>
                <a:srgbClr val="FFFF00"/>
              </a:buClr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>
                <a:effectLst/>
                <a:latin typeface="Times New Roman" pitchFamily="18" charset="0"/>
                <a:cs typeface="Times New Roman" pitchFamily="18" charset="0"/>
              </a:rPr>
              <a:t>)The </a:t>
            </a:r>
            <a:r>
              <a:rPr lang="en-US" sz="2800" dirty="0">
                <a:solidFill>
                  <a:srgbClr val="0033CC"/>
                </a:solidFill>
                <a:effectLst/>
                <a:latin typeface="Times New Roman" pitchFamily="18" charset="0"/>
                <a:cs typeface="Times New Roman" pitchFamily="18" charset="0"/>
              </a:rPr>
              <a:t>bilirubin</a:t>
            </a:r>
            <a:r>
              <a:rPr lang="en-US" sz="2800" dirty="0">
                <a:effectLst/>
                <a:latin typeface="Times New Roman" pitchFamily="18" charset="0"/>
                <a:cs typeface="Times New Roman" pitchFamily="18" charset="0"/>
              </a:rPr>
              <a:t> from albumin may be competitively </a:t>
            </a:r>
            <a:r>
              <a:rPr lang="en-US" sz="2800" dirty="0">
                <a:solidFill>
                  <a:srgbClr val="0033CC"/>
                </a:solidFill>
                <a:effectLst/>
                <a:latin typeface="Times New Roman" pitchFamily="18" charset="0"/>
                <a:cs typeface="Times New Roman" pitchFamily="18" charset="0"/>
              </a:rPr>
              <a:t>replaced by aspirin and such other drugs.</a:t>
            </a:r>
          </a:p>
          <a:p>
            <a:pPr marL="0" indent="0" eaLnBrk="1" hangingPunct="1">
              <a:buClr>
                <a:srgbClr val="FFFF00"/>
              </a:buClr>
              <a:buNone/>
            </a:pPr>
            <a:r>
              <a:rPr lang="en-US" sz="2800" dirty="0">
                <a:effectLst/>
                <a:latin typeface="Times New Roman" pitchFamily="18" charset="0"/>
                <a:cs typeface="Times New Roman" pitchFamily="18" charset="0"/>
              </a:rPr>
              <a:t> In newborns, </a:t>
            </a:r>
            <a:r>
              <a:rPr lang="en-US" sz="2800" dirty="0">
                <a:solidFill>
                  <a:srgbClr val="0033CC"/>
                </a:solidFill>
                <a:effectLst/>
                <a:latin typeface="Times New Roman" pitchFamily="18" charset="0"/>
                <a:cs typeface="Times New Roman" pitchFamily="18" charset="0"/>
              </a:rPr>
              <a:t>bilirubin is already          high</a:t>
            </a:r>
            <a:r>
              <a:rPr lang="en-US" sz="2800" dirty="0">
                <a:effectLst/>
                <a:latin typeface="Times New Roman" pitchFamily="18" charset="0"/>
                <a:cs typeface="Times New Roman" pitchFamily="18" charset="0"/>
              </a:rPr>
              <a:t>, and if such </a:t>
            </a:r>
            <a:r>
              <a:rPr lang="en-US" sz="2800" dirty="0">
                <a:solidFill>
                  <a:srgbClr val="0033CC"/>
                </a:solidFill>
                <a:effectLst/>
                <a:latin typeface="Times New Roman" pitchFamily="18" charset="0"/>
                <a:cs typeface="Times New Roman" pitchFamily="18" charset="0"/>
              </a:rPr>
              <a:t>drugs are given</a:t>
            </a:r>
            <a:r>
              <a:rPr lang="en-US" sz="2800" dirty="0">
                <a:effectLst/>
                <a:latin typeface="Times New Roman" pitchFamily="18" charset="0"/>
                <a:cs typeface="Times New Roman" pitchFamily="18" charset="0"/>
              </a:rPr>
              <a:t>, there is a probability </a:t>
            </a:r>
            <a:r>
              <a:rPr lang="en-US" sz="2800">
                <a:effectLst/>
                <a:latin typeface="Times New Roman" pitchFamily="18" charset="0"/>
                <a:cs typeface="Times New Roman" pitchFamily="18" charset="0"/>
              </a:rPr>
              <a:t>that </a:t>
            </a:r>
            <a:r>
              <a:rPr lang="en-US" sz="2800">
                <a:solidFill>
                  <a:srgbClr val="0033CC"/>
                </a:solidFill>
                <a:effectLst/>
                <a:latin typeface="Times New Roman" pitchFamily="18" charset="0"/>
                <a:cs typeface="Times New Roman" pitchFamily="18" charset="0"/>
              </a:rPr>
              <a:t>free</a:t>
            </a:r>
            <a:r>
              <a:rPr lang="en-GB" sz="2800">
                <a:solidFill>
                  <a:srgbClr val="0033CC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>
                <a:solidFill>
                  <a:srgbClr val="0033CC"/>
                </a:solidFill>
                <a:effectLst/>
                <a:latin typeface="Times New Roman" pitchFamily="18" charset="0"/>
                <a:cs typeface="Times New Roman" pitchFamily="18" charset="0"/>
              </a:rPr>
              <a:t>bilirubin </a:t>
            </a:r>
            <a:r>
              <a:rPr lang="en-US" sz="2800" dirty="0">
                <a:solidFill>
                  <a:srgbClr val="0033CC"/>
                </a:solidFill>
                <a:effectLst/>
                <a:latin typeface="Times New Roman" pitchFamily="18" charset="0"/>
                <a:cs typeface="Times New Roman" pitchFamily="18" charset="0"/>
              </a:rPr>
              <a:t>is deposited in brain leading to </a:t>
            </a:r>
            <a:r>
              <a:rPr lang="en-US" sz="2800" dirty="0" err="1">
                <a:solidFill>
                  <a:srgbClr val="0033CC"/>
                </a:solidFill>
                <a:effectLst/>
                <a:latin typeface="Times New Roman" pitchFamily="18" charset="0"/>
                <a:cs typeface="Times New Roman" pitchFamily="18" charset="0"/>
              </a:rPr>
              <a:t>kernicterus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effectLst/>
                <a:latin typeface="Times New Roman" pitchFamily="18" charset="0"/>
                <a:cs typeface="Times New Roman" pitchFamily="18" charset="0"/>
              </a:rPr>
              <a:t>and mental retardation.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5440" y="1219200"/>
            <a:ext cx="371856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8030801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8600"/>
            <a:ext cx="88392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>
            <a:normAutofit/>
          </a:bodyPr>
          <a:lstStyle/>
          <a:p>
            <a:pPr algn="ctr">
              <a:buClr>
                <a:srgbClr val="FFFF00"/>
              </a:buClr>
              <a:buNone/>
            </a:pP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4) Protein-Bound Calcium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Calcium level in blood is </a:t>
            </a:r>
            <a:r>
              <a:rPr lang="en-US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lowered in hypo-</a:t>
            </a:r>
            <a:r>
              <a:rPr lang="en-US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albuminemia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But this does not lead to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tetany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because  even though total calcium level in blood is lowered, </a:t>
            </a:r>
            <a:r>
              <a:rPr lang="en-US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ionised</a:t>
            </a:r>
            <a:r>
              <a:rPr lang="en-US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calcium level may be normal.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Calcium is 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lowered by 0.8 mg/dl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for a 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fall of 1 g/dl of Albumin. 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5) Drug interaction</a:t>
            </a:r>
          </a:p>
          <a:p>
            <a:pPr marL="0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Two drugs having same affinity for albumin when administered together, can compete for available binding sites with displacement of other drug</a:t>
            </a:r>
          </a:p>
        </p:txBody>
      </p:sp>
    </p:spTree>
    <p:extLst>
      <p:ext uri="{BB962C8B-B14F-4D97-AF65-F5344CB8AC3E}">
        <p14:creationId xmlns:p14="http://schemas.microsoft.com/office/powerpoint/2010/main" xmlns="" val="16796066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09600" indent="-609600" algn="ctr">
              <a:lnSpc>
                <a:spcPct val="90000"/>
              </a:lnSpc>
              <a:buNone/>
            </a:pPr>
            <a:r>
              <a:rPr lang="en-US" sz="3600" b="1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6)Therapeutic Use</a:t>
            </a:r>
          </a:p>
          <a:p>
            <a:pPr marL="609600" indent="-609600">
              <a:lnSpc>
                <a:spcPct val="90000"/>
              </a:lnSpc>
            </a:pPr>
            <a:r>
              <a:rPr lang="en-US" sz="3600" dirty="0">
                <a:effectLst/>
                <a:latin typeface="Times New Roman" pitchFamily="18" charset="0"/>
                <a:cs typeface="Times New Roman" pitchFamily="18" charset="0"/>
              </a:rPr>
              <a:t>Human albumin is therapeutically useful </a:t>
            </a:r>
            <a:r>
              <a:rPr lang="en-US" sz="3600" dirty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to treat burns, hemorrhage and shock.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629400"/>
          </a:xfrm>
        </p:spPr>
        <p:txBody>
          <a:bodyPr/>
          <a:lstStyle/>
          <a:p>
            <a:pPr marL="609600" indent="-609600" algn="ctr">
              <a:lnSpc>
                <a:spcPct val="90000"/>
              </a:lnSpc>
              <a:buClr>
                <a:srgbClr val="FFFF00"/>
              </a:buClr>
              <a:buNone/>
            </a:pP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Hypo-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albuminemia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90000"/>
              </a:lnSpc>
              <a:buClr>
                <a:srgbClr val="FFFF00"/>
              </a:buClr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Normal level of Albumin is 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3.5-5 g/dl</a:t>
            </a:r>
          </a:p>
          <a:p>
            <a:pPr marL="0" indent="0">
              <a:lnSpc>
                <a:spcPct val="90000"/>
              </a:lnSpc>
              <a:buClr>
                <a:srgbClr val="FFFF00"/>
              </a:buClr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Lowered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 in:</a:t>
            </a:r>
          </a:p>
          <a:p>
            <a:pPr marL="609600" indent="-609600">
              <a:lnSpc>
                <a:spcPct val="90000"/>
              </a:lnSpc>
              <a:buClr>
                <a:schemeClr val="tx1"/>
              </a:buClr>
              <a:buFont typeface="Wingdings" pitchFamily="2" charset="2"/>
              <a:buAutoNum type="arabicPeriod"/>
            </a:pP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Cirrhosis of liver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 Synthesis is decreased.</a:t>
            </a:r>
          </a:p>
          <a:p>
            <a:pPr marL="609600" indent="-609600">
              <a:lnSpc>
                <a:spcPct val="90000"/>
              </a:lnSpc>
              <a:buClr>
                <a:schemeClr val="tx1"/>
              </a:buClr>
              <a:buFont typeface="Wingdings" pitchFamily="2" charset="2"/>
              <a:buAutoNum type="arabicPeriod"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609600" indent="-609600">
              <a:lnSpc>
                <a:spcPct val="90000"/>
              </a:lnSpc>
              <a:buClr>
                <a:schemeClr val="tx1"/>
              </a:buClr>
              <a:buFont typeface="Wingdings" pitchFamily="2" charset="2"/>
              <a:buAutoNum type="arabicPeriod"/>
            </a:pP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Malnutrition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 Availability of amino acids is reduced and so albumin synthesis is affected.</a:t>
            </a:r>
          </a:p>
          <a:p>
            <a:pPr marL="609600" indent="-609600">
              <a:lnSpc>
                <a:spcPct val="90000"/>
              </a:lnSpc>
              <a:buClr>
                <a:schemeClr val="tx1"/>
              </a:buClr>
              <a:buFont typeface="Wingdings" pitchFamily="2" charset="2"/>
              <a:buAutoNum type="arabicPeriod"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609600" indent="-609600">
              <a:lnSpc>
                <a:spcPct val="90000"/>
              </a:lnSpc>
              <a:buClr>
                <a:schemeClr val="tx1"/>
              </a:buClr>
              <a:buFont typeface="Wingdings" pitchFamily="2" charset="2"/>
              <a:buAutoNum type="arabicPeriod"/>
            </a:pP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Nephrotic syndrome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 Permeability of kidney glomerular membrane is defective, so that </a:t>
            </a:r>
            <a:r>
              <a:rPr lang="en-US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albumin is excreted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in large quantities.</a:t>
            </a:r>
          </a:p>
          <a:p>
            <a:pPr marL="609600" indent="-609600" algn="ctr">
              <a:lnSpc>
                <a:spcPct val="90000"/>
              </a:lnSpc>
              <a:buClr>
                <a:schemeClr val="tx1"/>
              </a:buClr>
              <a:buNone/>
            </a:pPr>
            <a:endParaRPr lang="en-US" i="1" u="sng" dirty="0">
              <a:solidFill>
                <a:srgbClr val="FFFF00"/>
              </a:solidFill>
            </a:endParaRPr>
          </a:p>
          <a:p>
            <a:pPr>
              <a:buClr>
                <a:schemeClr val="tx1"/>
              </a:buClr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674227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BEFDD24-1BF1-B942-B2EC-ADC267768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cirrhosis of liver</a:t>
            </a:r>
            <a:endParaRPr lang="en-US" b="1" dirty="0"/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xmlns="" id="{6F879CAE-11A0-3A4C-AD82-147208E046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371600"/>
            <a:ext cx="9024730" cy="5349875"/>
          </a:xfrm>
        </p:spPr>
      </p:pic>
    </p:spTree>
    <p:extLst>
      <p:ext uri="{BB962C8B-B14F-4D97-AF65-F5344CB8AC3E}">
        <p14:creationId xmlns:p14="http://schemas.microsoft.com/office/powerpoint/2010/main" xmlns="" val="15507214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4E74574-08FD-1049-B2E2-269E2FAC4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Nephrotic syndrome</a:t>
            </a:r>
            <a:endParaRPr lang="en-US" dirty="0"/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xmlns="" id="{D208CADA-9120-1B4C-9B4A-4346B407AD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990600"/>
            <a:ext cx="4572000" cy="5867400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059DEF4-D16E-8C4F-BDEE-7B69E86B1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08891-4201-464A-BE58-C612C423367E}" type="datetime10">
              <a:rPr lang="en-US" smtClean="0"/>
              <a:pPr/>
              <a:t>10:00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F5C620F6-511A-E34F-80EE-63CC35CC0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3" name="Picture 6">
            <a:extLst>
              <a:ext uri="{FF2B5EF4-FFF2-40B4-BE49-F238E27FC236}">
                <a16:creationId xmlns:a16="http://schemas.microsoft.com/office/drawing/2014/main" xmlns="" id="{4E353285-0414-8549-9AC5-1659D5BA54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990600"/>
            <a:ext cx="4572000" cy="5867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602968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marL="609600" indent="-609600">
              <a:buAutoNum type="arabicPeriod" startAt="4"/>
            </a:pPr>
            <a:r>
              <a:rPr lang="en-US" dirty="0">
                <a:solidFill>
                  <a:srgbClr val="C00000"/>
                </a:solidFill>
                <a:effectLst/>
              </a:rPr>
              <a:t>Albuminuria</a:t>
            </a:r>
            <a:r>
              <a:rPr lang="en-US" dirty="0">
                <a:effectLst/>
              </a:rPr>
              <a:t>: Presence of albumin in urine is called albuminuria. It is </a:t>
            </a:r>
            <a:r>
              <a:rPr lang="en-US" dirty="0">
                <a:solidFill>
                  <a:srgbClr val="0033CC"/>
                </a:solidFill>
                <a:effectLst/>
              </a:rPr>
              <a:t>always pathological</a:t>
            </a:r>
            <a:r>
              <a:rPr lang="en-US" dirty="0">
                <a:effectLst/>
              </a:rPr>
              <a:t>. Albumin is lost in urine in </a:t>
            </a:r>
            <a:r>
              <a:rPr lang="en-US" dirty="0" smtClean="0">
                <a:solidFill>
                  <a:srgbClr val="0033CC"/>
                </a:solidFill>
                <a:effectLst/>
              </a:rPr>
              <a:t>Nephrotic </a:t>
            </a:r>
            <a:r>
              <a:rPr lang="en-US" dirty="0">
                <a:solidFill>
                  <a:srgbClr val="0033CC"/>
                </a:solidFill>
              </a:rPr>
              <a:t>syndrome </a:t>
            </a:r>
            <a:r>
              <a:rPr lang="en-US" dirty="0"/>
              <a:t>(Large quantities). I</a:t>
            </a:r>
            <a:r>
              <a:rPr lang="en-US" dirty="0">
                <a:effectLst/>
              </a:rPr>
              <a:t>n </a:t>
            </a:r>
            <a:r>
              <a:rPr lang="en-US" dirty="0">
                <a:solidFill>
                  <a:srgbClr val="0033CC"/>
                </a:solidFill>
                <a:effectLst/>
              </a:rPr>
              <a:t>acute nephritis</a:t>
            </a:r>
            <a:r>
              <a:rPr lang="en-US" dirty="0">
                <a:effectLst/>
              </a:rPr>
              <a:t>, and other </a:t>
            </a:r>
            <a:r>
              <a:rPr lang="en-US" dirty="0">
                <a:solidFill>
                  <a:srgbClr val="0033CC"/>
                </a:solidFill>
                <a:effectLst/>
              </a:rPr>
              <a:t>inflammatory conditions of urinary </a:t>
            </a:r>
            <a:r>
              <a:rPr lang="en-US" dirty="0">
                <a:solidFill>
                  <a:srgbClr val="0033CC"/>
                </a:solidFill>
              </a:rPr>
              <a:t>tract (Small quantities). </a:t>
            </a:r>
            <a:r>
              <a:rPr lang="en-US" dirty="0">
                <a:effectLst/>
              </a:rPr>
              <a:t>Detection of albumin in urine - </a:t>
            </a:r>
            <a:r>
              <a:rPr lang="en-US" dirty="0">
                <a:solidFill>
                  <a:srgbClr val="C00000"/>
                </a:solidFill>
                <a:effectLst/>
              </a:rPr>
              <a:t>heat and acetic acid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>
                <a:solidFill>
                  <a:srgbClr val="C00000"/>
                </a:solidFill>
                <a:effectLst/>
              </a:rPr>
              <a:t>test.</a:t>
            </a:r>
            <a:r>
              <a:rPr lang="en-US" dirty="0">
                <a:effectLst/>
              </a:rPr>
              <a:t> In </a:t>
            </a:r>
            <a:r>
              <a:rPr lang="en-US" dirty="0">
                <a:solidFill>
                  <a:srgbClr val="C00000"/>
                </a:solidFill>
                <a:effectLst/>
              </a:rPr>
              <a:t>micro-albuminuria</a:t>
            </a:r>
            <a:r>
              <a:rPr lang="en-US" dirty="0">
                <a:effectLst/>
              </a:rPr>
              <a:t>, small quantity of albumin </a:t>
            </a:r>
            <a:r>
              <a:rPr lang="en-US" dirty="0">
                <a:solidFill>
                  <a:srgbClr val="C00000"/>
                </a:solidFill>
                <a:effectLst/>
              </a:rPr>
              <a:t>(30- 300 mg/dl) </a:t>
            </a:r>
            <a:r>
              <a:rPr lang="en-US" dirty="0">
                <a:effectLst/>
              </a:rPr>
              <a:t>is seen in urine.</a:t>
            </a:r>
          </a:p>
          <a:p>
            <a:pPr marL="609600" indent="-609600" eaLnBrk="1" hangingPunct="1">
              <a:buFont typeface="Wingdings" pitchFamily="2" charset="2"/>
              <a:buAutoNum type="arabicPeriod" startAt="5"/>
            </a:pPr>
            <a:r>
              <a:rPr lang="en-US" dirty="0">
                <a:solidFill>
                  <a:srgbClr val="C00000"/>
                </a:solidFill>
                <a:effectLst/>
              </a:rPr>
              <a:t>Protein losing enteropathy</a:t>
            </a:r>
            <a:r>
              <a:rPr lang="en-US" dirty="0">
                <a:effectLst/>
              </a:rPr>
              <a:t>: Large quantities of albumin is lost from </a:t>
            </a:r>
            <a:r>
              <a:rPr lang="en-US" dirty="0">
                <a:solidFill>
                  <a:srgbClr val="0033CC"/>
                </a:solidFill>
                <a:effectLst/>
              </a:rPr>
              <a:t>intestinal tract.</a:t>
            </a:r>
          </a:p>
          <a:p>
            <a:pPr marL="609600" indent="-609600" eaLnBrk="1" hangingPunct="1">
              <a:buFont typeface="Wingdings" pitchFamily="2" charset="2"/>
              <a:buAutoNum type="arabicPeriod" startAt="5"/>
            </a:pPr>
            <a:r>
              <a:rPr lang="en-US" dirty="0">
                <a:solidFill>
                  <a:srgbClr val="0033CC"/>
                </a:solidFill>
              </a:rPr>
              <a:t>Burns </a:t>
            </a:r>
            <a:endParaRPr lang="en-US" dirty="0">
              <a:solidFill>
                <a:srgbClr val="0033CC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395342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Grp="1" noChangeArrowheads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609600" indent="-609600" algn="ctr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4000" b="1" i="1" u="sng" dirty="0"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609600" indent="-609600"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4000" b="1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Albumin-Globulin Ratio</a:t>
            </a:r>
          </a:p>
          <a:p>
            <a:pPr marL="609600" indent="-609600" algn="ctr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4000" b="1" u="sng" dirty="0"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609600" indent="-609600">
              <a:lnSpc>
                <a:spcPct val="9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The albumin : globulin(A:G Ratio) - 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1.2:1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1.5:1.</a:t>
            </a:r>
          </a:p>
          <a:p>
            <a:pPr marL="609600" indent="-609600">
              <a:lnSpc>
                <a:spcPct val="90000"/>
              </a:lnSpc>
            </a:pPr>
            <a:r>
              <a:rPr lang="en-US" dirty="0">
                <a:effectLst/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dirty="0">
                <a:solidFill>
                  <a:srgbClr val="0033CC"/>
                </a:solidFill>
                <a:effectLst/>
                <a:latin typeface="Times New Roman" pitchFamily="18" charset="0"/>
                <a:cs typeface="Times New Roman" pitchFamily="18" charset="0"/>
              </a:rPr>
              <a:t>hypo-</a:t>
            </a:r>
            <a:r>
              <a:rPr lang="en-US" dirty="0" err="1">
                <a:solidFill>
                  <a:srgbClr val="0033CC"/>
                </a:solidFill>
                <a:effectLst/>
                <a:latin typeface="Times New Roman" pitchFamily="18" charset="0"/>
                <a:cs typeface="Times New Roman" pitchFamily="18" charset="0"/>
              </a:rPr>
              <a:t>albuminemia</a:t>
            </a:r>
            <a:r>
              <a:rPr lang="en-US" dirty="0">
                <a:effectLst/>
                <a:latin typeface="Times New Roman" pitchFamily="18" charset="0"/>
                <a:cs typeface="Times New Roman" pitchFamily="18" charset="0"/>
              </a:rPr>
              <a:t>, there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is </a:t>
            </a:r>
            <a:r>
              <a:rPr lang="en-US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rgbClr val="0033CC"/>
                </a:solidFill>
                <a:effectLst/>
                <a:latin typeface="Times New Roman" pitchFamily="18" charset="0"/>
                <a:cs typeface="Times New Roman" pitchFamily="18" charset="0"/>
              </a:rPr>
              <a:t>a compensatory increase in globulins</a:t>
            </a:r>
            <a:r>
              <a:rPr lang="en-US" dirty="0">
                <a:effectLst/>
                <a:latin typeface="Times New Roman" pitchFamily="18" charset="0"/>
                <a:cs typeface="Times New Roman" pitchFamily="18" charset="0"/>
              </a:rPr>
              <a:t> which are synthesized by the reticulo-endothelial system. 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In hyper gamma globulinemia</a:t>
            </a:r>
            <a:endParaRPr lang="en-US" dirty="0">
              <a:effectLst/>
              <a:latin typeface="Times New Roman" pitchFamily="18" charset="0"/>
              <a:cs typeface="Times New Roman" pitchFamily="18" charset="0"/>
            </a:endParaRPr>
          </a:p>
          <a:p>
            <a:pPr marL="609600" indent="-609600" eaLnBrk="1" hangingPunct="1">
              <a:lnSpc>
                <a:spcPct val="90000"/>
              </a:lnSpc>
            </a:pPr>
            <a:r>
              <a:rPr lang="en-US" dirty="0">
                <a:effectLst/>
                <a:latin typeface="Times New Roman" pitchFamily="18" charset="0"/>
                <a:cs typeface="Times New Roman" pitchFamily="18" charset="0"/>
              </a:rPr>
              <a:t>So, </a:t>
            </a:r>
            <a:r>
              <a:rPr lang="en-US" dirty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A/G ratio is altered or even reversed.</a:t>
            </a:r>
          </a:p>
          <a:p>
            <a:pPr marL="609600" indent="-609600" algn="ctr" eaLnBrk="1" hangingPunct="1">
              <a:lnSpc>
                <a:spcPct val="90000"/>
              </a:lnSpc>
              <a:buClr>
                <a:srgbClr val="FFFF00"/>
              </a:buClr>
              <a:buFont typeface="Wingdings" pitchFamily="2" charset="2"/>
              <a:buNone/>
            </a:pP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237750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Hyper-gamma-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globulinemias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067800" cy="5867400"/>
          </a:xfrm>
        </p:spPr>
        <p:txBody>
          <a:bodyPr>
            <a:noAutofit/>
          </a:bodyPr>
          <a:lstStyle/>
          <a:p>
            <a:pPr marL="609600" indent="-6096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Low Albumin Level :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body </a:t>
            </a:r>
            <a:r>
              <a:rPr lang="en-US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tries to compensate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by increasing the production of globulins from reticuloendothelial system.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Chronic Infections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 Gamma globulins are increased, but the increase is smooth and wide based.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Multiple Myeloma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GB" dirty="0" smtClean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Multiple myeloma is a cancer that forms in a type of white blood cell called a plasma cell.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Drastic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increase in globulins are seen in para-proteinemias, when a sharp spike is noted in electrophoresis. This is termed as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M-band.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814956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Normal electrophoretic pattern and Globulin fraction </a:t>
            </a:r>
            <a:endParaRPr lang="en-IN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98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752600"/>
            <a:ext cx="76962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GLOBULIN FRACTION</a:t>
            </a:r>
            <a:endParaRPr lang="en-IN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Group 5"/>
          <p:cNvGrpSpPr/>
          <p:nvPr/>
        </p:nvGrpSpPr>
        <p:grpSpPr>
          <a:xfrm>
            <a:off x="0" y="914400"/>
            <a:ext cx="2716781" cy="588749"/>
            <a:chOff x="0" y="0"/>
            <a:chExt cx="2716781" cy="588749"/>
          </a:xfrm>
          <a:scene3d>
            <a:camera prst="orthographicFront"/>
            <a:lightRig rig="flat" dir="t"/>
          </a:scene3d>
        </p:grpSpPr>
        <p:sp>
          <p:nvSpPr>
            <p:cNvPr id="7" name="Rounded Rectangle 6"/>
            <p:cNvSpPr/>
            <p:nvPr/>
          </p:nvSpPr>
          <p:spPr>
            <a:xfrm>
              <a:off x="0" y="0"/>
              <a:ext cx="2712723" cy="582835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8" name="Rounded Rectangle 4"/>
            <p:cNvSpPr/>
            <p:nvPr/>
          </p:nvSpPr>
          <p:spPr>
            <a:xfrm>
              <a:off x="60962" y="62818"/>
              <a:ext cx="2655819" cy="52593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217742" tIns="0" rIns="217742" bIns="0" numCol="1" spcCol="1270" anchor="ctr" anchorCtr="0">
              <a:noAutofit/>
            </a:bodyPr>
            <a:lstStyle/>
            <a:p>
              <a:pPr lvl="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l-GR" sz="3200" b="1" kern="1200" dirty="0">
                  <a:latin typeface="Times New Roman" pitchFamily="18" charset="0"/>
                  <a:cs typeface="Times New Roman" pitchFamily="18" charset="0"/>
                </a:rPr>
                <a:t>α</a:t>
              </a:r>
              <a:r>
                <a:rPr lang="en-US" sz="3200" b="1" kern="1200" baseline="-25000" dirty="0"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3200" b="1" kern="1200" dirty="0">
                  <a:latin typeface="Times New Roman" pitchFamily="18" charset="0"/>
                  <a:cs typeface="Times New Roman" pitchFamily="18" charset="0"/>
                </a:rPr>
                <a:t>- globulin</a:t>
              </a:r>
              <a:endParaRPr lang="en-IN" sz="3200" b="1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" name="Group 8"/>
          <p:cNvGrpSpPr/>
          <p:nvPr/>
        </p:nvGrpSpPr>
        <p:grpSpPr>
          <a:xfrm>
            <a:off x="0" y="2362200"/>
            <a:ext cx="2621300" cy="619300"/>
            <a:chOff x="0" y="2623299"/>
            <a:chExt cx="2621300" cy="619300"/>
          </a:xfrm>
          <a:scene3d>
            <a:camera prst="orthographicFront"/>
            <a:lightRig rig="flat" dir="t"/>
          </a:scene3d>
        </p:grpSpPr>
        <p:sp>
          <p:nvSpPr>
            <p:cNvPr id="10" name="Rounded Rectangle 9"/>
            <p:cNvSpPr/>
            <p:nvPr/>
          </p:nvSpPr>
          <p:spPr>
            <a:xfrm>
              <a:off x="0" y="2623299"/>
              <a:ext cx="2621300" cy="619300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1" name="Rounded Rectangle 4"/>
            <p:cNvSpPr/>
            <p:nvPr/>
          </p:nvSpPr>
          <p:spPr>
            <a:xfrm>
              <a:off x="30232" y="2653531"/>
              <a:ext cx="2560836" cy="55883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217742" tIns="0" rIns="217742" bIns="0" numCol="1" spcCol="1270" anchor="ctr" anchorCtr="0">
              <a:noAutofit/>
            </a:bodyPr>
            <a:lstStyle/>
            <a:p>
              <a:pPr lvl="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l-GR" sz="3200" b="1" kern="1200" dirty="0">
                  <a:latin typeface="Times New Roman" pitchFamily="18" charset="0"/>
                  <a:cs typeface="Times New Roman" pitchFamily="18" charset="0"/>
                </a:rPr>
                <a:t>α</a:t>
              </a:r>
              <a:r>
                <a:rPr lang="en-US" sz="3200" b="1" kern="1200" baseline="-25000" dirty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3200" b="1" kern="1200" dirty="0">
                  <a:latin typeface="Times New Roman" pitchFamily="18" charset="0"/>
                  <a:cs typeface="Times New Roman" pitchFamily="18" charset="0"/>
                </a:rPr>
                <a:t>- globulin</a:t>
              </a:r>
              <a:endParaRPr lang="en-IN" sz="3200" b="1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" name="Group 11"/>
          <p:cNvGrpSpPr/>
          <p:nvPr/>
        </p:nvGrpSpPr>
        <p:grpSpPr>
          <a:xfrm>
            <a:off x="0" y="5334000"/>
            <a:ext cx="2560294" cy="570881"/>
            <a:chOff x="76201" y="3439442"/>
            <a:chExt cx="2560294" cy="570881"/>
          </a:xfrm>
          <a:scene3d>
            <a:camera prst="orthographicFront"/>
            <a:lightRig rig="flat" dir="t"/>
          </a:scene3d>
        </p:grpSpPr>
        <p:sp>
          <p:nvSpPr>
            <p:cNvPr id="13" name="Rounded Rectangle 12"/>
            <p:cNvSpPr/>
            <p:nvPr/>
          </p:nvSpPr>
          <p:spPr>
            <a:xfrm>
              <a:off x="76201" y="3439442"/>
              <a:ext cx="2560294" cy="570881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4" name="Rounded Rectangle 4"/>
            <p:cNvSpPr/>
            <p:nvPr/>
          </p:nvSpPr>
          <p:spPr>
            <a:xfrm>
              <a:off x="104069" y="3467310"/>
              <a:ext cx="2504558" cy="51514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217742" tIns="0" rIns="217742" bIns="0" numCol="1" spcCol="1270" anchor="ctr" anchorCtr="0">
              <a:noAutofit/>
            </a:bodyPr>
            <a:lstStyle/>
            <a:p>
              <a:pPr lvl="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l-GR" sz="3200" b="1" dirty="0">
                  <a:latin typeface="Times New Roman" pitchFamily="18" charset="0"/>
                  <a:cs typeface="Times New Roman" pitchFamily="18" charset="0"/>
                </a:rPr>
                <a:t>γ</a:t>
              </a:r>
              <a:r>
                <a:rPr lang="en-US" sz="3200" b="1" kern="1200" dirty="0">
                  <a:latin typeface="Times New Roman" pitchFamily="18" charset="0"/>
                  <a:cs typeface="Times New Roman" pitchFamily="18" charset="0"/>
                </a:rPr>
                <a:t>-globulin</a:t>
              </a:r>
              <a:endParaRPr lang="en-IN" sz="3200" b="1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6" name="Rectangle 15"/>
          <p:cNvSpPr/>
          <p:nvPr/>
        </p:nvSpPr>
        <p:spPr>
          <a:xfrm>
            <a:off x="3048000" y="838200"/>
            <a:ext cx="4953000" cy="762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800" b="1" dirty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sz="2800" b="1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-anti trypsin</a:t>
            </a:r>
            <a:endParaRPr lang="en-IN" sz="2800" dirty="0"/>
          </a:p>
        </p:txBody>
      </p:sp>
      <p:sp>
        <p:nvSpPr>
          <p:cNvPr id="17" name="Rectangle 16"/>
          <p:cNvSpPr/>
          <p:nvPr/>
        </p:nvSpPr>
        <p:spPr>
          <a:xfrm>
            <a:off x="3048000" y="2286000"/>
            <a:ext cx="4953000" cy="990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Ceruloplasmin </a:t>
            </a:r>
          </a:p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800" b="1" dirty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sz="2800" b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-macroglobulins</a:t>
            </a:r>
            <a:endParaRPr lang="en-IN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048000" y="3810000"/>
            <a:ext cx="5029200" cy="1143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C-reactive protein (CRP)</a:t>
            </a:r>
          </a:p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Low density lipoproteins</a:t>
            </a:r>
            <a:endParaRPr lang="en-IN" sz="2800" dirty="0"/>
          </a:p>
        </p:txBody>
      </p:sp>
      <p:grpSp>
        <p:nvGrpSpPr>
          <p:cNvPr id="6" name="Group 18"/>
          <p:cNvGrpSpPr/>
          <p:nvPr/>
        </p:nvGrpSpPr>
        <p:grpSpPr>
          <a:xfrm>
            <a:off x="0" y="3810000"/>
            <a:ext cx="2560294" cy="570881"/>
            <a:chOff x="76201" y="3439442"/>
            <a:chExt cx="2560294" cy="570881"/>
          </a:xfrm>
          <a:scene3d>
            <a:camera prst="orthographicFront"/>
            <a:lightRig rig="flat" dir="t"/>
          </a:scene3d>
        </p:grpSpPr>
        <p:sp>
          <p:nvSpPr>
            <p:cNvPr id="20" name="Rounded Rectangle 19"/>
            <p:cNvSpPr/>
            <p:nvPr/>
          </p:nvSpPr>
          <p:spPr>
            <a:xfrm>
              <a:off x="76201" y="3439442"/>
              <a:ext cx="2560294" cy="570881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1" name="Rounded Rectangle 4"/>
            <p:cNvSpPr/>
            <p:nvPr/>
          </p:nvSpPr>
          <p:spPr>
            <a:xfrm>
              <a:off x="104069" y="3467310"/>
              <a:ext cx="2504558" cy="51514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217742" tIns="0" rIns="217742" bIns="0" numCol="1" spcCol="1270" anchor="ctr" anchorCtr="0">
              <a:noAutofit/>
            </a:bodyPr>
            <a:lstStyle/>
            <a:p>
              <a:pPr lvl="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l-GR" sz="3200" b="1" kern="1200" dirty="0">
                  <a:latin typeface="Times New Roman" pitchFamily="18" charset="0"/>
                  <a:cs typeface="Times New Roman" pitchFamily="18" charset="0"/>
                </a:rPr>
                <a:t>β</a:t>
              </a:r>
              <a:r>
                <a:rPr lang="en-US" sz="3200" b="1" kern="1200" dirty="0">
                  <a:latin typeface="Times New Roman" pitchFamily="18" charset="0"/>
                  <a:cs typeface="Times New Roman" pitchFamily="18" charset="0"/>
                </a:rPr>
                <a:t>-globulin</a:t>
              </a:r>
              <a:endParaRPr lang="en-IN" sz="3200" b="1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2" name="Rectangle 21"/>
          <p:cNvSpPr/>
          <p:nvPr/>
        </p:nvSpPr>
        <p:spPr>
          <a:xfrm>
            <a:off x="3048000" y="5334000"/>
            <a:ext cx="5029200" cy="685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Antibodies (Immunoglobulins)</a:t>
            </a:r>
            <a:endParaRPr lang="en-IN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5638800" cy="6858000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Wingdings" pitchFamily="2" charset="2"/>
              <a:buAutoNum type="arabicPeriod"/>
            </a:pPr>
            <a:r>
              <a:rPr lang="en-US" sz="3600" b="1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Alpha-1 Anti- trypsin (AAT)</a:t>
            </a:r>
          </a:p>
          <a:p>
            <a:pPr marL="514350" indent="-514350">
              <a:buNone/>
            </a:pPr>
            <a:r>
              <a:rPr lang="en-US" b="1" u="sng" dirty="0">
                <a:latin typeface="Times New Roman" pitchFamily="18" charset="0"/>
                <a:cs typeface="Times New Roman" pitchFamily="18" charset="0"/>
              </a:rPr>
              <a:t>alpha-anti-</a:t>
            </a:r>
            <a:r>
              <a:rPr lang="en-US" b="1" u="sng" dirty="0" err="1">
                <a:latin typeface="Times New Roman" pitchFamily="18" charset="0"/>
                <a:cs typeface="Times New Roman" pitchFamily="18" charset="0"/>
              </a:rPr>
              <a:t>proteinase</a:t>
            </a:r>
            <a:r>
              <a:rPr lang="en-US" b="1" u="sng" dirty="0">
                <a:latin typeface="Times New Roman" pitchFamily="18" charset="0"/>
                <a:cs typeface="Times New Roman" pitchFamily="18" charset="0"/>
              </a:rPr>
              <a:t>/ protease inhibitor </a:t>
            </a:r>
          </a:p>
          <a:p>
            <a:r>
              <a:rPr lang="en-US" dirty="0" smtClean="0">
                <a:effectLst/>
                <a:latin typeface="Times New Roman" pitchFamily="18" charset="0"/>
                <a:cs typeface="Times New Roman" pitchFamily="18" charset="0"/>
              </a:rPr>
              <a:t>It </a:t>
            </a:r>
            <a:r>
              <a:rPr lang="en-US" dirty="0">
                <a:effectLst/>
                <a:latin typeface="Times New Roman" pitchFamily="18" charset="0"/>
                <a:cs typeface="Times New Roman" pitchFamily="18" charset="0"/>
              </a:rPr>
              <a:t>inhibits all </a:t>
            </a:r>
            <a:r>
              <a:rPr lang="en-US" b="1" dirty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serine proteases </a:t>
            </a:r>
            <a:r>
              <a:rPr lang="en-US" dirty="0">
                <a:effectLst/>
                <a:latin typeface="Times New Roman" pitchFamily="18" charset="0"/>
                <a:cs typeface="Times New Roman" pitchFamily="18" charset="0"/>
              </a:rPr>
              <a:t>such as plasmin, thrombin, trypsin, chymotrypsin, elastase and cathepsin.</a:t>
            </a:r>
          </a:p>
          <a:p>
            <a:pPr marL="341313" indent="-341313"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Bacterial infections in lung attract macrophages which release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elastase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1313" indent="-341313"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 the alpha1-AT deficiency, unopposed action of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elastase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will cause damage to lung tissue, leading to 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emphysema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1313" indent="-341313">
              <a:defRPr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800" dirty="0">
              <a:solidFill>
                <a:srgbClr val="0033CC"/>
              </a:solidFill>
            </a:endParaRPr>
          </a:p>
          <a:p>
            <a:pPr marL="341313" indent="-341313">
              <a:defRPr/>
            </a:pPr>
            <a:endParaRPr lang="en-US" sz="3000" dirty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>
              <a:effectLst/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endParaRPr lang="en-US" sz="28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457200"/>
            <a:ext cx="30480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5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58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58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358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358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Grp="1" noChangeArrowheads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n-US" sz="4000" b="1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2. Ceruloplasmin  </a:t>
            </a:r>
            <a:r>
              <a:rPr lang="en-US" sz="4000" b="1" dirty="0">
                <a:solidFill>
                  <a:srgbClr val="0033CC"/>
                </a:solidFill>
                <a:effectLst/>
                <a:latin typeface="Times New Roman" pitchFamily="18" charset="0"/>
                <a:cs typeface="Times New Roman" pitchFamily="18" charset="0"/>
              </a:rPr>
              <a:t>(blue)</a:t>
            </a:r>
          </a:p>
          <a:p>
            <a:pPr eaLnBrk="1" hangingPunct="1"/>
            <a:r>
              <a:rPr lang="en-US" dirty="0" smtClean="0">
                <a:effectLst/>
                <a:latin typeface="Times New Roman" pitchFamily="18" charset="0"/>
                <a:cs typeface="Times New Roman" pitchFamily="18" charset="0"/>
              </a:rPr>
              <a:t>It </a:t>
            </a:r>
            <a:r>
              <a:rPr lang="en-US" dirty="0">
                <a:effectLst/>
                <a:latin typeface="Times New Roman" pitchFamily="18" charset="0"/>
                <a:cs typeface="Times New Roman" pitchFamily="18" charset="0"/>
              </a:rPr>
              <a:t>is also called </a:t>
            </a:r>
            <a:r>
              <a:rPr lang="en-US" b="1" dirty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Ferroxidase</a:t>
            </a:r>
            <a:r>
              <a:rPr lang="en-US" dirty="0">
                <a:effectLst/>
                <a:latin typeface="Times New Roman" pitchFamily="18" charset="0"/>
                <a:cs typeface="Times New Roman" pitchFamily="18" charset="0"/>
              </a:rPr>
              <a:t>, an enzyme which helps in the incorporation of iron into transferrin.</a:t>
            </a:r>
          </a:p>
          <a:p>
            <a:pPr eaLnBrk="1" hangingPunct="1"/>
            <a:r>
              <a:rPr lang="en-US" dirty="0">
                <a:latin typeface="Times New Roman" pitchFamily="18" charset="0"/>
                <a:cs typeface="Times New Roman" pitchFamily="18" charset="0"/>
              </a:rPr>
              <a:t>90%</a:t>
            </a:r>
            <a:r>
              <a:rPr lang="en-US" dirty="0">
                <a:effectLst/>
                <a:latin typeface="Times New Roman" pitchFamily="18" charset="0"/>
                <a:cs typeface="Times New Roman" pitchFamily="18" charset="0"/>
              </a:rPr>
              <a:t>  of copper content of plasma is bound with ceruloplasmin, and 10% with albumin.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Lowered levels of ceruloplasmin is seen in Wilson’s disease, malnutrition, nephrosis and cirrhosis.</a:t>
            </a:r>
          </a:p>
          <a:p>
            <a:r>
              <a:rPr lang="en-US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Increased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in all </a:t>
            </a:r>
            <a:r>
              <a:rPr lang="en-US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inflammatory conditions, collagen disorders and in malignancies.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an important 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anti-oxidant in plasma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 dirty="0">
              <a:effectLst/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2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27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27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327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327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327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4000" b="1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Wilson’s Disease: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The basic defect is a mutation in a gene encoding a 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copper binding ATPase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in cells, which is required for excretion of copper from cells.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copper is not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excreted.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Osteolytic lesions (also known as osteoclastic lesions) are areas of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damaged bone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that can occur in people with malignancies, such as myeloma and breast cancer. 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Char char="§"/>
            </a:pPr>
            <a:endParaRPr lang="en-US" sz="2800" dirty="0">
              <a:effectLst/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 sz="28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370" name="AutoShape 2" descr="Image result for Wilsonâs Disease: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58372" name="AutoShape 4" descr="Image result for Wilsonâs Disease: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4038600"/>
            <a:ext cx="78486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37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37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87963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Increased copper content in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hepatocyte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inhibits the incorporation of copper to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apo-ceruloplasmin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So, 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ceruloplasmin level in blood is decreased.</a:t>
            </a:r>
          </a:p>
          <a:p>
            <a:pPr>
              <a:buFont typeface="Wingdings" pitchFamily="2" charset="2"/>
              <a:buChar char="§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Copper deposits as green or golden pigmented ring around cornea; this is called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Kayser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-Fleischer ring.</a:t>
            </a:r>
          </a:p>
          <a:p>
            <a:endParaRPr lang="en-IN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4114800"/>
            <a:ext cx="31242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Content Placeholder 2"/>
          <p:cNvSpPr>
            <a:spLocks noGrp="1"/>
          </p:cNvSpPr>
          <p:nvPr>
            <p:ph idx="1"/>
          </p:nvPr>
        </p:nvSpPr>
        <p:spPr>
          <a:xfrm>
            <a:off x="0" y="228600"/>
            <a:ext cx="9144000" cy="6248400"/>
          </a:xfrm>
        </p:spPr>
        <p:txBody>
          <a:bodyPr/>
          <a:lstStyle/>
          <a:p>
            <a:pPr marL="514350" indent="-514350">
              <a:buFont typeface="Wingdings" pitchFamily="2" charset="2"/>
              <a:buNone/>
            </a:pP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. Alpha-2-Macroglobulin</a:t>
            </a:r>
          </a:p>
          <a:p>
            <a:pPr marL="514350" indent="-514350"/>
            <a:r>
              <a:rPr lang="en-US" b="1" dirty="0" smtClean="0">
                <a:solidFill>
                  <a:srgbClr val="0033CC"/>
                </a:solidFill>
                <a:effectLst/>
                <a:latin typeface="Times New Roman" pitchFamily="18" charset="0"/>
                <a:cs typeface="Times New Roman" pitchFamily="18" charset="0"/>
              </a:rPr>
              <a:t>It </a:t>
            </a:r>
            <a:r>
              <a:rPr lang="en-US" b="1" dirty="0">
                <a:solidFill>
                  <a:srgbClr val="0033CC"/>
                </a:solidFill>
                <a:effectLst/>
                <a:latin typeface="Times New Roman" pitchFamily="18" charset="0"/>
                <a:cs typeface="Times New Roman" pitchFamily="18" charset="0"/>
              </a:rPr>
              <a:t>inactivates all proteases</a:t>
            </a:r>
            <a:r>
              <a:rPr lang="en-US" dirty="0">
                <a:effectLst/>
                <a:latin typeface="Times New Roman" pitchFamily="18" charset="0"/>
                <a:cs typeface="Times New Roman" pitchFamily="18" charset="0"/>
              </a:rPr>
              <a:t>, it is an important </a:t>
            </a:r>
            <a:r>
              <a:rPr lang="en-US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in vivo anti-coagulant.</a:t>
            </a:r>
          </a:p>
          <a:p>
            <a:pPr marL="514350" indent="-514350"/>
            <a:r>
              <a:rPr lang="en-US" dirty="0">
                <a:effectLst/>
                <a:latin typeface="Times New Roman" pitchFamily="18" charset="0"/>
                <a:cs typeface="Times New Roman" pitchFamily="18" charset="0"/>
              </a:rPr>
              <a:t>It is the </a:t>
            </a:r>
            <a:r>
              <a:rPr lang="en-US" b="1" dirty="0">
                <a:solidFill>
                  <a:srgbClr val="0033CC"/>
                </a:solidFill>
                <a:effectLst/>
                <a:latin typeface="Times New Roman" pitchFamily="18" charset="0"/>
                <a:cs typeface="Times New Roman" pitchFamily="18" charset="0"/>
              </a:rPr>
              <a:t>carrier </a:t>
            </a:r>
            <a:r>
              <a:rPr lang="en-US" dirty="0">
                <a:effectLst/>
                <a:latin typeface="Times New Roman" pitchFamily="18" charset="0"/>
                <a:cs typeface="Times New Roman" pitchFamily="18" charset="0"/>
              </a:rPr>
              <a:t>of many growth factors such as platelet derived growth factor (PDGF).</a:t>
            </a:r>
          </a:p>
          <a:p>
            <a:pPr marL="514350" indent="-514350"/>
            <a:endParaRPr lang="en-US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7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78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78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8686800" cy="762000"/>
          </a:xfrm>
        </p:spPr>
        <p:txBody>
          <a:bodyPr>
            <a:noAutofit/>
          </a:bodyPr>
          <a:lstStyle/>
          <a:p>
            <a:pPr algn="l"/>
            <a:r>
              <a:rPr lang="en-US" sz="36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 C-Reactive Protein (CRP)</a:t>
            </a:r>
            <a:b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715000"/>
          </a:xfrm>
        </p:spPr>
        <p:txBody>
          <a:bodyPr>
            <a:normAutofit lnSpcReduction="10000"/>
          </a:bodyPr>
          <a:lstStyle/>
          <a:p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It is thus named because it reacts with C-polysaccharide of capsule of pneumococci.</a:t>
            </a:r>
          </a:p>
          <a:p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It is a </a:t>
            </a:r>
            <a:r>
              <a:rPr lang="en-US" sz="35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beta globulin. </a:t>
            </a:r>
            <a:endParaRPr lang="en-US" sz="35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It can stimulate </a:t>
            </a:r>
            <a:r>
              <a:rPr lang="en-US" sz="35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complement activity 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and macrophage </a:t>
            </a:r>
            <a:r>
              <a:rPr lang="en-US" sz="35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phagocytosis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When  inflammation subsides, CRP quickly falls, followed later by ESR</a:t>
            </a:r>
          </a:p>
          <a:p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CRP level, especially high sensitivity C-reactive protein level in blood has </a:t>
            </a:r>
            <a:r>
              <a:rPr lang="en-US" sz="35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a positive correlation in predicting the risk of coronary artery diseases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ACUTE PHASE PROTEINS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839200" cy="5562600"/>
          </a:xfrm>
        </p:spPr>
        <p:txBody>
          <a:bodyPr>
            <a:normAutofit/>
          </a:bodyPr>
          <a:lstStyle/>
          <a:p>
            <a:pPr>
              <a:buClr>
                <a:srgbClr val="FFFF00"/>
              </a:buClr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The level of 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certain proteins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in blood may 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increase 50 to 1000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folds in various 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inflammatory and neoplastic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conditions. </a:t>
            </a:r>
          </a:p>
          <a:p>
            <a:pPr>
              <a:buClr>
                <a:srgbClr val="FFFF00"/>
              </a:buClr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Such proteins are acute phase proteins.</a:t>
            </a:r>
          </a:p>
          <a:p>
            <a:pPr>
              <a:buClr>
                <a:srgbClr val="FFFF00"/>
              </a:buClr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C-Reactive Protein (CRP)</a:t>
            </a:r>
          </a:p>
          <a:p>
            <a:pPr>
              <a:buClr>
                <a:srgbClr val="FFFF00"/>
              </a:buClr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Ceruloplasmin</a:t>
            </a:r>
          </a:p>
          <a:p>
            <a:pPr>
              <a:buClr>
                <a:srgbClr val="FFFF00"/>
              </a:buClr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Alpha-1 Anti-trypsin (AAT)</a:t>
            </a:r>
          </a:p>
          <a:p>
            <a:pPr>
              <a:buClr>
                <a:srgbClr val="FFFF00"/>
              </a:buClr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Alpha-2-Macroglobulin</a:t>
            </a:r>
          </a:p>
          <a:p>
            <a:pPr>
              <a:buClr>
                <a:srgbClr val="FFFF00"/>
              </a:buClr>
              <a:buNone/>
            </a:pPr>
            <a:endParaRPr lang="en-US" dirty="0"/>
          </a:p>
          <a:p>
            <a:pPr>
              <a:buClr>
                <a:srgbClr val="FFFF00"/>
              </a:buClr>
              <a:buNone/>
            </a:pPr>
            <a:endParaRPr lang="en-US" b="1" u="sng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564413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sz="4400" b="1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Negative Acute Phase Proteins</a:t>
            </a:r>
          </a:p>
          <a:p>
            <a:r>
              <a:rPr lang="en-US" dirty="0">
                <a:effectLst/>
                <a:latin typeface="Times New Roman" pitchFamily="18" charset="0"/>
                <a:cs typeface="Times New Roman" pitchFamily="18" charset="0"/>
              </a:rPr>
              <a:t>During an inflammatory response, some proteins are seen to be </a:t>
            </a:r>
            <a:r>
              <a:rPr lang="en-US" b="1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decreased in blood</a:t>
            </a:r>
            <a:r>
              <a:rPr lang="en-US" dirty="0">
                <a:effectLst/>
                <a:latin typeface="Times New Roman" pitchFamily="18" charset="0"/>
                <a:cs typeface="Times New Roman" pitchFamily="18" charset="0"/>
              </a:rPr>
              <a:t>; those are called negative acute phase proteins.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used as 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 better index of protein turnover than albumin</a:t>
            </a:r>
            <a:endParaRPr lang="en-US" dirty="0"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effectLst/>
                <a:latin typeface="Times New Roman" pitchFamily="18" charset="0"/>
                <a:cs typeface="Times New Roman" pitchFamily="18" charset="0"/>
              </a:rPr>
              <a:t>Examples are </a:t>
            </a:r>
          </a:p>
          <a:p>
            <a:pPr marL="2511425" indent="-395288">
              <a:buNone/>
            </a:pPr>
            <a:r>
              <a:rPr lang="en-US" dirty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Albumin</a:t>
            </a:r>
          </a:p>
          <a:p>
            <a:pPr marL="2511425" indent="-395288">
              <a:buNone/>
            </a:pPr>
            <a:r>
              <a:rPr lang="en-US" dirty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Transthyretin  (pre-albumin)</a:t>
            </a:r>
          </a:p>
          <a:p>
            <a:pPr marL="2511425" indent="-395288">
              <a:buNone/>
            </a:pPr>
            <a:r>
              <a:rPr lang="en-US" dirty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Retinol  binding protein </a:t>
            </a:r>
          </a:p>
          <a:p>
            <a:pPr marL="2511425" indent="-395288">
              <a:buNone/>
            </a:pPr>
            <a:r>
              <a:rPr lang="en-US" dirty="0" err="1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Transferrin</a:t>
            </a:r>
            <a:r>
              <a:rPr lang="en-US" dirty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511425" indent="-395288">
              <a:buNone/>
            </a:pPr>
            <a:endParaRPr lang="en-US" sz="2800" dirty="0"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89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89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89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389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389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389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389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04800" y="914400"/>
          <a:ext cx="8610600" cy="5745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38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572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838200">
                <a:tc>
                  <a:txBody>
                    <a:bodyPr/>
                    <a:lstStyle/>
                    <a:p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91160">
                <a:tc>
                  <a:txBody>
                    <a:bodyPr/>
                    <a:lstStyle/>
                    <a:p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304800" y="1143000"/>
            <a:ext cx="2133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Albumin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304800" y="1905000"/>
            <a:ext cx="41646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Pre-albumin or Transthyretin 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304800" y="2590800"/>
            <a:ext cx="33065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Retinol Binding Protein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304800" y="3276600"/>
            <a:ext cx="390606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Thyroxine Binding Globulin</a:t>
            </a:r>
          </a:p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457200" y="4038600"/>
            <a:ext cx="17343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Transcortin</a:t>
            </a:r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457200" y="4724400"/>
            <a:ext cx="18261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Haptoglobin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343400" y="990600"/>
            <a:ext cx="455284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Bilirubin , free fatty acids, calcium </a:t>
            </a:r>
          </a:p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and drugs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457200" y="5410200"/>
            <a:ext cx="17744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Transferrin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57200" y="6096000"/>
            <a:ext cx="17652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Hemopexin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343400" y="1981200"/>
            <a:ext cx="26950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Thyroid  hormones</a:t>
            </a:r>
            <a:endParaRPr lang="en-US" sz="2400" dirty="0"/>
          </a:p>
        </p:txBody>
      </p:sp>
      <p:sp>
        <p:nvSpPr>
          <p:cNvPr id="15" name="Rectangle 14"/>
          <p:cNvSpPr/>
          <p:nvPr/>
        </p:nvSpPr>
        <p:spPr>
          <a:xfrm>
            <a:off x="4419600" y="2667000"/>
            <a:ext cx="16087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Vitamin  A</a:t>
            </a:r>
            <a:endParaRPr lang="en-US" sz="2400" dirty="0"/>
          </a:p>
        </p:txBody>
      </p:sp>
      <p:sp>
        <p:nvSpPr>
          <p:cNvPr id="16" name="Rectangle 15"/>
          <p:cNvSpPr/>
          <p:nvPr/>
        </p:nvSpPr>
        <p:spPr>
          <a:xfrm>
            <a:off x="4419600" y="3276600"/>
            <a:ext cx="43749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Thyroxine  and tri-iodo thyronine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495800" y="3962400"/>
            <a:ext cx="35910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Cortisol  and corticosterone</a:t>
            </a:r>
            <a:endParaRPr lang="en-US" sz="2400" dirty="0"/>
          </a:p>
        </p:txBody>
      </p:sp>
      <p:sp>
        <p:nvSpPr>
          <p:cNvPr id="18" name="Rectangle 17"/>
          <p:cNvSpPr/>
          <p:nvPr/>
        </p:nvSpPr>
        <p:spPr>
          <a:xfrm>
            <a:off x="4419600" y="4724400"/>
            <a:ext cx="17988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Hemoglobin </a:t>
            </a:r>
            <a:endParaRPr lang="en-US" sz="2400" dirty="0"/>
          </a:p>
        </p:txBody>
      </p:sp>
      <p:sp>
        <p:nvSpPr>
          <p:cNvPr id="19" name="Rectangle 18"/>
          <p:cNvSpPr/>
          <p:nvPr/>
        </p:nvSpPr>
        <p:spPr>
          <a:xfrm>
            <a:off x="4419600" y="6096000"/>
            <a:ext cx="9957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Heme </a:t>
            </a:r>
            <a:endParaRPr lang="en-US" sz="2400" dirty="0"/>
          </a:p>
        </p:txBody>
      </p:sp>
      <p:sp>
        <p:nvSpPr>
          <p:cNvPr id="20" name="Rectangle 19"/>
          <p:cNvSpPr/>
          <p:nvPr/>
        </p:nvSpPr>
        <p:spPr>
          <a:xfrm>
            <a:off x="4495800" y="5410200"/>
            <a:ext cx="7553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Iron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447800" y="228600"/>
            <a:ext cx="62664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TRANSPORT PROTEINS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lnSpcReduction="10000"/>
          </a:bodyPr>
          <a:lstStyle/>
          <a:p>
            <a:pPr algn="ctr">
              <a:buFont typeface="Wingdings" pitchFamily="2" charset="2"/>
              <a:buNone/>
              <a:defRPr/>
            </a:pP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clotting factors</a:t>
            </a:r>
          </a:p>
          <a:p>
            <a:pPr>
              <a:defRPr/>
            </a:pPr>
            <a:endParaRPr lang="en-US" sz="2800" dirty="0">
              <a:effectLst/>
            </a:endParaRPr>
          </a:p>
          <a:p>
            <a:pPr>
              <a:defRPr/>
            </a:pPr>
            <a:r>
              <a:rPr lang="en-US" dirty="0">
                <a:effectLst/>
                <a:latin typeface="Times New Roman" pitchFamily="18" charset="0"/>
                <a:cs typeface="Times New Roman" pitchFamily="18" charset="0"/>
              </a:rPr>
              <a:t>The biochemical mechanism of clotting is a typical example of </a:t>
            </a:r>
            <a:r>
              <a:rPr lang="en-US" dirty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cascade activation</a:t>
            </a:r>
            <a:r>
              <a:rPr lang="en-US" dirty="0">
                <a:effectLst/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defRPr/>
            </a:pPr>
            <a:r>
              <a:rPr lang="en-US" dirty="0">
                <a:effectLst/>
                <a:latin typeface="Times New Roman" pitchFamily="18" charset="0"/>
                <a:cs typeface="Times New Roman" pitchFamily="18" charset="0"/>
              </a:rPr>
              <a:t>The coagulation factors are present in circulation </a:t>
            </a:r>
            <a:r>
              <a:rPr lang="en-US" dirty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as inactive zymogen forms.</a:t>
            </a:r>
            <a:endParaRPr lang="en-US" dirty="0">
              <a:effectLst/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dirty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converted to their active forms </a:t>
            </a:r>
            <a:r>
              <a:rPr lang="en-US" dirty="0">
                <a:effectLst/>
                <a:latin typeface="Times New Roman" pitchFamily="18" charset="0"/>
                <a:cs typeface="Times New Roman" pitchFamily="18" charset="0"/>
              </a:rPr>
              <a:t>only when the clotting process is initiated.</a:t>
            </a:r>
          </a:p>
          <a:p>
            <a:r>
              <a:rPr lang="en-US" dirty="0">
                <a:effectLst/>
                <a:latin typeface="Times New Roman" pitchFamily="18" charset="0"/>
                <a:cs typeface="Times New Roman" pitchFamily="18" charset="0"/>
              </a:rPr>
              <a:t>This </a:t>
            </a:r>
            <a:r>
              <a:rPr lang="en-US" dirty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prevents unnecessary intravascular coagulation.</a:t>
            </a:r>
            <a:r>
              <a:rPr lang="en-US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one molecule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of preceding factor </a:t>
            </a:r>
            <a:r>
              <a:rPr lang="en-US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activates 1000 molecules of the next factor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and so on. 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Thus within seconds, millions or trillions of molecules of final factors are activated.</a:t>
            </a:r>
          </a:p>
          <a:p>
            <a:pPr>
              <a:defRPr/>
            </a:pPr>
            <a:endParaRPr lang="en-US" dirty="0">
              <a:solidFill>
                <a:srgbClr val="C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885491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IN" b="1" dirty="0">
                <a:solidFill>
                  <a:srgbClr val="FF0000"/>
                </a:solidFill>
              </a:rPr>
              <a:t>Components of Plasma</a:t>
            </a:r>
            <a:endParaRPr lang="en-IN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7315200" cy="5867400"/>
          </a:xfrm>
        </p:spPr>
        <p:txBody>
          <a:bodyPr>
            <a:noAutofit/>
          </a:bodyPr>
          <a:lstStyle/>
          <a:p>
            <a:r>
              <a:rPr lang="en-IN" dirty="0">
                <a:latin typeface="Times New Roman" pitchFamily="18" charset="0"/>
                <a:cs typeface="Times New Roman" pitchFamily="18" charset="0"/>
              </a:rPr>
              <a:t>Blood plasma Consists of:</a:t>
            </a:r>
          </a:p>
          <a:p>
            <a:pPr>
              <a:buNone/>
            </a:pPr>
            <a:r>
              <a:rPr lang="en-IN" dirty="0">
                <a:latin typeface="Times New Roman" pitchFamily="18" charset="0"/>
                <a:cs typeface="Times New Roman" pitchFamily="18" charset="0"/>
              </a:rPr>
              <a:t>    Water 90% and solid 10%</a:t>
            </a:r>
          </a:p>
          <a:p>
            <a:r>
              <a:rPr lang="en-IN" dirty="0">
                <a:latin typeface="Times New Roman" pitchFamily="18" charset="0"/>
                <a:cs typeface="Times New Roman" pitchFamily="18" charset="0"/>
              </a:rPr>
              <a:t>Plasma Proteins 6-8 %</a:t>
            </a:r>
          </a:p>
          <a:p>
            <a:r>
              <a:rPr lang="en-IN" dirty="0">
                <a:latin typeface="Times New Roman" pitchFamily="18" charset="0"/>
                <a:cs typeface="Times New Roman" pitchFamily="18" charset="0"/>
              </a:rPr>
              <a:t>Electrolytes  1%</a:t>
            </a:r>
          </a:p>
          <a:p>
            <a:r>
              <a:rPr lang="en-IN" dirty="0">
                <a:latin typeface="Times New Roman" pitchFamily="18" charset="0"/>
                <a:cs typeface="Times New Roman" pitchFamily="18" charset="0"/>
              </a:rPr>
              <a:t>Wastes (e.g. Urea)</a:t>
            </a:r>
          </a:p>
          <a:p>
            <a:r>
              <a:rPr lang="en-IN" dirty="0">
                <a:latin typeface="Times New Roman" pitchFamily="18" charset="0"/>
                <a:cs typeface="Times New Roman" pitchFamily="18" charset="0"/>
              </a:rPr>
              <a:t>Nutrients (e.g. Glucose, cholesterol and amino acids)</a:t>
            </a:r>
          </a:p>
          <a:p>
            <a:r>
              <a:rPr lang="en-IN" dirty="0">
                <a:latin typeface="Times New Roman" pitchFamily="18" charset="0"/>
                <a:cs typeface="Times New Roman" pitchFamily="18" charset="0"/>
              </a:rPr>
              <a:t>Hormones (e.g. Cortisol, thyroxin)</a:t>
            </a:r>
          </a:p>
          <a:p>
            <a:r>
              <a:rPr lang="en-IN" dirty="0">
                <a:latin typeface="Times New Roman" pitchFamily="18" charset="0"/>
                <a:cs typeface="Times New Roman" pitchFamily="18" charset="0"/>
              </a:rPr>
              <a:t>Enzymes </a:t>
            </a:r>
          </a:p>
          <a:p>
            <a:r>
              <a:rPr lang="en-IN" dirty="0">
                <a:latin typeface="Times New Roman" pitchFamily="18" charset="0"/>
                <a:cs typeface="Times New Roman" pitchFamily="18" charset="0"/>
              </a:rPr>
              <a:t>Blood gases (e.g. CO2, O2)</a:t>
            </a: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990600"/>
            <a:ext cx="37338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08891-4201-464A-BE58-C612C423367E}" type="datetime10">
              <a:rPr lang="en-US" smtClean="0"/>
              <a:pPr/>
              <a:t>10:00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40</a:t>
            </a:fld>
            <a:endParaRPr lang="en-US"/>
          </a:p>
        </p:txBody>
      </p:sp>
      <p:pic>
        <p:nvPicPr>
          <p:cNvPr id="140290" name="Picture 2" descr="Coagulation – part 1 – Blood Coagulation process, Coagulation factors, and  factors deficiency – Labpedia.ne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15875"/>
            <a:ext cx="8988425" cy="6705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Clr>
                <a:srgbClr val="FFFF00"/>
              </a:buClr>
              <a:buFont typeface="Wingdings" pitchFamily="2" charset="2"/>
              <a:buNone/>
            </a:pPr>
            <a:r>
              <a:rPr lang="en-US" sz="3600" b="1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ELECTROPHORESIS</a:t>
            </a:r>
          </a:p>
          <a:p>
            <a:pPr eaLnBrk="1" hangingPunct="1">
              <a:lnSpc>
                <a:spcPct val="90000"/>
              </a:lnSpc>
            </a:pPr>
            <a:endParaRPr lang="en-US" sz="2800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effectLst/>
                <a:latin typeface="Times New Roman" pitchFamily="18" charset="0"/>
                <a:cs typeface="Times New Roman" pitchFamily="18" charset="0"/>
              </a:rPr>
              <a:t>It </a:t>
            </a:r>
            <a:r>
              <a:rPr lang="en-US" sz="2800" dirty="0">
                <a:effectLst/>
                <a:latin typeface="Times New Roman" pitchFamily="18" charset="0"/>
                <a:cs typeface="Times New Roman" pitchFamily="18" charset="0"/>
              </a:rPr>
              <a:t>is used regularly for 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separation of serum proteins</a:t>
            </a:r>
            <a:r>
              <a:rPr lang="en-US" sz="2800" dirty="0">
                <a:effectLst/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Electrophoresis is the migration of charged solutes or particles of any size in a liquid medium under the influence of an electrical field.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8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1" descr="C:\Users\Power\Pictures\downloa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3124200"/>
            <a:ext cx="5791200" cy="2667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ELECTROPHORESIS</a:t>
            </a:r>
            <a:b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 agar gel electrophoresis, normal serum is separated into 5 bands, which are given below:</a:t>
            </a:r>
          </a:p>
          <a:p>
            <a:pPr>
              <a:lnSpc>
                <a:spcPct val="90000"/>
              </a:lnSpc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Albumin                   :          55-65%</a:t>
            </a:r>
          </a:p>
          <a:p>
            <a:pPr>
              <a:lnSpc>
                <a:spcPct val="90000"/>
              </a:lnSpc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Alpha-1-globulin      :          2-4%</a:t>
            </a:r>
          </a:p>
          <a:p>
            <a:pPr>
              <a:lnSpc>
                <a:spcPct val="90000"/>
              </a:lnSpc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Alpha-2-globulin      :          6-12%</a:t>
            </a:r>
          </a:p>
          <a:p>
            <a:pPr>
              <a:lnSpc>
                <a:spcPct val="90000"/>
              </a:lnSpc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Beta-globulin           :          8-12%</a:t>
            </a:r>
          </a:p>
          <a:p>
            <a:pPr>
              <a:lnSpc>
                <a:spcPct val="90000"/>
              </a:lnSpc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Gammaglobulin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:          12-22%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en-US" dirty="0" smtClean="0">
                <a:solidFill>
                  <a:srgbClr val="0033CC"/>
                </a:solidFill>
              </a:rPr>
              <a:t>Albumin has the maximum  and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0033CC"/>
                </a:solidFill>
              </a:rPr>
              <a:t>Gammaglobulin</a:t>
            </a:r>
            <a:r>
              <a:rPr lang="en-US" dirty="0" smtClean="0">
                <a:solidFill>
                  <a:srgbClr val="0033CC"/>
                </a:solidFill>
              </a:rPr>
              <a:t> </a:t>
            </a:r>
            <a:r>
              <a:rPr lang="en-US" dirty="0" smtClean="0"/>
              <a:t>(</a:t>
            </a:r>
            <a:r>
              <a:rPr lang="en-US" dirty="0" err="1" smtClean="0"/>
              <a:t>immunoglobulins</a:t>
            </a:r>
            <a:r>
              <a:rPr lang="en-US" dirty="0" smtClean="0"/>
              <a:t>)</a:t>
            </a:r>
            <a:r>
              <a:rPr lang="en-US" dirty="0" smtClean="0">
                <a:solidFill>
                  <a:srgbClr val="0033CC"/>
                </a:solidFill>
              </a:rPr>
              <a:t> </a:t>
            </a:r>
            <a:r>
              <a:rPr lang="en-US" dirty="0" smtClean="0">
                <a:solidFill>
                  <a:srgbClr val="C00000"/>
                </a:solidFill>
              </a:rPr>
              <a:t>has the minimum mobility in the electrical field</a:t>
            </a:r>
            <a:r>
              <a:rPr lang="en-US" dirty="0" smtClean="0"/>
              <a:t>.</a:t>
            </a:r>
          </a:p>
          <a:p>
            <a:endParaRPr lang="en-I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08891-4201-464A-BE58-C612C423367E}" type="datetime10">
              <a:rPr lang="en-US" smtClean="0"/>
              <a:pPr/>
              <a:t>10:00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all equiptment"/>
          <p:cNvPicPr>
            <a:picLocks noChangeAspect="1" noChangeArrowheads="1"/>
          </p:cNvPicPr>
          <p:nvPr/>
        </p:nvPicPr>
        <p:blipFill>
          <a:blip r:embed="rId3" cstate="print">
            <a:lum contrast="40000"/>
          </a:blip>
          <a:srcRect/>
          <a:stretch>
            <a:fillRect/>
          </a:stretch>
        </p:blipFill>
        <p:spPr bwMode="auto">
          <a:xfrm>
            <a:off x="714" y="0"/>
            <a:ext cx="914328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IN" altLang="en-US" b="1" dirty="0">
                <a:solidFill>
                  <a:srgbClr val="FF0000"/>
                </a:solidFill>
              </a:rPr>
              <a:t>Agar Gel Electrophoresis</a:t>
            </a:r>
          </a:p>
        </p:txBody>
      </p:sp>
      <p:pic>
        <p:nvPicPr>
          <p:cNvPr id="4099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54163" y="1600200"/>
            <a:ext cx="6035675" cy="4525963"/>
          </a:xfr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6200" y="1112838"/>
            <a:ext cx="4943475" cy="5668962"/>
          </a:xfrm>
          <a:noFill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1238250"/>
            <a:ext cx="2847975" cy="554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1828800" y="304800"/>
            <a:ext cx="6278783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buClr>
                <a:srgbClr val="FFFF00"/>
              </a:buClr>
            </a:pP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ELECTROPHORESIS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Electrical field</a:t>
            </a:r>
            <a:endParaRPr lang="en-IN" alt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7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6200" y="1981200"/>
            <a:ext cx="8915400" cy="4876800"/>
          </a:xfr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228600" y="365125"/>
            <a:ext cx="8286750" cy="1325563"/>
          </a:xfrm>
        </p:spPr>
        <p:txBody>
          <a:bodyPr/>
          <a:lstStyle/>
          <a:p>
            <a:pPr eaLnBrk="1" hangingPunct="1"/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UV Light</a:t>
            </a:r>
            <a:endParaRPr lang="en-IN" alt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1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966913" y="1600200"/>
            <a:ext cx="5210175" cy="4525963"/>
          </a:xfr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ELECTROPHORESIS</a:t>
            </a:r>
            <a:b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IN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533400" y="1676400"/>
            <a:ext cx="8077200" cy="3396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Normal Electrophoretic pattern of serum proteins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2303005"/>
            <a:ext cx="8229600" cy="3120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r>
              <a:rPr lang="en-IN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Plasma proteins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791200"/>
          </a:xfrm>
        </p:spPr>
        <p:txBody>
          <a:bodyPr>
            <a:normAutofit fontScale="92500" lnSpcReduction="10000"/>
          </a:bodyPr>
          <a:lstStyle/>
          <a:p>
            <a:r>
              <a:rPr lang="en-IN" sz="3500" dirty="0">
                <a:latin typeface="Times New Roman" pitchFamily="18" charset="0"/>
                <a:cs typeface="Times New Roman" pitchFamily="18" charset="0"/>
              </a:rPr>
              <a:t>Plasma contains a complex mixture of thousands of </a:t>
            </a:r>
            <a:r>
              <a:rPr lang="en-IN" sz="3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simple</a:t>
            </a:r>
            <a:r>
              <a:rPr lang="en-IN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3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proteins and conjugated protein </a:t>
            </a:r>
            <a:r>
              <a:rPr lang="en-IN" sz="3500" dirty="0">
                <a:latin typeface="Times New Roman" pitchFamily="18" charset="0"/>
                <a:cs typeface="Times New Roman" pitchFamily="18" charset="0"/>
              </a:rPr>
              <a:t>that is known as plasma proteins. </a:t>
            </a:r>
          </a:p>
          <a:p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They </a:t>
            </a:r>
            <a:r>
              <a:rPr lang="en-IN" sz="3500" dirty="0">
                <a:latin typeface="Times New Roman" pitchFamily="18" charset="0"/>
                <a:cs typeface="Times New Roman" pitchFamily="18" charset="0"/>
              </a:rPr>
              <a:t>carry out a number of different functions.</a:t>
            </a:r>
          </a:p>
          <a:p>
            <a:pPr>
              <a:buClr>
                <a:schemeClr val="tx1"/>
              </a:buClr>
            </a:pPr>
            <a:r>
              <a:rPr lang="en-US" sz="3500" dirty="0"/>
              <a:t>Total protein (normal plasma): </a:t>
            </a:r>
            <a:r>
              <a:rPr lang="en-US" sz="3500" dirty="0">
                <a:solidFill>
                  <a:srgbClr val="C00000"/>
                </a:solidFill>
              </a:rPr>
              <a:t>6 to 8 g/100 ml</a:t>
            </a:r>
            <a:r>
              <a:rPr lang="en-US" sz="3500" dirty="0"/>
              <a:t>.</a:t>
            </a:r>
          </a:p>
          <a:p>
            <a:pPr>
              <a:buClr>
                <a:schemeClr val="tx1"/>
              </a:buClr>
            </a:pPr>
            <a:r>
              <a:rPr lang="en-US" sz="3500" dirty="0"/>
              <a:t> The plasma proteins consist of :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en-US" sz="3500" dirty="0">
                <a:solidFill>
                  <a:srgbClr val="C00000"/>
                </a:solidFill>
              </a:rPr>
              <a:t>    albumin (3.5 to 5 g/dl), 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en-US" sz="3500" dirty="0"/>
              <a:t>   </a:t>
            </a:r>
            <a:r>
              <a:rPr lang="en-US" sz="3500" dirty="0">
                <a:solidFill>
                  <a:srgbClr val="C00000"/>
                </a:solidFill>
              </a:rPr>
              <a:t>globulins(2.5-3.5 g/dl) 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en-US" sz="3500" dirty="0">
                <a:solidFill>
                  <a:srgbClr val="C00000"/>
                </a:solidFill>
              </a:rPr>
              <a:t>   fibrinogen (200-400 mg/dl)</a:t>
            </a:r>
            <a:endParaRPr lang="en-US" sz="3500" dirty="0"/>
          </a:p>
          <a:p>
            <a:pPr>
              <a:buClr>
                <a:schemeClr val="tx1"/>
              </a:buClr>
            </a:pPr>
            <a:r>
              <a:rPr lang="en-US" sz="3500" dirty="0"/>
              <a:t> The albumin : globulin(A:G Ratio) - </a:t>
            </a:r>
            <a:r>
              <a:rPr lang="en-US" sz="3500" dirty="0">
                <a:solidFill>
                  <a:srgbClr val="C00000"/>
                </a:solidFill>
              </a:rPr>
              <a:t>1.2:1</a:t>
            </a:r>
            <a:r>
              <a:rPr lang="en-US" sz="3500" dirty="0"/>
              <a:t> to </a:t>
            </a:r>
            <a:r>
              <a:rPr lang="en-US" sz="3500" dirty="0">
                <a:solidFill>
                  <a:srgbClr val="C00000"/>
                </a:solidFill>
              </a:rPr>
              <a:t>1.5:1.</a:t>
            </a:r>
            <a:endParaRPr lang="en-US" sz="3500" dirty="0"/>
          </a:p>
          <a:p>
            <a:pPr>
              <a:buClr>
                <a:schemeClr val="tx1"/>
              </a:buClr>
            </a:pPr>
            <a:r>
              <a:rPr lang="en-US" sz="3500" dirty="0"/>
              <a:t> Synthesis: </a:t>
            </a:r>
            <a:r>
              <a:rPr lang="en-US" sz="3500" dirty="0">
                <a:solidFill>
                  <a:srgbClr val="C00000"/>
                </a:solidFill>
              </a:rPr>
              <a:t>liver </a:t>
            </a:r>
            <a:r>
              <a:rPr lang="en-US" sz="3500" dirty="0"/>
              <a:t>except immunoglobulin </a:t>
            </a:r>
          </a:p>
          <a:p>
            <a:endParaRPr lang="en-IN" dirty="0">
              <a:latin typeface="Times New Roman" pitchFamily="18" charset="0"/>
              <a:cs typeface="Times New Roman" pitchFamily="18" charset="0"/>
            </a:endParaRPr>
          </a:p>
          <a:p>
            <a:endParaRPr lang="en-IN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Normal electrophoretic pattern of serum proteins</a:t>
            </a:r>
          </a:p>
        </p:txBody>
      </p:sp>
      <p:pic>
        <p:nvPicPr>
          <p:cNvPr id="9219" name="Picture 2" descr="C:\Documents and Settings\Dr.Pankil K.Shah\Desktop\electro\SPE_16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59000" y="1640681"/>
            <a:ext cx="4826000" cy="4445000"/>
          </a:xfr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609600" indent="-609600" algn="ctr" eaLnBrk="1" hangingPunct="1">
              <a:buClr>
                <a:srgbClr val="FFFF00"/>
              </a:buClr>
              <a:buFont typeface="Wingdings" pitchFamily="2" charset="2"/>
              <a:buNone/>
            </a:pPr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Abnormal Patterns in Clinical Diseases</a:t>
            </a:r>
          </a:p>
          <a:p>
            <a:pPr marL="609600" indent="-609600" eaLnBrk="1" hangingPunct="1">
              <a:buClr>
                <a:srgbClr val="FFFF00"/>
              </a:buClr>
              <a:buNone/>
            </a:pP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b="1" u="sng" dirty="0" smtClean="0">
                <a:latin typeface="Times New Roman" pitchFamily="18" charset="0"/>
                <a:cs typeface="Times New Roman" pitchFamily="18" charset="0"/>
              </a:rPr>
              <a:t>Chronic </a:t>
            </a:r>
            <a:r>
              <a:rPr lang="en-US" altLang="en-US" b="1" u="sng" dirty="0">
                <a:latin typeface="Times New Roman" pitchFamily="18" charset="0"/>
                <a:cs typeface="Times New Roman" pitchFamily="18" charset="0"/>
              </a:rPr>
              <a:t>infections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: The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gammaglobulins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are increased, but the increase is smooth and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widebased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609600" indent="-609600" eaLnBrk="1" hangingPunct="1">
              <a:buClr>
                <a:srgbClr val="FFFF00"/>
              </a:buClr>
            </a:pPr>
            <a:endParaRPr lang="en-US" alt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7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743200"/>
            <a:ext cx="84582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ontent Placeholder 2"/>
          <p:cNvSpPr>
            <a:spLocks noGrp="1"/>
          </p:cNvSpPr>
          <p:nvPr>
            <p:ph idx="1"/>
          </p:nvPr>
        </p:nvSpPr>
        <p:spPr>
          <a:xfrm>
            <a:off x="152400" y="228600"/>
            <a:ext cx="8362950" cy="5948363"/>
          </a:xfrm>
        </p:spPr>
        <p:txBody>
          <a:bodyPr/>
          <a:lstStyle/>
          <a:p>
            <a:pPr algn="just" eaLnBrk="1" hangingPunct="1"/>
            <a:r>
              <a:rPr lang="en-US" altLang="en-US" sz="2800" b="1" u="sng" dirty="0">
                <a:latin typeface="Times New Roman" pitchFamily="18" charset="0"/>
                <a:cs typeface="Times New Roman" pitchFamily="18" charset="0"/>
              </a:rPr>
              <a:t>Nephrotic syndrome: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All proteins except very big molecules are lost through urine, and so alpha-2 fraction (containing macroglobulin) will be very prominent.</a:t>
            </a:r>
          </a:p>
          <a:p>
            <a:pPr eaLnBrk="1" hangingPunct="1"/>
            <a:endParaRPr lang="en-US" altLang="en-US" sz="2800" b="1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5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966913"/>
            <a:ext cx="60198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Clr>
                <a:srgbClr val="FFFF00"/>
              </a:buClr>
              <a:buFont typeface="Arial" panose="020B0604020202020204" pitchFamily="34" charset="0"/>
              <a:buNone/>
              <a:defRPr/>
            </a:pPr>
            <a:endParaRPr lang="en-US" altLang="en-US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Clr>
                <a:srgbClr val="FFFF00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Cirrhosis of liver: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Albumin synthesis by liver is decreased, with a compensatory excess synthesis of globulins by reticuloendothelial system. So, albumin band will be thin, with a wide beta fraction; sometimes beta and gamma fractions are fused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36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63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2971800"/>
            <a:ext cx="55626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BEFDD24-1BF1-B942-B2EC-ADC2677681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xmlns="" id="{6F879CAE-11A0-3A4C-AD82-147208E046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024730" cy="6721475"/>
          </a:xfrm>
        </p:spPr>
      </p:pic>
    </p:spTree>
    <p:extLst>
      <p:ext uri="{BB962C8B-B14F-4D97-AF65-F5344CB8AC3E}">
        <p14:creationId xmlns:p14="http://schemas.microsoft.com/office/powerpoint/2010/main" xmlns="" val="155072146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 fontScale="90000"/>
          </a:bodyPr>
          <a:lstStyle/>
          <a:p>
            <a:r>
              <a:rPr lang="en-IN" b="1" dirty="0" smtClean="0">
                <a:solidFill>
                  <a:srgbClr val="FF0000"/>
                </a:solidFill>
              </a:rPr>
              <a:t/>
            </a:r>
            <a:br>
              <a:rPr lang="en-IN" b="1" dirty="0" smtClean="0">
                <a:solidFill>
                  <a:srgbClr val="FF0000"/>
                </a:solidFill>
              </a:rPr>
            </a:br>
            <a:r>
              <a:rPr lang="en-IN" b="1" dirty="0" smtClean="0">
                <a:solidFill>
                  <a:srgbClr val="FF0000"/>
                </a:solidFill>
              </a:rPr>
              <a:t>Applications of electrophoresis</a:t>
            </a:r>
            <a:br>
              <a:rPr lang="en-IN" b="1" dirty="0" smtClean="0">
                <a:solidFill>
                  <a:srgbClr val="FF0000"/>
                </a:solidFill>
              </a:rPr>
            </a:br>
            <a:r>
              <a:rPr lang="en-IN" dirty="0" smtClean="0">
                <a:solidFill>
                  <a:srgbClr val="FF0000"/>
                </a:solidFill>
              </a:rPr>
              <a:t/>
            </a:r>
            <a:br>
              <a:rPr lang="en-IN" dirty="0" smtClean="0">
                <a:solidFill>
                  <a:srgbClr val="FF0000"/>
                </a:solidFill>
              </a:rPr>
            </a:br>
            <a:endParaRPr lang="en-IN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5943600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IN" sz="2500" dirty="0" smtClean="0">
                <a:latin typeface="Times New Roman" pitchFamily="18" charset="0"/>
                <a:cs typeface="Times New Roman" pitchFamily="18" charset="0"/>
              </a:rPr>
              <a:t>In the study of structure and function of proteins</a:t>
            </a:r>
          </a:p>
          <a:p>
            <a:pPr marL="514350" indent="-514350">
              <a:buFont typeface="+mj-lt"/>
              <a:buAutoNum type="arabicPeriod"/>
            </a:pPr>
            <a:r>
              <a:rPr lang="en-IN" sz="2500" dirty="0" smtClean="0">
                <a:latin typeface="Times New Roman" pitchFamily="18" charset="0"/>
                <a:cs typeface="Times New Roman" pitchFamily="18" charset="0"/>
              </a:rPr>
              <a:t>In the separation of DNA fragments for DNA fingerprinting to investigate crime scenes</a:t>
            </a:r>
          </a:p>
          <a:p>
            <a:pPr marL="514350" indent="-514350">
              <a:buFont typeface="+mj-lt"/>
              <a:buAutoNum type="arabicPeriod"/>
            </a:pPr>
            <a:r>
              <a:rPr lang="en-IN" sz="2500" dirty="0" smtClean="0">
                <a:latin typeface="Times New Roman" pitchFamily="18" charset="0"/>
                <a:cs typeface="Times New Roman" pitchFamily="18" charset="0"/>
              </a:rPr>
              <a:t>To analyze results of polymerase chain reaction</a:t>
            </a:r>
          </a:p>
          <a:p>
            <a:pPr marL="514350" indent="-514350">
              <a:buFont typeface="+mj-lt"/>
              <a:buAutoNum type="arabicPeriod"/>
            </a:pPr>
            <a:r>
              <a:rPr lang="en-IN" sz="2500" dirty="0" smtClean="0">
                <a:latin typeface="Times New Roman" pitchFamily="18" charset="0"/>
                <a:cs typeface="Times New Roman" pitchFamily="18" charset="0"/>
              </a:rPr>
              <a:t>In paternity testing using DNA fingerprinting and DNA Sequencing</a:t>
            </a:r>
          </a:p>
          <a:p>
            <a:pPr marL="514350" indent="-514350">
              <a:buFont typeface="+mj-lt"/>
              <a:buAutoNum type="arabicPeriod"/>
            </a:pPr>
            <a:r>
              <a:rPr lang="en-IN" sz="2500" dirty="0" smtClean="0">
                <a:latin typeface="Times New Roman" pitchFamily="18" charset="0"/>
                <a:cs typeface="Times New Roman" pitchFamily="18" charset="0"/>
              </a:rPr>
              <a:t>Medical Research </a:t>
            </a:r>
          </a:p>
          <a:p>
            <a:pPr marL="514350" indent="-514350">
              <a:buFont typeface="+mj-lt"/>
              <a:buAutoNum type="arabicPeriod"/>
            </a:pPr>
            <a:r>
              <a:rPr lang="en-IN" sz="2500" dirty="0" smtClean="0">
                <a:latin typeface="Times New Roman" pitchFamily="18" charset="0"/>
                <a:cs typeface="Times New Roman" pitchFamily="18" charset="0"/>
              </a:rPr>
              <a:t>Agricultural testing</a:t>
            </a:r>
          </a:p>
          <a:p>
            <a:pPr marL="514350" indent="-514350">
              <a:buFont typeface="+mj-lt"/>
              <a:buAutoNum type="arabicPeriod"/>
            </a:pPr>
            <a:r>
              <a:rPr lang="en-IN" sz="2500" dirty="0" smtClean="0">
                <a:latin typeface="Times New Roman" pitchFamily="18" charset="0"/>
                <a:cs typeface="Times New Roman" pitchFamily="18" charset="0"/>
              </a:rPr>
              <a:t>Separation of organic acid, alkaloids, carbohydrates, amino acids, alcohols, phenols, nucleic acids, insulin</a:t>
            </a: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 steroids and antibiotics</a:t>
            </a:r>
            <a:r>
              <a:rPr lang="en-IN" sz="25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514350" indent="-514350">
              <a:buFont typeface="+mj-lt"/>
              <a:buAutoNum type="arabicPeriod"/>
            </a:pPr>
            <a:r>
              <a:rPr lang="en-IN" sz="2500" dirty="0" smtClean="0">
                <a:latin typeface="Times New Roman" pitchFamily="18" charset="0"/>
                <a:cs typeface="Times New Roman" pitchFamily="18" charset="0"/>
              </a:rPr>
              <a:t>In food industry</a:t>
            </a:r>
          </a:p>
          <a:p>
            <a:pPr>
              <a:buNone/>
            </a:pPr>
            <a:endParaRPr lang="en-IN" sz="25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IN" sz="25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en-IN" sz="25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IN" sz="25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IN" sz="25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IN" b="1" dirty="0" smtClean="0">
                <a:solidFill>
                  <a:srgbClr val="FF0000"/>
                </a:solidFill>
              </a:rPr>
              <a:t/>
            </a:r>
            <a:br>
              <a:rPr lang="en-IN" b="1" dirty="0" smtClean="0">
                <a:solidFill>
                  <a:srgbClr val="FF0000"/>
                </a:solidFill>
              </a:rPr>
            </a:br>
            <a:r>
              <a:rPr lang="en-IN" b="1" dirty="0" smtClean="0">
                <a:solidFill>
                  <a:srgbClr val="FF0000"/>
                </a:solidFill>
              </a:rPr>
              <a:t/>
            </a:r>
            <a:br>
              <a:rPr lang="en-IN" b="1" dirty="0" smtClean="0">
                <a:solidFill>
                  <a:srgbClr val="FF0000"/>
                </a:solidFill>
              </a:rPr>
            </a:br>
            <a:r>
              <a:rPr lang="en-IN" b="1" dirty="0" smtClean="0">
                <a:solidFill>
                  <a:srgbClr val="FF0000"/>
                </a:solidFill>
              </a:rPr>
              <a:t>Applications of electrophoresis</a:t>
            </a:r>
            <a:br>
              <a:rPr lang="en-IN" b="1" dirty="0" smtClean="0">
                <a:solidFill>
                  <a:srgbClr val="FF0000"/>
                </a:solidFill>
              </a:rPr>
            </a:br>
            <a:r>
              <a:rPr lang="en-IN" dirty="0" smtClean="0">
                <a:solidFill>
                  <a:srgbClr val="FF0000"/>
                </a:solidFill>
              </a:rPr>
              <a:t/>
            </a:r>
            <a:br>
              <a:rPr lang="en-IN" dirty="0" smtClean="0">
                <a:solidFill>
                  <a:srgbClr val="FF0000"/>
                </a:solidFill>
              </a:rPr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715000"/>
          </a:xfrm>
        </p:spPr>
        <p:txBody>
          <a:bodyPr>
            <a:normAutofit fontScale="92500"/>
          </a:bodyPr>
          <a:lstStyle/>
          <a:p>
            <a:pPr marL="514350" indent="-514350">
              <a:buNone/>
            </a:pP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9.It is employed in biochemical and clinical fields i.e. in the study of protein mixtures such as blood serum, haemoglobins and in the study of antigen- antibody interactions. </a:t>
            </a:r>
          </a:p>
          <a:p>
            <a:pPr marL="514350" indent="-514350">
              <a:buNone/>
            </a:pPr>
            <a:r>
              <a:rPr lang="en-IN" sz="2600" dirty="0" smtClean="0">
                <a:latin typeface="Times New Roman" pitchFamily="18" charset="0"/>
                <a:cs typeface="Times New Roman" pitchFamily="18" charset="0"/>
              </a:rPr>
              <a:t>10.Electrophoresis in combination with autoradiography is used to study the binding of iron to serum proteins. </a:t>
            </a:r>
          </a:p>
          <a:p>
            <a:pPr marL="514350" indent="-514350">
              <a:buNone/>
            </a:pPr>
            <a:r>
              <a:rPr lang="en-IN" sz="2600" dirty="0" smtClean="0">
                <a:latin typeface="Times New Roman" pitchFamily="18" charset="0"/>
                <a:cs typeface="Times New Roman" pitchFamily="18" charset="0"/>
              </a:rPr>
              <a:t>11.For testing purity of thyroid hormones by zone electrophoresis.</a:t>
            </a:r>
          </a:p>
          <a:p>
            <a:pPr marL="514350" indent="-514350">
              <a:buNone/>
            </a:pPr>
            <a:r>
              <a:rPr lang="en-IN" sz="2600" dirty="0" smtClean="0">
                <a:latin typeface="Times New Roman" pitchFamily="18" charset="0"/>
                <a:cs typeface="Times New Roman" pitchFamily="18" charset="0"/>
              </a:rPr>
              <a:t>12.Paper </a:t>
            </a:r>
            <a:r>
              <a:rPr lang="en-IN" sz="2600" dirty="0" err="1" smtClean="0">
                <a:latin typeface="Times New Roman" pitchFamily="18" charset="0"/>
                <a:cs typeface="Times New Roman" pitchFamily="18" charset="0"/>
              </a:rPr>
              <a:t>chromato</a:t>
            </a:r>
            <a:r>
              <a:rPr lang="en-IN" sz="2600" dirty="0" smtClean="0">
                <a:latin typeface="Times New Roman" pitchFamily="18" charset="0"/>
                <a:cs typeface="Times New Roman" pitchFamily="18" charset="0"/>
              </a:rPr>
              <a:t>-electrophoresis is used to separate free Insulin from plasma proteins. </a:t>
            </a:r>
          </a:p>
          <a:p>
            <a:pPr marL="514350" indent="-514350">
              <a:buNone/>
            </a:pPr>
            <a:r>
              <a:rPr lang="en-IN" sz="2600" dirty="0" smtClean="0">
                <a:latin typeface="Times New Roman" pitchFamily="18" charset="0"/>
                <a:cs typeface="Times New Roman" pitchFamily="18" charset="0"/>
              </a:rPr>
              <a:t>13.It is used for diagnosis of various diseases of kidney , liver and CVS. </a:t>
            </a:r>
          </a:p>
          <a:p>
            <a:pPr marL="514350" indent="-514350">
              <a:buNone/>
            </a:pPr>
            <a:r>
              <a:rPr lang="en-IN" sz="2600" dirty="0" smtClean="0">
                <a:latin typeface="Times New Roman" pitchFamily="18" charset="0"/>
                <a:cs typeface="Times New Roman" pitchFamily="18" charset="0"/>
              </a:rPr>
              <a:t>14.It is also used for separation of Scopolamine and Ephedrine using buffer at PH 4.2. </a:t>
            </a:r>
          </a:p>
          <a:p>
            <a:pPr marL="514350" indent="-514350">
              <a:buNone/>
            </a:pPr>
            <a:r>
              <a:rPr lang="en-IN" sz="2600" dirty="0" smtClean="0">
                <a:latin typeface="Times New Roman" pitchFamily="18" charset="0"/>
                <a:cs typeface="Times New Roman" pitchFamily="18" charset="0"/>
              </a:rPr>
              <a:t>15.Quantitative separation of all fractions of cellular entities, antibiotics, RBC, Enzymes etc is possible.</a:t>
            </a:r>
          </a:p>
          <a:p>
            <a:pPr marL="514350" indent="-514350">
              <a:buNone/>
            </a:pPr>
            <a:endParaRPr lang="en-IN" sz="26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/>
          </a:bodyPr>
          <a:lstStyle/>
          <a:p>
            <a:r>
              <a:rPr lang="en-IN" sz="3600" b="1" dirty="0">
                <a:solidFill>
                  <a:srgbClr val="FF0000"/>
                </a:solidFill>
              </a:rPr>
              <a:t>Clinical significance</a:t>
            </a:r>
            <a:endParaRPr lang="en-IN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38800" y="914400"/>
            <a:ext cx="3276600" cy="5486400"/>
          </a:xfrm>
        </p:spPr>
        <p:txBody>
          <a:bodyPr>
            <a:normAutofit fontScale="85000" lnSpcReduction="10000"/>
          </a:bodyPr>
          <a:lstStyle/>
          <a:p>
            <a:pPr marL="514350" indent="-514350">
              <a:buAutoNum type="arabicPeriod"/>
            </a:pP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Normal </a:t>
            </a:r>
          </a:p>
          <a:p>
            <a:pPr marL="514350" indent="-514350">
              <a:buAutoNum type="arabicPeriod"/>
            </a:pP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Multiple myeloma (M band)</a:t>
            </a:r>
          </a:p>
          <a:p>
            <a:pPr marL="514350" indent="-514350">
              <a:buAutoNum type="arabicPeriod"/>
            </a:pP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Chronic infection</a:t>
            </a:r>
          </a:p>
          <a:p>
            <a:pPr marL="514350" indent="-514350">
              <a:buAutoNum type="arabicPeriod"/>
            </a:pP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Nephrotic syndrome</a:t>
            </a:r>
          </a:p>
          <a:p>
            <a:pPr marL="514350" indent="-514350">
              <a:buAutoNum type="arabicPeriod"/>
            </a:pP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Cirrhosis of liver</a:t>
            </a:r>
          </a:p>
          <a:p>
            <a:pPr marL="514350" indent="-514350">
              <a:buAutoNum type="arabicPeriod"/>
            </a:pP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Plasma showing fibrinogen (normal condition)</a:t>
            </a:r>
            <a:endParaRPr lang="en-IN" b="1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0" y="609600"/>
          <a:ext cx="5334000" cy="6248400"/>
        </p:xfrm>
        <a:graphic>
          <a:graphicData uri="http://schemas.openxmlformats.org/presentationml/2006/ole">
            <p:oleObj spid="_x0000_s1026" name="Acrobat Document" r:id="rId3" imgW="7563600" imgH="10684800" progId="">
              <p:embed/>
            </p:oleObj>
          </a:graphicData>
        </a:graphic>
      </p:graphicFrame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0"/>
            <a:ext cx="86868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 fontScale="90000"/>
          </a:bodyPr>
          <a:lstStyle/>
          <a:p>
            <a:r>
              <a:rPr lang="en-IN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General characteristics of plasma proteins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76400"/>
            <a:ext cx="9144000" cy="4800600"/>
          </a:xfrm>
        </p:spPr>
        <p:txBody>
          <a:bodyPr>
            <a:normAutofit/>
          </a:bodyPr>
          <a:lstStyle/>
          <a:p>
            <a:r>
              <a:rPr lang="en-IN" dirty="0">
                <a:latin typeface="Times New Roman" pitchFamily="18" charset="0"/>
                <a:cs typeface="Times New Roman" pitchFamily="18" charset="0"/>
              </a:rPr>
              <a:t>They are synthesized in </a:t>
            </a:r>
            <a:r>
              <a:rPr lang="en-IN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liver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 except immunoglobulin.</a:t>
            </a:r>
          </a:p>
          <a:p>
            <a:r>
              <a:rPr lang="en-IN" dirty="0">
                <a:latin typeface="Times New Roman" pitchFamily="18" charset="0"/>
                <a:cs typeface="Times New Roman" pitchFamily="18" charset="0"/>
              </a:rPr>
              <a:t> Almost all plasma proteins are </a:t>
            </a:r>
            <a:r>
              <a:rPr lang="en-IN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glycoproteins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IN" dirty="0">
                <a:latin typeface="Times New Roman" pitchFamily="18" charset="0"/>
                <a:cs typeface="Times New Roman" pitchFamily="18" charset="0"/>
              </a:rPr>
              <a:t>Each plasma protein has a characteristic half life in the circulation.</a:t>
            </a:r>
          </a:p>
          <a:p>
            <a:r>
              <a:rPr lang="en-US" dirty="0"/>
              <a:t>Technique for separation of plasma proteins: 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    ELECTROPHOERESIS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>
              <a:buClr>
                <a:srgbClr val="FFFF00"/>
              </a:buClr>
              <a:buFont typeface="Wingdings" pitchFamily="2" charset="2"/>
              <a:buNone/>
            </a:pPr>
            <a:endParaRPr lang="en-US" sz="2800" dirty="0">
              <a:effectLst/>
            </a:endParaRPr>
          </a:p>
          <a:p>
            <a:pPr marL="0" indent="0">
              <a:buClr>
                <a:srgbClr val="FFFF00"/>
              </a:buClr>
              <a:buNone/>
            </a:pPr>
            <a:r>
              <a:rPr lang="en-IN" b="1" dirty="0"/>
              <a:t>         </a:t>
            </a:r>
            <a:r>
              <a:rPr lang="en-IN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Separations of Plasma protein</a:t>
            </a:r>
          </a:p>
          <a:p>
            <a:pPr eaLnBrk="1" hangingPunct="1">
              <a:buClr>
                <a:srgbClr val="FFFF00"/>
              </a:buClr>
              <a:buNone/>
            </a:pPr>
            <a:endParaRPr lang="en-US" dirty="0">
              <a:effectLst/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dirty="0">
                <a:effectLst/>
                <a:latin typeface="Times New Roman" pitchFamily="18" charset="0"/>
                <a:cs typeface="Times New Roman" pitchFamily="18" charset="0"/>
              </a:rPr>
              <a:t> Ammonium sulphate will precipitate </a:t>
            </a:r>
            <a:r>
              <a:rPr lang="en-US" dirty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globulins at half saturation and albumin at full saturation</a:t>
            </a:r>
            <a:r>
              <a:rPr lang="en-US" dirty="0">
                <a:effectLst/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/>
            <a:r>
              <a:rPr lang="en-US" dirty="0">
                <a:latin typeface="Times New Roman" pitchFamily="18" charset="0"/>
                <a:cs typeface="Times New Roman" pitchFamily="18" charset="0"/>
              </a:rPr>
              <a:t>Fibrinogen is precipitated by 10% and globulin by 22% concentration of sodium sulphate.</a:t>
            </a:r>
            <a:endParaRPr lang="en-US" dirty="0">
              <a:effectLst/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dirty="0">
                <a:effectLst/>
                <a:latin typeface="Times New Roman" pitchFamily="18" charset="0"/>
                <a:cs typeface="Times New Roman" pitchFamily="18" charset="0"/>
              </a:rPr>
              <a:t> In clinical laboratory, </a:t>
            </a:r>
            <a:r>
              <a:rPr lang="en-US" dirty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total proteins </a:t>
            </a:r>
            <a:r>
              <a:rPr lang="en-US" dirty="0">
                <a:effectLst/>
                <a:latin typeface="Times New Roman" pitchFamily="18" charset="0"/>
                <a:cs typeface="Times New Roman" pitchFamily="18" charset="0"/>
              </a:rPr>
              <a:t>in serum or plasma of patients are estimated by </a:t>
            </a:r>
            <a:r>
              <a:rPr lang="en-US" dirty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Biuret method. </a:t>
            </a:r>
            <a:endParaRPr lang="en-US" dirty="0"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Albumin</a:t>
            </a:r>
            <a:r>
              <a:rPr lang="en-US" dirty="0">
                <a:effectLst/>
                <a:latin typeface="Times New Roman" pitchFamily="18" charset="0"/>
                <a:cs typeface="Times New Roman" pitchFamily="18" charset="0"/>
              </a:rPr>
              <a:t> by Bromocresol green (</a:t>
            </a:r>
            <a:r>
              <a:rPr lang="en-US" dirty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BCG</a:t>
            </a:r>
            <a:r>
              <a:rPr lang="en-US" dirty="0">
                <a:effectLst/>
                <a:latin typeface="Times New Roman" pitchFamily="18" charset="0"/>
                <a:cs typeface="Times New Roman" pitchFamily="18" charset="0"/>
              </a:rPr>
              <a:t>) method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in which the dye is preferentially bound with albumin, and the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colour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intensity is measured calorimetrically.</a:t>
            </a:r>
          </a:p>
          <a:p>
            <a:pPr eaLnBrk="1" hangingPunct="1">
              <a:buClr>
                <a:srgbClr val="FFFF00"/>
              </a:buClr>
            </a:pPr>
            <a:endParaRPr lang="en-US" sz="28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6915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ctr" eaLnBrk="1" hangingPunct="1">
              <a:buFont typeface="Wingdings" pitchFamily="2" charset="2"/>
              <a:buNone/>
            </a:pPr>
            <a:r>
              <a:rPr lang="en-US" sz="4400" b="1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ALBUMIN</a:t>
            </a:r>
          </a:p>
          <a:p>
            <a:pPr algn="ctr" eaLnBrk="1" hangingPunct="1">
              <a:buFont typeface="Wingdings" pitchFamily="2" charset="2"/>
              <a:buNone/>
            </a:pPr>
            <a:endParaRPr lang="en-US" altLang="en-US" sz="44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dirty="0">
                <a:effectLst/>
                <a:latin typeface="Times New Roman" pitchFamily="18" charset="0"/>
                <a:cs typeface="Times New Roman" pitchFamily="18" charset="0"/>
              </a:rPr>
              <a:t>constitutes the </a:t>
            </a:r>
            <a:r>
              <a:rPr lang="en-US" dirty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major part of plasma proteins. 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Makes up approximately 60% of total plasma protein.</a:t>
            </a:r>
            <a:endParaRPr lang="en-US" dirty="0"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dirty="0">
                <a:effectLst/>
                <a:latin typeface="Times New Roman" pitchFamily="18" charset="0"/>
                <a:cs typeface="Times New Roman" pitchFamily="18" charset="0"/>
              </a:rPr>
              <a:t> one polypeptide chain with </a:t>
            </a:r>
            <a:r>
              <a:rPr lang="en-US" dirty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585 amino acids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effectLst/>
                <a:latin typeface="Times New Roman" pitchFamily="18" charset="0"/>
                <a:cs typeface="Times New Roman" pitchFamily="18" charset="0"/>
              </a:rPr>
              <a:t>and contain 17 disulfide bonds. </a:t>
            </a:r>
          </a:p>
          <a:p>
            <a:r>
              <a:rPr lang="en-US" dirty="0">
                <a:effectLst/>
                <a:latin typeface="Times New Roman" pitchFamily="18" charset="0"/>
                <a:cs typeface="Times New Roman" pitchFamily="18" charset="0"/>
              </a:rPr>
              <a:t> molecular weight </a:t>
            </a:r>
            <a:r>
              <a:rPr lang="en-US" dirty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- 69000 D.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so it can easily come out through vascular compartment and can be present in CSF and 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interstitial fluid.</a:t>
            </a:r>
            <a:endParaRPr lang="en-US" dirty="0"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FFFF00"/>
              </a:buClr>
            </a:pPr>
            <a:endParaRPr lang="en-US" sz="2800" dirty="0">
              <a:effectLst/>
            </a:endParaRPr>
          </a:p>
          <a:p>
            <a:pPr eaLnBrk="1" hangingPunct="1">
              <a:buClr>
                <a:srgbClr val="FFFF00"/>
              </a:buClr>
            </a:pPr>
            <a:endParaRPr lang="en-US" sz="2800" dirty="0">
              <a:solidFill>
                <a:srgbClr val="C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04869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ALBUMIN</a:t>
            </a:r>
            <a:b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synthesized by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hepatocytes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Liver produces -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12 g of albumin per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day.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estimation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of albumin is 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 liver function test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altLang="en-US" sz="3600" dirty="0">
                <a:latin typeface="Times New Roman" pitchFamily="18" charset="0"/>
                <a:cs typeface="Times New Roman" pitchFamily="18" charset="0"/>
              </a:rPr>
              <a:t> representing about 25% of total hepatic protein synthesis.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Half life of albumin is about 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 days.</a:t>
            </a:r>
          </a:p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Albumin has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iso</a:t>
            </a:r>
            <a:r>
              <a:rPr lang="en-GB" sz="3600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lectic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pH of 4.7</a:t>
            </a:r>
          </a:p>
          <a:p>
            <a:endParaRPr lang="en-IN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1113</TotalTime>
  <Words>2128</Words>
  <Application>Microsoft Office PowerPoint</Application>
  <PresentationFormat>On-screen Show (4:3)</PresentationFormat>
  <Paragraphs>255</Paragraphs>
  <Slides>58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0" baseType="lpstr">
      <vt:lpstr>Office Theme</vt:lpstr>
      <vt:lpstr>Acrobat Document</vt:lpstr>
      <vt:lpstr>PLASMA PROTEINS </vt:lpstr>
      <vt:lpstr>Slide 2</vt:lpstr>
      <vt:lpstr>Slide 3</vt:lpstr>
      <vt:lpstr>Components of Plasma</vt:lpstr>
      <vt:lpstr>Plasma proteins</vt:lpstr>
      <vt:lpstr>General characteristics of plasma proteins</vt:lpstr>
      <vt:lpstr>Slide 7</vt:lpstr>
      <vt:lpstr>Slide 8</vt:lpstr>
      <vt:lpstr> ALBUMIN </vt:lpstr>
      <vt:lpstr>Functions of Albumin </vt:lpstr>
      <vt:lpstr>Slide 11</vt:lpstr>
      <vt:lpstr>Colloid osmotic pressure</vt:lpstr>
      <vt:lpstr>Slide 13</vt:lpstr>
      <vt:lpstr>Slide 14</vt:lpstr>
      <vt:lpstr>Slide 15</vt:lpstr>
      <vt:lpstr>clinical Applications of Albumin  </vt:lpstr>
      <vt:lpstr>Slide 17</vt:lpstr>
      <vt:lpstr>Slide 18</vt:lpstr>
      <vt:lpstr>Slide 19</vt:lpstr>
      <vt:lpstr>Slide 20</vt:lpstr>
      <vt:lpstr>Slide 21</vt:lpstr>
      <vt:lpstr>Slide 22</vt:lpstr>
      <vt:lpstr>cirrhosis of liver</vt:lpstr>
      <vt:lpstr>Nephrotic syndrome</vt:lpstr>
      <vt:lpstr>Slide 25</vt:lpstr>
      <vt:lpstr>Slide 26</vt:lpstr>
      <vt:lpstr>Hyper-gamma-globulinemias</vt:lpstr>
      <vt:lpstr>Normal electrophoretic pattern and Globulin fraction </vt:lpstr>
      <vt:lpstr>GLOBULIN FRACTION</vt:lpstr>
      <vt:lpstr>Slide 30</vt:lpstr>
      <vt:lpstr>Slide 31</vt:lpstr>
      <vt:lpstr>Slide 32</vt:lpstr>
      <vt:lpstr>Slide 33</vt:lpstr>
      <vt:lpstr>Slide 34</vt:lpstr>
      <vt:lpstr> 4. C-Reactive Protein (CRP) </vt:lpstr>
      <vt:lpstr>ACUTE PHASE PROTEINS</vt:lpstr>
      <vt:lpstr>Slide 37</vt:lpstr>
      <vt:lpstr>Slide 38</vt:lpstr>
      <vt:lpstr>Slide 39</vt:lpstr>
      <vt:lpstr>Slide 40</vt:lpstr>
      <vt:lpstr>Slide 41</vt:lpstr>
      <vt:lpstr>ELECTROPHORESIS </vt:lpstr>
      <vt:lpstr>Slide 43</vt:lpstr>
      <vt:lpstr>Agar Gel Electrophoresis</vt:lpstr>
      <vt:lpstr>Slide 45</vt:lpstr>
      <vt:lpstr>Electrical field</vt:lpstr>
      <vt:lpstr>UV Light</vt:lpstr>
      <vt:lpstr>ELECTROPHORESIS </vt:lpstr>
      <vt:lpstr>Normal Electrophoretic pattern of serum proteins</vt:lpstr>
      <vt:lpstr>Normal electrophoretic pattern of serum proteins</vt:lpstr>
      <vt:lpstr>Slide 51</vt:lpstr>
      <vt:lpstr>Slide 52</vt:lpstr>
      <vt:lpstr>Slide 53</vt:lpstr>
      <vt:lpstr>Slide 54</vt:lpstr>
      <vt:lpstr> Applications of electrophoresis  </vt:lpstr>
      <vt:lpstr>  Applications of electrophoresis  </vt:lpstr>
      <vt:lpstr>Clinical significance</vt:lpstr>
      <vt:lpstr>Slide 58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Ramandeep</dc:creator>
  <cp:lastModifiedBy>Power</cp:lastModifiedBy>
  <cp:revision>108</cp:revision>
  <dcterms:created xsi:type="dcterms:W3CDTF">2006-08-16T00:00:00Z</dcterms:created>
  <dcterms:modified xsi:type="dcterms:W3CDTF">2023-10-28T04:33:09Z</dcterms:modified>
</cp:coreProperties>
</file>