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1" r:id="rId3"/>
    <p:sldId id="292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93" r:id="rId27"/>
    <p:sldId id="289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963" y="3428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6" y="0"/>
                </a:moveTo>
                <a:lnTo>
                  <a:pt x="504" y="0"/>
                </a:lnTo>
                <a:lnTo>
                  <a:pt x="0" y="819531"/>
                </a:lnTo>
                <a:lnTo>
                  <a:pt x="49995" y="818033"/>
                </a:lnTo>
                <a:lnTo>
                  <a:pt x="99551" y="813518"/>
                </a:lnTo>
                <a:lnTo>
                  <a:pt x="148541" y="806037"/>
                </a:lnTo>
                <a:lnTo>
                  <a:pt x="196841" y="795642"/>
                </a:lnTo>
                <a:lnTo>
                  <a:pt x="244324" y="782386"/>
                </a:lnTo>
                <a:lnTo>
                  <a:pt x="290866" y="766322"/>
                </a:lnTo>
                <a:lnTo>
                  <a:pt x="336341" y="747501"/>
                </a:lnTo>
                <a:lnTo>
                  <a:pt x="380624" y="725977"/>
                </a:lnTo>
                <a:lnTo>
                  <a:pt x="423589" y="701800"/>
                </a:lnTo>
                <a:lnTo>
                  <a:pt x="465110" y="675025"/>
                </a:lnTo>
                <a:lnTo>
                  <a:pt x="505064" y="645703"/>
                </a:lnTo>
                <a:lnTo>
                  <a:pt x="543323" y="613886"/>
                </a:lnTo>
                <a:lnTo>
                  <a:pt x="579763" y="579628"/>
                </a:lnTo>
                <a:lnTo>
                  <a:pt x="614047" y="543212"/>
                </a:lnTo>
                <a:lnTo>
                  <a:pt x="645887" y="504975"/>
                </a:lnTo>
                <a:lnTo>
                  <a:pt x="675230" y="465040"/>
                </a:lnTo>
                <a:lnTo>
                  <a:pt x="702025" y="423535"/>
                </a:lnTo>
                <a:lnTo>
                  <a:pt x="726220" y="380584"/>
                </a:lnTo>
                <a:lnTo>
                  <a:pt x="747763" y="336313"/>
                </a:lnTo>
                <a:lnTo>
                  <a:pt x="766602" y="290847"/>
                </a:lnTo>
                <a:lnTo>
                  <a:pt x="782685" y="244312"/>
                </a:lnTo>
                <a:lnTo>
                  <a:pt x="795960" y="196834"/>
                </a:lnTo>
                <a:lnTo>
                  <a:pt x="806376" y="148539"/>
                </a:lnTo>
                <a:lnTo>
                  <a:pt x="813880" y="99550"/>
                </a:lnTo>
                <a:lnTo>
                  <a:pt x="818421" y="49996"/>
                </a:lnTo>
                <a:lnTo>
                  <a:pt x="819946" y="0"/>
                </a:lnTo>
                <a:close/>
              </a:path>
            </a:pathLst>
          </a:custGeom>
          <a:solidFill>
            <a:srgbClr val="FCF9F3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963" y="3428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6" y="0"/>
                </a:moveTo>
                <a:lnTo>
                  <a:pt x="818421" y="49996"/>
                </a:lnTo>
                <a:lnTo>
                  <a:pt x="813880" y="99550"/>
                </a:lnTo>
                <a:lnTo>
                  <a:pt x="806376" y="148539"/>
                </a:lnTo>
                <a:lnTo>
                  <a:pt x="795960" y="196834"/>
                </a:lnTo>
                <a:lnTo>
                  <a:pt x="782685" y="244312"/>
                </a:lnTo>
                <a:lnTo>
                  <a:pt x="766602" y="290847"/>
                </a:lnTo>
                <a:lnTo>
                  <a:pt x="747763" y="336313"/>
                </a:lnTo>
                <a:lnTo>
                  <a:pt x="726220" y="380584"/>
                </a:lnTo>
                <a:lnTo>
                  <a:pt x="702025" y="423535"/>
                </a:lnTo>
                <a:lnTo>
                  <a:pt x="675230" y="465040"/>
                </a:lnTo>
                <a:lnTo>
                  <a:pt x="645887" y="504975"/>
                </a:lnTo>
                <a:lnTo>
                  <a:pt x="614047" y="543212"/>
                </a:lnTo>
                <a:lnTo>
                  <a:pt x="579763" y="579628"/>
                </a:lnTo>
                <a:lnTo>
                  <a:pt x="543323" y="613886"/>
                </a:lnTo>
                <a:lnTo>
                  <a:pt x="505064" y="645703"/>
                </a:lnTo>
                <a:lnTo>
                  <a:pt x="465110" y="675025"/>
                </a:lnTo>
                <a:lnTo>
                  <a:pt x="423589" y="701800"/>
                </a:lnTo>
                <a:lnTo>
                  <a:pt x="380624" y="725977"/>
                </a:lnTo>
                <a:lnTo>
                  <a:pt x="336341" y="747501"/>
                </a:lnTo>
                <a:lnTo>
                  <a:pt x="290866" y="766322"/>
                </a:lnTo>
                <a:lnTo>
                  <a:pt x="244324" y="782386"/>
                </a:lnTo>
                <a:lnTo>
                  <a:pt x="196841" y="795642"/>
                </a:lnTo>
                <a:lnTo>
                  <a:pt x="148541" y="806037"/>
                </a:lnTo>
                <a:lnTo>
                  <a:pt x="99551" y="813518"/>
                </a:lnTo>
                <a:lnTo>
                  <a:pt x="49995" y="818033"/>
                </a:lnTo>
                <a:lnTo>
                  <a:pt x="0" y="819531"/>
                </a:lnTo>
                <a:lnTo>
                  <a:pt x="504" y="0"/>
                </a:lnTo>
              </a:path>
            </a:pathLst>
          </a:custGeom>
          <a:ln w="3175">
            <a:solidFill>
              <a:srgbClr val="D2C2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FFF5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87132" y="1051083"/>
            <a:ext cx="1116965" cy="1111250"/>
          </a:xfrm>
          <a:custGeom>
            <a:avLst/>
            <a:gdLst/>
            <a:ahLst/>
            <a:cxnLst/>
            <a:rect l="l" t="t" r="r" b="b"/>
            <a:pathLst>
              <a:path w="1116965" h="1111250">
                <a:moveTo>
                  <a:pt x="557682" y="0"/>
                </a:moveTo>
                <a:lnTo>
                  <a:pt x="512595" y="940"/>
                </a:lnTo>
                <a:lnTo>
                  <a:pt x="467833" y="5481"/>
                </a:lnTo>
                <a:lnTo>
                  <a:pt x="423630" y="13599"/>
                </a:lnTo>
                <a:lnTo>
                  <a:pt x="380222" y="25269"/>
                </a:lnTo>
                <a:lnTo>
                  <a:pt x="337842" y="40468"/>
                </a:lnTo>
                <a:lnTo>
                  <a:pt x="296728" y="59172"/>
                </a:lnTo>
                <a:lnTo>
                  <a:pt x="257113" y="81357"/>
                </a:lnTo>
                <a:lnTo>
                  <a:pt x="219233" y="107001"/>
                </a:lnTo>
                <a:lnTo>
                  <a:pt x="183323" y="136078"/>
                </a:lnTo>
                <a:lnTo>
                  <a:pt x="149617" y="168565"/>
                </a:lnTo>
                <a:lnTo>
                  <a:pt x="118352" y="204438"/>
                </a:lnTo>
                <a:lnTo>
                  <a:pt x="90315" y="242869"/>
                </a:lnTo>
                <a:lnTo>
                  <a:pt x="66119" y="282930"/>
                </a:lnTo>
                <a:lnTo>
                  <a:pt x="45736" y="324386"/>
                </a:lnTo>
                <a:lnTo>
                  <a:pt x="29137" y="367001"/>
                </a:lnTo>
                <a:lnTo>
                  <a:pt x="16292" y="410543"/>
                </a:lnTo>
                <a:lnTo>
                  <a:pt x="7174" y="454776"/>
                </a:lnTo>
                <a:lnTo>
                  <a:pt x="1753" y="499465"/>
                </a:lnTo>
                <a:lnTo>
                  <a:pt x="0" y="544377"/>
                </a:lnTo>
                <a:lnTo>
                  <a:pt x="1886" y="589276"/>
                </a:lnTo>
                <a:lnTo>
                  <a:pt x="7383" y="633928"/>
                </a:lnTo>
                <a:lnTo>
                  <a:pt x="16462" y="678100"/>
                </a:lnTo>
                <a:lnTo>
                  <a:pt x="29093" y="721555"/>
                </a:lnTo>
                <a:lnTo>
                  <a:pt x="45248" y="764059"/>
                </a:lnTo>
                <a:lnTo>
                  <a:pt x="64899" y="805379"/>
                </a:lnTo>
                <a:lnTo>
                  <a:pt x="88016" y="845280"/>
                </a:lnTo>
                <a:lnTo>
                  <a:pt x="114570" y="883526"/>
                </a:lnTo>
                <a:lnTo>
                  <a:pt x="144532" y="919884"/>
                </a:lnTo>
                <a:lnTo>
                  <a:pt x="177875" y="954119"/>
                </a:lnTo>
                <a:lnTo>
                  <a:pt x="214568" y="985996"/>
                </a:lnTo>
                <a:lnTo>
                  <a:pt x="253783" y="1014713"/>
                </a:lnTo>
                <a:lnTo>
                  <a:pt x="294555" y="1039640"/>
                </a:lnTo>
                <a:lnTo>
                  <a:pt x="336649" y="1060800"/>
                </a:lnTo>
                <a:lnTo>
                  <a:pt x="379829" y="1078217"/>
                </a:lnTo>
                <a:lnTo>
                  <a:pt x="423861" y="1091915"/>
                </a:lnTo>
                <a:lnTo>
                  <a:pt x="468509" y="1101918"/>
                </a:lnTo>
                <a:lnTo>
                  <a:pt x="513538" y="1108249"/>
                </a:lnTo>
                <a:lnTo>
                  <a:pt x="558714" y="1110933"/>
                </a:lnTo>
                <a:lnTo>
                  <a:pt x="603800" y="1109992"/>
                </a:lnTo>
                <a:lnTo>
                  <a:pt x="648562" y="1105451"/>
                </a:lnTo>
                <a:lnTo>
                  <a:pt x="692765" y="1097334"/>
                </a:lnTo>
                <a:lnTo>
                  <a:pt x="736174" y="1085664"/>
                </a:lnTo>
                <a:lnTo>
                  <a:pt x="778553" y="1070465"/>
                </a:lnTo>
                <a:lnTo>
                  <a:pt x="819668" y="1051760"/>
                </a:lnTo>
                <a:lnTo>
                  <a:pt x="859283" y="1029575"/>
                </a:lnTo>
                <a:lnTo>
                  <a:pt x="897163" y="1003932"/>
                </a:lnTo>
                <a:lnTo>
                  <a:pt x="927983" y="978976"/>
                </a:lnTo>
                <a:lnTo>
                  <a:pt x="588427" y="978976"/>
                </a:lnTo>
                <a:lnTo>
                  <a:pt x="544793" y="978957"/>
                </a:lnTo>
                <a:lnTo>
                  <a:pt x="501166" y="974491"/>
                </a:lnTo>
                <a:lnTo>
                  <a:pt x="457910" y="965539"/>
                </a:lnTo>
                <a:lnTo>
                  <a:pt x="415390" y="952066"/>
                </a:lnTo>
                <a:lnTo>
                  <a:pt x="373972" y="934033"/>
                </a:lnTo>
                <a:lnTo>
                  <a:pt x="334019" y="911404"/>
                </a:lnTo>
                <a:lnTo>
                  <a:pt x="295898" y="884142"/>
                </a:lnTo>
                <a:lnTo>
                  <a:pt x="260853" y="853000"/>
                </a:lnTo>
                <a:lnTo>
                  <a:pt x="229921" y="819048"/>
                </a:lnTo>
                <a:lnTo>
                  <a:pt x="203146" y="782650"/>
                </a:lnTo>
                <a:lnTo>
                  <a:pt x="180574" y="744170"/>
                </a:lnTo>
                <a:lnTo>
                  <a:pt x="162249" y="703971"/>
                </a:lnTo>
                <a:lnTo>
                  <a:pt x="148216" y="662418"/>
                </a:lnTo>
                <a:lnTo>
                  <a:pt x="138520" y="619874"/>
                </a:lnTo>
                <a:lnTo>
                  <a:pt x="133205" y="576703"/>
                </a:lnTo>
                <a:lnTo>
                  <a:pt x="132316" y="533269"/>
                </a:lnTo>
                <a:lnTo>
                  <a:pt x="135898" y="489934"/>
                </a:lnTo>
                <a:lnTo>
                  <a:pt x="143996" y="447064"/>
                </a:lnTo>
                <a:lnTo>
                  <a:pt x="156655" y="405021"/>
                </a:lnTo>
                <a:lnTo>
                  <a:pt x="173919" y="364170"/>
                </a:lnTo>
                <a:lnTo>
                  <a:pt x="195833" y="324873"/>
                </a:lnTo>
                <a:lnTo>
                  <a:pt x="222442" y="287496"/>
                </a:lnTo>
                <a:lnTo>
                  <a:pt x="252993" y="253263"/>
                </a:lnTo>
                <a:lnTo>
                  <a:pt x="286457" y="223182"/>
                </a:lnTo>
                <a:lnTo>
                  <a:pt x="322469" y="197290"/>
                </a:lnTo>
                <a:lnTo>
                  <a:pt x="360663" y="175623"/>
                </a:lnTo>
                <a:lnTo>
                  <a:pt x="400675" y="158220"/>
                </a:lnTo>
                <a:lnTo>
                  <a:pt x="442140" y="145116"/>
                </a:lnTo>
                <a:lnTo>
                  <a:pt x="484692" y="136349"/>
                </a:lnTo>
                <a:lnTo>
                  <a:pt x="527968" y="131957"/>
                </a:lnTo>
                <a:lnTo>
                  <a:pt x="909908" y="131957"/>
                </a:lnTo>
                <a:lnTo>
                  <a:pt x="901828" y="124936"/>
                </a:lnTo>
                <a:lnTo>
                  <a:pt x="862613" y="96219"/>
                </a:lnTo>
                <a:lnTo>
                  <a:pt x="821840" y="71292"/>
                </a:lnTo>
                <a:lnTo>
                  <a:pt x="779747" y="50132"/>
                </a:lnTo>
                <a:lnTo>
                  <a:pt x="736566" y="32715"/>
                </a:lnTo>
                <a:lnTo>
                  <a:pt x="692535" y="19017"/>
                </a:lnTo>
                <a:lnTo>
                  <a:pt x="647886" y="9014"/>
                </a:lnTo>
                <a:lnTo>
                  <a:pt x="602857" y="2683"/>
                </a:lnTo>
                <a:lnTo>
                  <a:pt x="557682" y="0"/>
                </a:lnTo>
                <a:close/>
              </a:path>
              <a:path w="1116965" h="1111250">
                <a:moveTo>
                  <a:pt x="909908" y="131957"/>
                </a:moveTo>
                <a:lnTo>
                  <a:pt x="527968" y="131957"/>
                </a:lnTo>
                <a:lnTo>
                  <a:pt x="571602" y="131975"/>
                </a:lnTo>
                <a:lnTo>
                  <a:pt x="615230" y="136441"/>
                </a:lnTo>
                <a:lnTo>
                  <a:pt x="658486" y="145393"/>
                </a:lnTo>
                <a:lnTo>
                  <a:pt x="701006" y="158866"/>
                </a:lnTo>
                <a:lnTo>
                  <a:pt x="742424" y="176899"/>
                </a:lnTo>
                <a:lnTo>
                  <a:pt x="782376" y="199528"/>
                </a:lnTo>
                <a:lnTo>
                  <a:pt x="820497" y="226790"/>
                </a:lnTo>
                <a:lnTo>
                  <a:pt x="855542" y="257933"/>
                </a:lnTo>
                <a:lnTo>
                  <a:pt x="886474" y="291885"/>
                </a:lnTo>
                <a:lnTo>
                  <a:pt x="913249" y="328282"/>
                </a:lnTo>
                <a:lnTo>
                  <a:pt x="935821" y="366762"/>
                </a:lnTo>
                <a:lnTo>
                  <a:pt x="954146" y="406961"/>
                </a:lnTo>
                <a:lnTo>
                  <a:pt x="968180" y="448514"/>
                </a:lnTo>
                <a:lnTo>
                  <a:pt x="977876" y="491058"/>
                </a:lnTo>
                <a:lnTo>
                  <a:pt x="983191" y="534229"/>
                </a:lnTo>
                <a:lnTo>
                  <a:pt x="984080" y="577664"/>
                </a:lnTo>
                <a:lnTo>
                  <a:pt x="980497" y="620998"/>
                </a:lnTo>
                <a:lnTo>
                  <a:pt x="972399" y="663869"/>
                </a:lnTo>
                <a:lnTo>
                  <a:pt x="959741" y="705911"/>
                </a:lnTo>
                <a:lnTo>
                  <a:pt x="942477" y="746763"/>
                </a:lnTo>
                <a:lnTo>
                  <a:pt x="920563" y="786059"/>
                </a:lnTo>
                <a:lnTo>
                  <a:pt x="893954" y="823436"/>
                </a:lnTo>
                <a:lnTo>
                  <a:pt x="863402" y="857669"/>
                </a:lnTo>
                <a:lnTo>
                  <a:pt x="829938" y="887750"/>
                </a:lnTo>
                <a:lnTo>
                  <a:pt x="793927" y="913643"/>
                </a:lnTo>
                <a:lnTo>
                  <a:pt x="755733" y="935309"/>
                </a:lnTo>
                <a:lnTo>
                  <a:pt x="715721" y="952713"/>
                </a:lnTo>
                <a:lnTo>
                  <a:pt x="674256" y="965816"/>
                </a:lnTo>
                <a:lnTo>
                  <a:pt x="631703" y="974583"/>
                </a:lnTo>
                <a:lnTo>
                  <a:pt x="588427" y="978976"/>
                </a:lnTo>
                <a:lnTo>
                  <a:pt x="927983" y="978976"/>
                </a:lnTo>
                <a:lnTo>
                  <a:pt x="966778" y="942367"/>
                </a:lnTo>
                <a:lnTo>
                  <a:pt x="998043" y="906494"/>
                </a:lnTo>
                <a:lnTo>
                  <a:pt x="1026088" y="868063"/>
                </a:lnTo>
                <a:lnTo>
                  <a:pt x="1050289" y="828002"/>
                </a:lnTo>
                <a:lnTo>
                  <a:pt x="1070675" y="786547"/>
                </a:lnTo>
                <a:lnTo>
                  <a:pt x="1087276" y="743931"/>
                </a:lnTo>
                <a:lnTo>
                  <a:pt x="1100120" y="700389"/>
                </a:lnTo>
                <a:lnTo>
                  <a:pt x="1109237" y="656157"/>
                </a:lnTo>
                <a:lnTo>
                  <a:pt x="1114655" y="611467"/>
                </a:lnTo>
                <a:lnTo>
                  <a:pt x="1116405" y="566556"/>
                </a:lnTo>
                <a:lnTo>
                  <a:pt x="1114514" y="521656"/>
                </a:lnTo>
                <a:lnTo>
                  <a:pt x="1109013" y="477004"/>
                </a:lnTo>
                <a:lnTo>
                  <a:pt x="1099930" y="432833"/>
                </a:lnTo>
                <a:lnTo>
                  <a:pt x="1087295" y="389378"/>
                </a:lnTo>
                <a:lnTo>
                  <a:pt x="1071136" y="346873"/>
                </a:lnTo>
                <a:lnTo>
                  <a:pt x="1051484" y="305553"/>
                </a:lnTo>
                <a:lnTo>
                  <a:pt x="1028366" y="265653"/>
                </a:lnTo>
                <a:lnTo>
                  <a:pt x="1001812" y="227406"/>
                </a:lnTo>
                <a:lnTo>
                  <a:pt x="971852" y="191048"/>
                </a:lnTo>
                <a:lnTo>
                  <a:pt x="938514" y="156813"/>
                </a:lnTo>
                <a:lnTo>
                  <a:pt x="909908" y="1319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87132" y="1051083"/>
            <a:ext cx="1116965" cy="1111250"/>
          </a:xfrm>
          <a:custGeom>
            <a:avLst/>
            <a:gdLst/>
            <a:ahLst/>
            <a:cxnLst/>
            <a:rect l="l" t="t" r="r" b="b"/>
            <a:pathLst>
              <a:path w="1116965" h="1111250">
                <a:moveTo>
                  <a:pt x="118352" y="204438"/>
                </a:moveTo>
                <a:lnTo>
                  <a:pt x="149617" y="168565"/>
                </a:lnTo>
                <a:lnTo>
                  <a:pt x="183323" y="136078"/>
                </a:lnTo>
                <a:lnTo>
                  <a:pt x="219233" y="107001"/>
                </a:lnTo>
                <a:lnTo>
                  <a:pt x="257113" y="81357"/>
                </a:lnTo>
                <a:lnTo>
                  <a:pt x="296728" y="59172"/>
                </a:lnTo>
                <a:lnTo>
                  <a:pt x="337842" y="40468"/>
                </a:lnTo>
                <a:lnTo>
                  <a:pt x="380222" y="25269"/>
                </a:lnTo>
                <a:lnTo>
                  <a:pt x="423630" y="13599"/>
                </a:lnTo>
                <a:lnTo>
                  <a:pt x="467833" y="5481"/>
                </a:lnTo>
                <a:lnTo>
                  <a:pt x="512595" y="940"/>
                </a:lnTo>
                <a:lnTo>
                  <a:pt x="557682" y="0"/>
                </a:lnTo>
                <a:lnTo>
                  <a:pt x="602857" y="2683"/>
                </a:lnTo>
                <a:lnTo>
                  <a:pt x="647886" y="9014"/>
                </a:lnTo>
                <a:lnTo>
                  <a:pt x="692535" y="19017"/>
                </a:lnTo>
                <a:lnTo>
                  <a:pt x="736566" y="32715"/>
                </a:lnTo>
                <a:lnTo>
                  <a:pt x="779747" y="50132"/>
                </a:lnTo>
                <a:lnTo>
                  <a:pt x="821840" y="71292"/>
                </a:lnTo>
                <a:lnTo>
                  <a:pt x="862613" y="96219"/>
                </a:lnTo>
                <a:lnTo>
                  <a:pt x="901828" y="124936"/>
                </a:lnTo>
                <a:lnTo>
                  <a:pt x="938514" y="156813"/>
                </a:lnTo>
                <a:lnTo>
                  <a:pt x="971852" y="191048"/>
                </a:lnTo>
                <a:lnTo>
                  <a:pt x="1001812" y="227406"/>
                </a:lnTo>
                <a:lnTo>
                  <a:pt x="1028366" y="265653"/>
                </a:lnTo>
                <a:lnTo>
                  <a:pt x="1051484" y="305553"/>
                </a:lnTo>
                <a:lnTo>
                  <a:pt x="1071136" y="346873"/>
                </a:lnTo>
                <a:lnTo>
                  <a:pt x="1087295" y="389378"/>
                </a:lnTo>
                <a:lnTo>
                  <a:pt x="1099930" y="432833"/>
                </a:lnTo>
                <a:lnTo>
                  <a:pt x="1109013" y="477004"/>
                </a:lnTo>
                <a:lnTo>
                  <a:pt x="1114514" y="521656"/>
                </a:lnTo>
                <a:lnTo>
                  <a:pt x="1116405" y="566556"/>
                </a:lnTo>
                <a:lnTo>
                  <a:pt x="1114655" y="611467"/>
                </a:lnTo>
                <a:lnTo>
                  <a:pt x="1109237" y="656157"/>
                </a:lnTo>
                <a:lnTo>
                  <a:pt x="1100120" y="700389"/>
                </a:lnTo>
                <a:lnTo>
                  <a:pt x="1087276" y="743931"/>
                </a:lnTo>
                <a:lnTo>
                  <a:pt x="1070675" y="786547"/>
                </a:lnTo>
                <a:lnTo>
                  <a:pt x="1050289" y="828002"/>
                </a:lnTo>
                <a:lnTo>
                  <a:pt x="1026088" y="868063"/>
                </a:lnTo>
                <a:lnTo>
                  <a:pt x="998043" y="906494"/>
                </a:lnTo>
                <a:lnTo>
                  <a:pt x="966778" y="942367"/>
                </a:lnTo>
                <a:lnTo>
                  <a:pt x="933073" y="974855"/>
                </a:lnTo>
                <a:lnTo>
                  <a:pt x="897163" y="1003932"/>
                </a:lnTo>
                <a:lnTo>
                  <a:pt x="859283" y="1029575"/>
                </a:lnTo>
                <a:lnTo>
                  <a:pt x="819668" y="1051760"/>
                </a:lnTo>
                <a:lnTo>
                  <a:pt x="778553" y="1070465"/>
                </a:lnTo>
                <a:lnTo>
                  <a:pt x="736174" y="1085664"/>
                </a:lnTo>
                <a:lnTo>
                  <a:pt x="692765" y="1097334"/>
                </a:lnTo>
                <a:lnTo>
                  <a:pt x="648562" y="1105451"/>
                </a:lnTo>
                <a:lnTo>
                  <a:pt x="603800" y="1109992"/>
                </a:lnTo>
                <a:lnTo>
                  <a:pt x="558714" y="1110933"/>
                </a:lnTo>
                <a:lnTo>
                  <a:pt x="513538" y="1108249"/>
                </a:lnTo>
                <a:lnTo>
                  <a:pt x="468509" y="1101918"/>
                </a:lnTo>
                <a:lnTo>
                  <a:pt x="423861" y="1091915"/>
                </a:lnTo>
                <a:lnTo>
                  <a:pt x="379829" y="1078217"/>
                </a:lnTo>
                <a:lnTo>
                  <a:pt x="336649" y="1060800"/>
                </a:lnTo>
                <a:lnTo>
                  <a:pt x="294555" y="1039640"/>
                </a:lnTo>
                <a:lnTo>
                  <a:pt x="253783" y="1014713"/>
                </a:lnTo>
                <a:lnTo>
                  <a:pt x="214568" y="985996"/>
                </a:lnTo>
                <a:lnTo>
                  <a:pt x="177875" y="954119"/>
                </a:lnTo>
                <a:lnTo>
                  <a:pt x="144532" y="919884"/>
                </a:lnTo>
                <a:lnTo>
                  <a:pt x="114570" y="883526"/>
                </a:lnTo>
                <a:lnTo>
                  <a:pt x="88016" y="845280"/>
                </a:lnTo>
                <a:lnTo>
                  <a:pt x="64899" y="805379"/>
                </a:lnTo>
                <a:lnTo>
                  <a:pt x="45248" y="764059"/>
                </a:lnTo>
                <a:lnTo>
                  <a:pt x="29093" y="721555"/>
                </a:lnTo>
                <a:lnTo>
                  <a:pt x="16462" y="678100"/>
                </a:lnTo>
                <a:lnTo>
                  <a:pt x="7383" y="633928"/>
                </a:lnTo>
                <a:lnTo>
                  <a:pt x="1886" y="589276"/>
                </a:lnTo>
                <a:lnTo>
                  <a:pt x="0" y="544377"/>
                </a:lnTo>
                <a:lnTo>
                  <a:pt x="1753" y="499465"/>
                </a:lnTo>
                <a:lnTo>
                  <a:pt x="7174" y="454776"/>
                </a:lnTo>
                <a:lnTo>
                  <a:pt x="16292" y="410543"/>
                </a:lnTo>
                <a:lnTo>
                  <a:pt x="29137" y="367001"/>
                </a:lnTo>
                <a:lnTo>
                  <a:pt x="45736" y="324386"/>
                </a:lnTo>
                <a:lnTo>
                  <a:pt x="66119" y="282930"/>
                </a:lnTo>
                <a:lnTo>
                  <a:pt x="90315" y="242869"/>
                </a:lnTo>
                <a:lnTo>
                  <a:pt x="118352" y="204438"/>
                </a:lnTo>
                <a:close/>
              </a:path>
              <a:path w="1116965" h="1111250">
                <a:moveTo>
                  <a:pt x="222442" y="287496"/>
                </a:moveTo>
                <a:lnTo>
                  <a:pt x="195833" y="324873"/>
                </a:lnTo>
                <a:lnTo>
                  <a:pt x="173919" y="364170"/>
                </a:lnTo>
                <a:lnTo>
                  <a:pt x="156655" y="405021"/>
                </a:lnTo>
                <a:lnTo>
                  <a:pt x="143996" y="447064"/>
                </a:lnTo>
                <a:lnTo>
                  <a:pt x="135898" y="489934"/>
                </a:lnTo>
                <a:lnTo>
                  <a:pt x="132316" y="533269"/>
                </a:lnTo>
                <a:lnTo>
                  <a:pt x="133205" y="576703"/>
                </a:lnTo>
                <a:lnTo>
                  <a:pt x="138520" y="619874"/>
                </a:lnTo>
                <a:lnTo>
                  <a:pt x="148216" y="662418"/>
                </a:lnTo>
                <a:lnTo>
                  <a:pt x="162249" y="703971"/>
                </a:lnTo>
                <a:lnTo>
                  <a:pt x="180574" y="744170"/>
                </a:lnTo>
                <a:lnTo>
                  <a:pt x="203146" y="782650"/>
                </a:lnTo>
                <a:lnTo>
                  <a:pt x="229921" y="819048"/>
                </a:lnTo>
                <a:lnTo>
                  <a:pt x="260853" y="853000"/>
                </a:lnTo>
                <a:lnTo>
                  <a:pt x="295898" y="884142"/>
                </a:lnTo>
                <a:lnTo>
                  <a:pt x="334019" y="911404"/>
                </a:lnTo>
                <a:lnTo>
                  <a:pt x="373972" y="934033"/>
                </a:lnTo>
                <a:lnTo>
                  <a:pt x="415390" y="952066"/>
                </a:lnTo>
                <a:lnTo>
                  <a:pt x="457910" y="965539"/>
                </a:lnTo>
                <a:lnTo>
                  <a:pt x="501166" y="974491"/>
                </a:lnTo>
                <a:lnTo>
                  <a:pt x="544793" y="978957"/>
                </a:lnTo>
                <a:lnTo>
                  <a:pt x="588427" y="978976"/>
                </a:lnTo>
                <a:lnTo>
                  <a:pt x="631703" y="974583"/>
                </a:lnTo>
                <a:lnTo>
                  <a:pt x="674256" y="965816"/>
                </a:lnTo>
                <a:lnTo>
                  <a:pt x="715721" y="952713"/>
                </a:lnTo>
                <a:lnTo>
                  <a:pt x="755733" y="935309"/>
                </a:lnTo>
                <a:lnTo>
                  <a:pt x="793927" y="913643"/>
                </a:lnTo>
                <a:lnTo>
                  <a:pt x="829938" y="887750"/>
                </a:lnTo>
                <a:lnTo>
                  <a:pt x="863402" y="857669"/>
                </a:lnTo>
                <a:lnTo>
                  <a:pt x="893954" y="823436"/>
                </a:lnTo>
                <a:lnTo>
                  <a:pt x="920563" y="786059"/>
                </a:lnTo>
                <a:lnTo>
                  <a:pt x="942477" y="746763"/>
                </a:lnTo>
                <a:lnTo>
                  <a:pt x="959741" y="705911"/>
                </a:lnTo>
                <a:lnTo>
                  <a:pt x="972399" y="663869"/>
                </a:lnTo>
                <a:lnTo>
                  <a:pt x="980497" y="620998"/>
                </a:lnTo>
                <a:lnTo>
                  <a:pt x="984080" y="577664"/>
                </a:lnTo>
                <a:lnTo>
                  <a:pt x="983191" y="534229"/>
                </a:lnTo>
                <a:lnTo>
                  <a:pt x="977876" y="491058"/>
                </a:lnTo>
                <a:lnTo>
                  <a:pt x="968180" y="448514"/>
                </a:lnTo>
                <a:lnTo>
                  <a:pt x="954146" y="406961"/>
                </a:lnTo>
                <a:lnTo>
                  <a:pt x="935821" y="366762"/>
                </a:lnTo>
                <a:lnTo>
                  <a:pt x="913249" y="328282"/>
                </a:lnTo>
                <a:lnTo>
                  <a:pt x="886474" y="291885"/>
                </a:lnTo>
                <a:lnTo>
                  <a:pt x="855542" y="257933"/>
                </a:lnTo>
                <a:lnTo>
                  <a:pt x="820497" y="226790"/>
                </a:lnTo>
                <a:lnTo>
                  <a:pt x="782376" y="199528"/>
                </a:lnTo>
                <a:lnTo>
                  <a:pt x="742424" y="176899"/>
                </a:lnTo>
                <a:lnTo>
                  <a:pt x="701006" y="158866"/>
                </a:lnTo>
                <a:lnTo>
                  <a:pt x="658486" y="145393"/>
                </a:lnTo>
                <a:lnTo>
                  <a:pt x="615230" y="136441"/>
                </a:lnTo>
                <a:lnTo>
                  <a:pt x="571602" y="131975"/>
                </a:lnTo>
                <a:lnTo>
                  <a:pt x="527968" y="131957"/>
                </a:lnTo>
                <a:lnTo>
                  <a:pt x="484692" y="136349"/>
                </a:lnTo>
                <a:lnTo>
                  <a:pt x="442140" y="145116"/>
                </a:lnTo>
                <a:lnTo>
                  <a:pt x="400675" y="158220"/>
                </a:lnTo>
                <a:lnTo>
                  <a:pt x="360663" y="175623"/>
                </a:lnTo>
                <a:lnTo>
                  <a:pt x="322469" y="197290"/>
                </a:lnTo>
                <a:lnTo>
                  <a:pt x="286457" y="223182"/>
                </a:lnTo>
                <a:lnTo>
                  <a:pt x="252993" y="253263"/>
                </a:lnTo>
                <a:lnTo>
                  <a:pt x="222442" y="287496"/>
                </a:lnTo>
                <a:close/>
              </a:path>
            </a:pathLst>
          </a:custGeom>
          <a:ln w="7349">
            <a:solidFill>
              <a:srgbClr val="C5B6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12825" y="0"/>
            <a:ext cx="8131175" cy="6858000"/>
          </a:xfrm>
          <a:custGeom>
            <a:avLst/>
            <a:gdLst/>
            <a:ahLst/>
            <a:cxnLst/>
            <a:rect l="l" t="t" r="r" b="b"/>
            <a:pathLst>
              <a:path w="8131175" h="6858000">
                <a:moveTo>
                  <a:pt x="8131175" y="0"/>
                </a:moveTo>
                <a:lnTo>
                  <a:pt x="0" y="0"/>
                </a:lnTo>
                <a:lnTo>
                  <a:pt x="0" y="6858000"/>
                </a:lnTo>
                <a:lnTo>
                  <a:pt x="8131175" y="6858000"/>
                </a:lnTo>
                <a:lnTo>
                  <a:pt x="8131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51354" y="2597658"/>
            <a:ext cx="5241290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181" y="3064732"/>
            <a:ext cx="8494395" cy="3673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9749" y="304800"/>
            <a:ext cx="7173961" cy="3403600"/>
            <a:chOff x="919749" y="304800"/>
            <a:chExt cx="7173961" cy="3403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9749" y="1338325"/>
              <a:ext cx="307387" cy="2867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3535" y="304800"/>
              <a:ext cx="6480175" cy="34036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5" name="object 5"/>
          <p:cNvSpPr txBox="1"/>
          <p:nvPr/>
        </p:nvSpPr>
        <p:spPr>
          <a:xfrm>
            <a:off x="4429124" y="4143380"/>
            <a:ext cx="4055110" cy="2513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i="1" u="sng" spc="-5" dirty="0">
                <a:latin typeface="Trebuchet MS"/>
                <a:cs typeface="Trebuchet MS"/>
              </a:rPr>
              <a:t>Dr</a:t>
            </a:r>
            <a:r>
              <a:rPr sz="3200" i="1" u="sng" spc="-5" smtClean="0">
                <a:latin typeface="Trebuchet MS"/>
                <a:cs typeface="Trebuchet MS"/>
              </a:rPr>
              <a:t>.</a:t>
            </a:r>
            <a:r>
              <a:rPr lang="en-IN" sz="3200" i="1" u="sng" spc="-110" dirty="0">
                <a:latin typeface="Trebuchet MS"/>
                <a:cs typeface="Trebuchet MS"/>
              </a:rPr>
              <a:t> </a:t>
            </a:r>
            <a:r>
              <a:rPr lang="en-IN" sz="3200" i="1" u="sng" spc="-110" dirty="0" smtClean="0">
                <a:latin typeface="Trebuchet MS"/>
                <a:cs typeface="Trebuchet MS"/>
              </a:rPr>
              <a:t>Sapna Patel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N" sz="3200" i="1" u="sng" spc="-110" dirty="0" smtClean="0">
                <a:latin typeface="Trebuchet MS"/>
                <a:cs typeface="Trebuchet MS"/>
              </a:rPr>
              <a:t>MD Biochemistry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N" sz="3200" i="1" u="sng" spc="-110" dirty="0" smtClean="0">
                <a:latin typeface="Trebuchet MS"/>
                <a:cs typeface="Trebuchet MS"/>
              </a:rPr>
              <a:t>Govt. Medical College Bhavnagar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3200" i="1" u="sng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0724" y="96012"/>
              <a:ext cx="1193291" cy="7955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4792" y="96012"/>
              <a:ext cx="5026152" cy="7955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1720" y="96012"/>
              <a:ext cx="809244" cy="7955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1740" y="96012"/>
              <a:ext cx="2310384" cy="7955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0724" y="690371"/>
              <a:ext cx="2346960" cy="79552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14094" y="220421"/>
            <a:ext cx="6631305" cy="121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900" b="0" spc="-135" dirty="0">
                <a:solidFill>
                  <a:srgbClr val="552113"/>
                </a:solidFill>
                <a:latin typeface="Trebuchet MS"/>
                <a:cs typeface="Trebuchet MS"/>
              </a:rPr>
              <a:t>1)</a:t>
            </a:r>
            <a:r>
              <a:rPr sz="3900" b="0" spc="-105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15" dirty="0">
                <a:solidFill>
                  <a:srgbClr val="552113"/>
                </a:solidFill>
                <a:latin typeface="Trebuchet MS"/>
                <a:cs typeface="Trebuchet MS"/>
              </a:rPr>
              <a:t>With</a:t>
            </a:r>
            <a:r>
              <a:rPr sz="3900" b="0" spc="-90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180" dirty="0">
                <a:solidFill>
                  <a:srgbClr val="552113"/>
                </a:solidFill>
                <a:latin typeface="Trebuchet MS"/>
                <a:cs typeface="Trebuchet MS"/>
              </a:rPr>
              <a:t>Syring</a:t>
            </a:r>
            <a:r>
              <a:rPr sz="3900" b="0" spc="-215" dirty="0">
                <a:solidFill>
                  <a:srgbClr val="552113"/>
                </a:solidFill>
                <a:latin typeface="Trebuchet MS"/>
                <a:cs typeface="Trebuchet MS"/>
              </a:rPr>
              <a:t>e</a:t>
            </a:r>
            <a:r>
              <a:rPr sz="3900" b="0" spc="-95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250" dirty="0">
                <a:solidFill>
                  <a:srgbClr val="552113"/>
                </a:solidFill>
                <a:latin typeface="Trebuchet MS"/>
                <a:cs typeface="Trebuchet MS"/>
              </a:rPr>
              <a:t>and</a:t>
            </a:r>
            <a:r>
              <a:rPr sz="3900" b="0" spc="-100" dirty="0">
                <a:solidFill>
                  <a:srgbClr val="552113"/>
                </a:solidFill>
                <a:latin typeface="Trebuchet MS"/>
                <a:cs typeface="Trebuchet MS"/>
              </a:rPr>
              <a:t> non</a:t>
            </a:r>
            <a:r>
              <a:rPr sz="3900" b="0" spc="-180" dirty="0">
                <a:solidFill>
                  <a:srgbClr val="552113"/>
                </a:solidFill>
                <a:latin typeface="Trebuchet MS"/>
                <a:cs typeface="Trebuchet MS"/>
              </a:rPr>
              <a:t>-</a:t>
            </a:r>
            <a:r>
              <a:rPr sz="3900" b="0" spc="-204" dirty="0">
                <a:solidFill>
                  <a:srgbClr val="552113"/>
                </a:solidFill>
                <a:latin typeface="Trebuchet MS"/>
                <a:cs typeface="Trebuchet MS"/>
              </a:rPr>
              <a:t>vacuum  </a:t>
            </a:r>
            <a:r>
              <a:rPr sz="3900" b="0" spc="-254" dirty="0">
                <a:solidFill>
                  <a:srgbClr val="552113"/>
                </a:solidFill>
                <a:latin typeface="Trebuchet MS"/>
                <a:cs typeface="Trebuchet MS"/>
              </a:rPr>
              <a:t>vacuette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2044" y="1825498"/>
            <a:ext cx="7121525" cy="3979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9765" indent="-647700">
              <a:lnSpc>
                <a:spcPts val="3650"/>
              </a:lnSpc>
              <a:spcBef>
                <a:spcPts val="95"/>
              </a:spcBef>
              <a:buClr>
                <a:srgbClr val="3891A7"/>
              </a:buClr>
              <a:buSzPct val="79032"/>
              <a:buFont typeface="Wingdings"/>
              <a:buChar char=""/>
              <a:tabLst>
                <a:tab pos="659765" algn="l"/>
                <a:tab pos="660400" algn="l"/>
              </a:tabLst>
            </a:pPr>
            <a:r>
              <a:rPr sz="3100" b="1" spc="10" dirty="0">
                <a:latin typeface="Trebuchet MS"/>
                <a:cs typeface="Trebuchet MS"/>
              </a:rPr>
              <a:t>Advantage:</a:t>
            </a:r>
            <a:endParaRPr sz="3100">
              <a:latin typeface="Trebuchet MS"/>
              <a:cs typeface="Trebuchet MS"/>
            </a:endParaRPr>
          </a:p>
          <a:p>
            <a:pPr marL="659765" indent="-647700">
              <a:lnSpc>
                <a:spcPts val="3575"/>
              </a:lnSpc>
              <a:buClr>
                <a:srgbClr val="3891A7"/>
              </a:buClr>
              <a:buSzPct val="79032"/>
              <a:buFont typeface="Segoe UI Symbol"/>
              <a:buChar char="⚫"/>
              <a:tabLst>
                <a:tab pos="659765" algn="l"/>
                <a:tab pos="660400" algn="l"/>
              </a:tabLst>
            </a:pPr>
            <a:r>
              <a:rPr sz="3100" spc="-100" dirty="0">
                <a:latin typeface="Trebuchet MS"/>
                <a:cs typeface="Trebuchet MS"/>
              </a:rPr>
              <a:t>Cheaper</a:t>
            </a:r>
            <a:endParaRPr sz="3100">
              <a:latin typeface="Trebuchet MS"/>
              <a:cs typeface="Trebuchet MS"/>
            </a:endParaRPr>
          </a:p>
          <a:p>
            <a:pPr marL="659765" indent="-647700">
              <a:lnSpc>
                <a:spcPts val="3650"/>
              </a:lnSpc>
              <a:buClr>
                <a:srgbClr val="3891A7"/>
              </a:buClr>
              <a:buSzPct val="79032"/>
              <a:buFont typeface="Segoe UI Symbol"/>
              <a:buChar char="⚫"/>
              <a:tabLst>
                <a:tab pos="659765" algn="l"/>
                <a:tab pos="660400" algn="l"/>
              </a:tabLst>
            </a:pPr>
            <a:r>
              <a:rPr sz="3100" spc="90" dirty="0">
                <a:latin typeface="Trebuchet MS"/>
                <a:cs typeface="Trebuchet MS"/>
              </a:rPr>
              <a:t>Not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-140" dirty="0">
                <a:latin typeface="Trebuchet MS"/>
                <a:cs typeface="Trebuchet MS"/>
              </a:rPr>
              <a:t>extra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-125" dirty="0">
                <a:latin typeface="Trebuchet MS"/>
                <a:cs typeface="Trebuchet MS"/>
              </a:rPr>
              <a:t>accessory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spc="-125" dirty="0">
                <a:latin typeface="Trebuchet MS"/>
                <a:cs typeface="Trebuchet MS"/>
              </a:rPr>
              <a:t>requiry</a:t>
            </a:r>
            <a:endParaRPr sz="3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>
              <a:latin typeface="Trebuchet MS"/>
              <a:cs typeface="Trebuchet MS"/>
            </a:endParaRPr>
          </a:p>
          <a:p>
            <a:pPr marL="659765" indent="-647700">
              <a:lnSpc>
                <a:spcPts val="3654"/>
              </a:lnSpc>
              <a:spcBef>
                <a:spcPts val="5"/>
              </a:spcBef>
              <a:buClr>
                <a:srgbClr val="3891A7"/>
              </a:buClr>
              <a:buSzPct val="79032"/>
              <a:buFont typeface="Wingdings"/>
              <a:buChar char=""/>
              <a:tabLst>
                <a:tab pos="659765" algn="l"/>
                <a:tab pos="660400" algn="l"/>
              </a:tabLst>
            </a:pPr>
            <a:r>
              <a:rPr sz="3100" b="1" spc="5" dirty="0">
                <a:latin typeface="Trebuchet MS"/>
                <a:cs typeface="Trebuchet MS"/>
              </a:rPr>
              <a:t>Disadvantage:</a:t>
            </a:r>
            <a:endParaRPr sz="3100">
              <a:latin typeface="Trebuchet MS"/>
              <a:cs typeface="Trebuchet MS"/>
            </a:endParaRPr>
          </a:p>
          <a:p>
            <a:pPr marL="377825" marR="5080" indent="-365760">
              <a:lnSpc>
                <a:spcPct val="79800"/>
              </a:lnSpc>
              <a:spcBef>
                <a:spcPts val="685"/>
              </a:spcBef>
              <a:buClr>
                <a:srgbClr val="3891A7"/>
              </a:buClr>
              <a:buSzPct val="79032"/>
              <a:buFont typeface="Segoe UI Symbol"/>
              <a:buChar char="⚫"/>
              <a:tabLst>
                <a:tab pos="659765" algn="l"/>
                <a:tab pos="660400" algn="l"/>
              </a:tabLst>
            </a:pPr>
            <a:r>
              <a:rPr dirty="0"/>
              <a:t>	</a:t>
            </a:r>
            <a:r>
              <a:rPr sz="3100" spc="-95" dirty="0">
                <a:latin typeface="Trebuchet MS"/>
                <a:cs typeface="Trebuchet MS"/>
              </a:rPr>
              <a:t>Improper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150" dirty="0">
                <a:latin typeface="Trebuchet MS"/>
                <a:cs typeface="Trebuchet MS"/>
              </a:rPr>
              <a:t>volume</a:t>
            </a:r>
            <a:r>
              <a:rPr sz="3100" spc="-55" dirty="0">
                <a:latin typeface="Trebuchet MS"/>
                <a:cs typeface="Trebuchet MS"/>
              </a:rPr>
              <a:t> </a:t>
            </a:r>
            <a:r>
              <a:rPr sz="3100" spc="-5" dirty="0">
                <a:latin typeface="Arial MT"/>
                <a:cs typeface="Arial MT"/>
              </a:rPr>
              <a:t>–</a:t>
            </a:r>
            <a:r>
              <a:rPr sz="3100" spc="10" dirty="0">
                <a:latin typeface="Arial MT"/>
                <a:cs typeface="Arial MT"/>
              </a:rPr>
              <a:t> </a:t>
            </a:r>
            <a:r>
              <a:rPr sz="3100" spc="-190" dirty="0">
                <a:latin typeface="Trebuchet MS"/>
                <a:cs typeface="Trebuchet MS"/>
              </a:rPr>
              <a:t>espec</a:t>
            </a:r>
            <a:r>
              <a:rPr sz="3100" spc="-100" dirty="0">
                <a:latin typeface="Trebuchet MS"/>
                <a:cs typeface="Trebuchet MS"/>
              </a:rPr>
              <a:t>i</a:t>
            </a:r>
            <a:r>
              <a:rPr sz="3100" spc="-290" dirty="0">
                <a:latin typeface="Trebuchet MS"/>
                <a:cs typeface="Trebuchet MS"/>
              </a:rPr>
              <a:t>al</a:t>
            </a:r>
            <a:r>
              <a:rPr sz="3100" spc="-204" dirty="0">
                <a:latin typeface="Trebuchet MS"/>
                <a:cs typeface="Trebuchet MS"/>
              </a:rPr>
              <a:t>l</a:t>
            </a:r>
            <a:r>
              <a:rPr sz="3100" spc="-175" dirty="0">
                <a:latin typeface="Trebuchet MS"/>
                <a:cs typeface="Trebuchet MS"/>
              </a:rPr>
              <a:t>y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130" dirty="0">
                <a:latin typeface="Trebuchet MS"/>
                <a:cs typeface="Trebuchet MS"/>
              </a:rPr>
              <a:t>when  </a:t>
            </a:r>
            <a:r>
              <a:rPr sz="3100" spc="-95" dirty="0">
                <a:latin typeface="Trebuchet MS"/>
                <a:cs typeface="Trebuchet MS"/>
              </a:rPr>
              <a:t>blood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155" dirty="0">
                <a:latin typeface="Trebuchet MS"/>
                <a:cs typeface="Trebuchet MS"/>
              </a:rPr>
              <a:t>collection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140" dirty="0">
                <a:latin typeface="Trebuchet MS"/>
                <a:cs typeface="Trebuchet MS"/>
              </a:rPr>
              <a:t>is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130" dirty="0">
                <a:latin typeface="Trebuchet MS"/>
                <a:cs typeface="Trebuchet MS"/>
              </a:rPr>
              <a:t>require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105" dirty="0">
                <a:latin typeface="Trebuchet MS"/>
                <a:cs typeface="Trebuchet MS"/>
              </a:rPr>
              <a:t>for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spc="-160" dirty="0">
                <a:latin typeface="Trebuchet MS"/>
                <a:cs typeface="Trebuchet MS"/>
              </a:rPr>
              <a:t>cougulation </a:t>
            </a:r>
            <a:r>
              <a:rPr sz="3100" spc="-919" dirty="0">
                <a:latin typeface="Trebuchet MS"/>
                <a:cs typeface="Trebuchet MS"/>
              </a:rPr>
              <a:t> </a:t>
            </a:r>
            <a:r>
              <a:rPr sz="3100" spc="-165" dirty="0">
                <a:latin typeface="Trebuchet MS"/>
                <a:cs typeface="Trebuchet MS"/>
              </a:rPr>
              <a:t>profile</a:t>
            </a:r>
            <a:endParaRPr sz="3100">
              <a:latin typeface="Trebuchet MS"/>
              <a:cs typeface="Trebuchet MS"/>
            </a:endParaRPr>
          </a:p>
          <a:p>
            <a:pPr marL="659765" indent="-647700">
              <a:lnSpc>
                <a:spcPts val="3579"/>
              </a:lnSpc>
              <a:buClr>
                <a:srgbClr val="3891A7"/>
              </a:buClr>
              <a:buSzPct val="79032"/>
              <a:buFont typeface="Segoe UI Symbol"/>
              <a:buChar char="⚫"/>
              <a:tabLst>
                <a:tab pos="659765" algn="l"/>
                <a:tab pos="660400" algn="l"/>
              </a:tabLst>
            </a:pPr>
            <a:r>
              <a:rPr sz="3100" spc="-120" dirty="0">
                <a:latin typeface="Trebuchet MS"/>
                <a:cs typeface="Trebuchet MS"/>
              </a:rPr>
              <a:t>Haemolysis</a:t>
            </a:r>
            <a:endParaRPr sz="31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0724" y="65531"/>
              <a:ext cx="2368296" cy="7955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9795" y="65531"/>
              <a:ext cx="2173224" cy="7955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02479" y="65531"/>
              <a:ext cx="2796539" cy="79552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14094" y="189941"/>
            <a:ext cx="5553710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0" spc="-135" dirty="0">
                <a:solidFill>
                  <a:srgbClr val="552113"/>
                </a:solidFill>
                <a:latin typeface="Trebuchet MS"/>
                <a:cs typeface="Trebuchet MS"/>
              </a:rPr>
              <a:t>2)</a:t>
            </a:r>
            <a:r>
              <a:rPr sz="3900" b="0" spc="-105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15" dirty="0">
                <a:solidFill>
                  <a:srgbClr val="552113"/>
                </a:solidFill>
                <a:latin typeface="Trebuchet MS"/>
                <a:cs typeface="Trebuchet MS"/>
              </a:rPr>
              <a:t>With</a:t>
            </a:r>
            <a:r>
              <a:rPr sz="3900" b="0" spc="-100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235" dirty="0">
                <a:solidFill>
                  <a:srgbClr val="552113"/>
                </a:solidFill>
                <a:latin typeface="Trebuchet MS"/>
                <a:cs typeface="Trebuchet MS"/>
              </a:rPr>
              <a:t>vacuum</a:t>
            </a:r>
            <a:r>
              <a:rPr sz="3900" b="0" spc="-80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195" dirty="0">
                <a:solidFill>
                  <a:srgbClr val="552113"/>
                </a:solidFill>
                <a:latin typeface="Trebuchet MS"/>
                <a:cs typeface="Trebuchet MS"/>
              </a:rPr>
              <a:t>Vac</a:t>
            </a:r>
            <a:r>
              <a:rPr sz="3900" b="0" spc="-200" dirty="0">
                <a:solidFill>
                  <a:srgbClr val="552113"/>
                </a:solidFill>
                <a:latin typeface="Trebuchet MS"/>
                <a:cs typeface="Trebuchet MS"/>
              </a:rPr>
              <a:t>c</a:t>
            </a:r>
            <a:r>
              <a:rPr sz="3900" b="0" spc="-185" dirty="0">
                <a:solidFill>
                  <a:srgbClr val="552113"/>
                </a:solidFill>
                <a:latin typeface="Trebuchet MS"/>
                <a:cs typeface="Trebuchet MS"/>
              </a:rPr>
              <a:t>utiner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0034" y="1388108"/>
            <a:ext cx="8429684" cy="45070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9765" indent="-647700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Font typeface="Wingdings"/>
              <a:buChar char=""/>
              <a:tabLst>
                <a:tab pos="659765" algn="l"/>
                <a:tab pos="660400" algn="l"/>
              </a:tabLst>
            </a:pPr>
            <a:r>
              <a:rPr sz="3200" b="1" spc="5">
                <a:latin typeface="Trebuchet MS"/>
                <a:cs typeface="Trebuchet MS"/>
              </a:rPr>
              <a:t>Advantages</a:t>
            </a:r>
            <a:r>
              <a:rPr sz="3200" b="1" spc="5" smtClean="0">
                <a:latin typeface="Trebuchet MS"/>
                <a:cs typeface="Trebuchet MS"/>
              </a:rPr>
              <a:t>:-</a:t>
            </a:r>
            <a:endParaRPr sz="4300">
              <a:latin typeface="Trebuchet MS"/>
              <a:cs typeface="Trebuchet MS"/>
            </a:endParaRPr>
          </a:p>
          <a:p>
            <a:pPr marL="659765" indent="-647700"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659765" algn="l"/>
                <a:tab pos="660400" algn="l"/>
              </a:tabLst>
            </a:pPr>
            <a:r>
              <a:rPr sz="3200" spc="-180" dirty="0">
                <a:latin typeface="Trebuchet MS"/>
                <a:cs typeface="Trebuchet MS"/>
              </a:rPr>
              <a:t>Mainta</a:t>
            </a:r>
            <a:r>
              <a:rPr sz="3200" spc="-95" dirty="0">
                <a:latin typeface="Trebuchet MS"/>
                <a:cs typeface="Trebuchet MS"/>
              </a:rPr>
              <a:t>i</a:t>
            </a:r>
            <a:r>
              <a:rPr sz="3200" spc="-150" dirty="0">
                <a:latin typeface="Trebuchet MS"/>
                <a:cs typeface="Trebuchet MS"/>
              </a:rPr>
              <a:t>n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pro</a:t>
            </a:r>
            <a:r>
              <a:rPr sz="3200" spc="-75" dirty="0">
                <a:latin typeface="Trebuchet MS"/>
                <a:cs typeface="Trebuchet MS"/>
              </a:rPr>
              <a:t>p</a:t>
            </a:r>
            <a:r>
              <a:rPr sz="3200" spc="-95" dirty="0">
                <a:latin typeface="Trebuchet MS"/>
                <a:cs typeface="Trebuchet MS"/>
              </a:rPr>
              <a:t>er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volu</a:t>
            </a:r>
            <a:r>
              <a:rPr sz="3200" spc="-210" dirty="0">
                <a:latin typeface="Trebuchet MS"/>
                <a:cs typeface="Trebuchet MS"/>
              </a:rPr>
              <a:t>m</a:t>
            </a:r>
            <a:r>
              <a:rPr sz="3200" spc="-215" dirty="0">
                <a:latin typeface="Trebuchet MS"/>
                <a:cs typeface="Trebuchet MS"/>
              </a:rPr>
              <a:t>e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of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280" dirty="0">
                <a:latin typeface="Trebuchet MS"/>
                <a:cs typeface="Trebuchet MS"/>
              </a:rPr>
              <a:t>b</a:t>
            </a:r>
            <a:r>
              <a:rPr sz="3200" spc="-145" dirty="0">
                <a:latin typeface="Trebuchet MS"/>
                <a:cs typeface="Trebuchet MS"/>
              </a:rPr>
              <a:t>l</a:t>
            </a:r>
            <a:r>
              <a:rPr sz="3200" spc="-20" dirty="0">
                <a:latin typeface="Trebuchet MS"/>
                <a:cs typeface="Trebuchet MS"/>
              </a:rPr>
              <a:t>ood</a:t>
            </a:r>
            <a:endParaRPr sz="3200">
              <a:latin typeface="Trebuchet MS"/>
              <a:cs typeface="Trebuchet MS"/>
            </a:endParaRPr>
          </a:p>
          <a:p>
            <a:pPr marL="659765" indent="-6477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659765" algn="l"/>
                <a:tab pos="660400" algn="l"/>
              </a:tabLst>
            </a:pPr>
            <a:r>
              <a:rPr sz="3200" spc="-240" dirty="0">
                <a:latin typeface="Trebuchet MS"/>
                <a:cs typeface="Trebuchet MS"/>
              </a:rPr>
              <a:t>Saf</a:t>
            </a:r>
            <a:r>
              <a:rPr sz="3200" spc="-280" dirty="0">
                <a:latin typeface="Trebuchet MS"/>
                <a:cs typeface="Trebuchet MS"/>
              </a:rPr>
              <a:t>e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260" dirty="0">
                <a:latin typeface="Trebuchet MS"/>
                <a:cs typeface="Trebuchet MS"/>
              </a:rPr>
              <a:t>&amp;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Speedy</a:t>
            </a:r>
            <a:endParaRPr sz="3200">
              <a:latin typeface="Trebuchet MS"/>
              <a:cs typeface="Trebuchet MS"/>
            </a:endParaRPr>
          </a:p>
          <a:p>
            <a:pPr marL="659765" indent="-6477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659765" algn="l"/>
                <a:tab pos="660400" algn="l"/>
              </a:tabLst>
            </a:pPr>
            <a:r>
              <a:rPr sz="3200" spc="-155" dirty="0">
                <a:latin typeface="Trebuchet MS"/>
                <a:cs typeface="Trebuchet MS"/>
              </a:rPr>
              <a:t>Reducing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185" dirty="0">
                <a:latin typeface="Trebuchet MS"/>
                <a:cs typeface="Trebuchet MS"/>
              </a:rPr>
              <a:t>th</a:t>
            </a:r>
            <a:r>
              <a:rPr sz="3200" spc="-204" dirty="0">
                <a:latin typeface="Trebuchet MS"/>
                <a:cs typeface="Trebuchet MS"/>
              </a:rPr>
              <a:t>e</a:t>
            </a:r>
            <a:r>
              <a:rPr sz="3200" spc="-85" dirty="0">
                <a:latin typeface="Trebuchet MS"/>
                <a:cs typeface="Trebuchet MS"/>
              </a:rPr>
              <a:t> risk </a:t>
            </a:r>
            <a:r>
              <a:rPr sz="3200" spc="-165">
                <a:latin typeface="Trebuchet MS"/>
                <a:cs typeface="Trebuchet MS"/>
              </a:rPr>
              <a:t>of</a:t>
            </a:r>
            <a:r>
              <a:rPr sz="3200" spc="-95">
                <a:latin typeface="Trebuchet MS"/>
                <a:cs typeface="Trebuchet MS"/>
              </a:rPr>
              <a:t> </a:t>
            </a:r>
            <a:r>
              <a:rPr sz="3200" spc="-175" smtClean="0">
                <a:latin typeface="Trebuchet MS"/>
                <a:cs typeface="Trebuchet MS"/>
              </a:rPr>
              <a:t>haemolys</a:t>
            </a:r>
            <a:r>
              <a:rPr sz="3200" spc="-90" smtClean="0">
                <a:latin typeface="Trebuchet MS"/>
                <a:cs typeface="Trebuchet MS"/>
              </a:rPr>
              <a:t>i</a:t>
            </a:r>
            <a:r>
              <a:rPr sz="3200" spc="-65" smtClean="0">
                <a:latin typeface="Trebuchet MS"/>
                <a:cs typeface="Trebuchet MS"/>
              </a:rPr>
              <a:t>s</a:t>
            </a:r>
            <a:endParaRPr lang="en-IN" sz="3200" spc="-65" dirty="0" smtClean="0">
              <a:latin typeface="Trebuchet MS"/>
              <a:cs typeface="Trebuchet MS"/>
            </a:endParaRPr>
          </a:p>
          <a:p>
            <a:pPr marL="659765" indent="-6477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659765" algn="l"/>
                <a:tab pos="660400" algn="l"/>
              </a:tabLst>
            </a:pPr>
            <a:r>
              <a:rPr lang="en-IN" sz="3200" spc="-65" dirty="0" smtClean="0">
                <a:latin typeface="Trebuchet MS"/>
                <a:cs typeface="Trebuchet MS"/>
              </a:rPr>
              <a:t>Blood can be collected in multiple tubes</a:t>
            </a:r>
          </a:p>
          <a:p>
            <a:pPr marL="659765" indent="-6477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659765" algn="l"/>
                <a:tab pos="660400" algn="l"/>
              </a:tabLst>
            </a:pPr>
            <a:endParaRPr sz="4300">
              <a:latin typeface="Trebuchet MS"/>
              <a:cs typeface="Trebuchet MS"/>
            </a:endParaRPr>
          </a:p>
          <a:p>
            <a:pPr marL="659765" indent="-647700">
              <a:lnSpc>
                <a:spcPct val="100000"/>
              </a:lnSpc>
              <a:buClr>
                <a:srgbClr val="3891A7"/>
              </a:buClr>
              <a:buSzPct val="79687"/>
              <a:buFont typeface="Wingdings"/>
              <a:buChar char=""/>
              <a:tabLst>
                <a:tab pos="659765" algn="l"/>
                <a:tab pos="660400" algn="l"/>
              </a:tabLst>
            </a:pPr>
            <a:r>
              <a:rPr sz="3200" b="1" spc="-5" dirty="0">
                <a:latin typeface="Trebuchet MS"/>
                <a:cs typeface="Trebuchet MS"/>
              </a:rPr>
              <a:t>Disadvantages:-</a:t>
            </a:r>
            <a:endParaRPr sz="3200">
              <a:latin typeface="Trebuchet MS"/>
              <a:cs typeface="Trebuchet MS"/>
            </a:endParaRPr>
          </a:p>
          <a:p>
            <a:pPr marL="659765" indent="-647700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659765" algn="l"/>
                <a:tab pos="660400" algn="l"/>
              </a:tabLst>
            </a:pPr>
            <a:r>
              <a:rPr sz="3200" spc="-100" dirty="0">
                <a:latin typeface="Trebuchet MS"/>
                <a:cs typeface="Trebuchet MS"/>
              </a:rPr>
              <a:t>not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su</a:t>
            </a:r>
            <a:r>
              <a:rPr sz="3200" spc="-90" dirty="0">
                <a:latin typeface="Trebuchet MS"/>
                <a:cs typeface="Trebuchet MS"/>
              </a:rPr>
              <a:t>i</a:t>
            </a:r>
            <a:r>
              <a:rPr sz="3200" spc="-185" dirty="0">
                <a:latin typeface="Trebuchet MS"/>
                <a:cs typeface="Trebuchet MS"/>
              </a:rPr>
              <a:t>te</a:t>
            </a:r>
            <a:r>
              <a:rPr sz="3200" spc="-210" dirty="0">
                <a:latin typeface="Trebuchet MS"/>
                <a:cs typeface="Trebuchet MS"/>
              </a:rPr>
              <a:t>d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for </a:t>
            </a:r>
            <a:r>
              <a:rPr sz="3200" spc="-210" dirty="0">
                <a:latin typeface="Trebuchet MS"/>
                <a:cs typeface="Trebuchet MS"/>
              </a:rPr>
              <a:t>small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75" dirty="0">
                <a:latin typeface="Trebuchet MS"/>
                <a:cs typeface="Trebuchet MS"/>
              </a:rPr>
              <a:t>vei</a:t>
            </a:r>
            <a:r>
              <a:rPr sz="3200" spc="-210" dirty="0">
                <a:latin typeface="Trebuchet MS"/>
                <a:cs typeface="Trebuchet MS"/>
              </a:rPr>
              <a:t>n</a:t>
            </a:r>
            <a:r>
              <a:rPr sz="3200" spc="-270" dirty="0">
                <a:latin typeface="Trebuchet MS"/>
                <a:cs typeface="Trebuchet MS"/>
              </a:rPr>
              <a:t>s.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3600" y="304672"/>
              <a:ext cx="5638800" cy="31576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6800" y="3352736"/>
              <a:ext cx="3048000" cy="28940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1600" y="3200399"/>
              <a:ext cx="3200400" cy="3200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9" y="347472"/>
            <a:ext cx="6131052" cy="8747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094" y="485978"/>
            <a:ext cx="544385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spc="-150" dirty="0">
                <a:solidFill>
                  <a:srgbClr val="552113"/>
                </a:solidFill>
                <a:latin typeface="Trebuchet MS"/>
                <a:cs typeface="Trebuchet MS"/>
              </a:rPr>
              <a:t>3)</a:t>
            </a:r>
            <a:r>
              <a:rPr sz="4300" b="0" spc="-105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4300" b="0" spc="95" dirty="0">
                <a:solidFill>
                  <a:srgbClr val="552113"/>
                </a:solidFill>
                <a:latin typeface="Trebuchet MS"/>
                <a:cs typeface="Trebuchet MS"/>
              </a:rPr>
              <a:t>Wi</a:t>
            </a:r>
            <a:r>
              <a:rPr sz="4300" b="0" spc="45" dirty="0">
                <a:solidFill>
                  <a:srgbClr val="552113"/>
                </a:solidFill>
                <a:latin typeface="Trebuchet MS"/>
                <a:cs typeface="Trebuchet MS"/>
              </a:rPr>
              <a:t>t</a:t>
            </a:r>
            <a:r>
              <a:rPr sz="4300" b="0" spc="-204" dirty="0">
                <a:solidFill>
                  <a:srgbClr val="552113"/>
                </a:solidFill>
                <a:latin typeface="Trebuchet MS"/>
                <a:cs typeface="Trebuchet MS"/>
              </a:rPr>
              <a:t>h</a:t>
            </a:r>
            <a:r>
              <a:rPr sz="4300" b="0" spc="-90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4300" b="0" spc="-235" dirty="0">
                <a:solidFill>
                  <a:srgbClr val="552113"/>
                </a:solidFill>
                <a:latin typeface="Trebuchet MS"/>
                <a:cs typeface="Trebuchet MS"/>
              </a:rPr>
              <a:t>Butterfly</a:t>
            </a:r>
            <a:r>
              <a:rPr sz="4300" b="0" spc="-85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4300" b="0" spc="-260" dirty="0">
                <a:solidFill>
                  <a:srgbClr val="552113"/>
                </a:solidFill>
                <a:latin typeface="Trebuchet MS"/>
                <a:cs typeface="Trebuchet MS"/>
              </a:rPr>
              <a:t>ne</a:t>
            </a:r>
            <a:r>
              <a:rPr sz="4300" b="0" spc="-280" dirty="0">
                <a:solidFill>
                  <a:srgbClr val="552113"/>
                </a:solidFill>
                <a:latin typeface="Trebuchet MS"/>
                <a:cs typeface="Trebuchet MS"/>
              </a:rPr>
              <a:t>e</a:t>
            </a:r>
            <a:r>
              <a:rPr sz="4300" b="0" spc="-350" dirty="0">
                <a:solidFill>
                  <a:srgbClr val="552113"/>
                </a:solidFill>
                <a:latin typeface="Trebuchet MS"/>
                <a:cs typeface="Trebuchet MS"/>
              </a:rPr>
              <a:t>d</a:t>
            </a:r>
            <a:r>
              <a:rPr sz="4300" b="0" spc="-200" dirty="0">
                <a:solidFill>
                  <a:srgbClr val="552113"/>
                </a:solidFill>
                <a:latin typeface="Trebuchet MS"/>
                <a:cs typeface="Trebuchet MS"/>
              </a:rPr>
              <a:t>l</a:t>
            </a:r>
            <a:r>
              <a:rPr sz="4300" b="0" spc="-290" dirty="0">
                <a:solidFill>
                  <a:srgbClr val="552113"/>
                </a:solidFill>
                <a:latin typeface="Trebuchet MS"/>
                <a:cs typeface="Trebuchet MS"/>
              </a:rPr>
              <a:t>e</a:t>
            </a:r>
            <a:endParaRPr sz="43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14094" y="1388700"/>
            <a:ext cx="7144384" cy="33337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660400" indent="-647700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79687"/>
              <a:buFont typeface="Wingdings"/>
              <a:buChar char=""/>
              <a:tabLst>
                <a:tab pos="659765" algn="l"/>
                <a:tab pos="660400" algn="l"/>
              </a:tabLst>
            </a:pPr>
            <a:r>
              <a:rPr sz="3200" b="1" spc="-5" dirty="0">
                <a:latin typeface="Trebuchet MS"/>
                <a:cs typeface="Trebuchet MS"/>
              </a:rPr>
              <a:t>Disadvantages</a:t>
            </a:r>
            <a:r>
              <a:rPr sz="3200" spc="-5" dirty="0">
                <a:latin typeface="Trebuchet MS"/>
                <a:cs typeface="Trebuchet MS"/>
              </a:rPr>
              <a:t>.</a:t>
            </a:r>
            <a:endParaRPr sz="3200">
              <a:latin typeface="Trebuchet MS"/>
              <a:cs typeface="Trebuchet MS"/>
            </a:endParaRPr>
          </a:p>
          <a:p>
            <a:pPr marL="771525" indent="-75946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771525" algn="l"/>
                <a:tab pos="772160" algn="l"/>
              </a:tabLst>
            </a:pPr>
            <a:r>
              <a:rPr sz="3200" spc="-110" dirty="0">
                <a:latin typeface="Trebuchet MS"/>
                <a:cs typeface="Trebuchet MS"/>
              </a:rPr>
              <a:t>1)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The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risk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of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hemolysis</a:t>
            </a:r>
            <a:endParaRPr sz="3200">
              <a:latin typeface="Trebuchet MS"/>
              <a:cs typeface="Trebuchet MS"/>
            </a:endParaRPr>
          </a:p>
          <a:p>
            <a:pPr marL="378460" marR="5080" indent="-36576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771525" algn="l"/>
                <a:tab pos="772160" algn="l"/>
              </a:tabLst>
            </a:pPr>
            <a:r>
              <a:rPr dirty="0"/>
              <a:t>	</a:t>
            </a:r>
            <a:r>
              <a:rPr sz="3200" spc="-110" dirty="0">
                <a:latin typeface="Trebuchet MS"/>
                <a:cs typeface="Trebuchet MS"/>
              </a:rPr>
              <a:t>2)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150" dirty="0">
                <a:latin typeface="Trebuchet MS"/>
                <a:cs typeface="Trebuchet MS"/>
              </a:rPr>
              <a:t>It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i</a:t>
            </a:r>
            <a:r>
              <a:rPr sz="3200" spc="-160" dirty="0">
                <a:latin typeface="Trebuchet MS"/>
                <a:cs typeface="Trebuchet MS"/>
              </a:rPr>
              <a:t>s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285" dirty="0">
                <a:latin typeface="Trebuchet MS"/>
                <a:cs typeface="Trebuchet MS"/>
              </a:rPr>
              <a:t>diff</a:t>
            </a:r>
            <a:r>
              <a:rPr sz="3200" spc="-200" dirty="0">
                <a:latin typeface="Trebuchet MS"/>
                <a:cs typeface="Trebuchet MS"/>
              </a:rPr>
              <a:t>i</a:t>
            </a:r>
            <a:r>
              <a:rPr sz="3200" spc="-225" dirty="0">
                <a:latin typeface="Trebuchet MS"/>
                <a:cs typeface="Trebuchet MS"/>
              </a:rPr>
              <a:t>cu</a:t>
            </a:r>
            <a:r>
              <a:rPr sz="3200" spc="-125" dirty="0">
                <a:latin typeface="Trebuchet MS"/>
                <a:cs typeface="Trebuchet MS"/>
              </a:rPr>
              <a:t>l</a:t>
            </a:r>
            <a:r>
              <a:rPr sz="3200" spc="-204" dirty="0">
                <a:latin typeface="Trebuchet MS"/>
                <a:cs typeface="Trebuchet MS"/>
              </a:rPr>
              <a:t>t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t</a:t>
            </a:r>
            <a:r>
              <a:rPr sz="3200" spc="-90" dirty="0">
                <a:latin typeface="Trebuchet MS"/>
                <a:cs typeface="Trebuchet MS"/>
              </a:rPr>
              <a:t>o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coll</a:t>
            </a:r>
            <a:r>
              <a:rPr sz="3200" spc="-204" dirty="0">
                <a:latin typeface="Trebuchet MS"/>
                <a:cs typeface="Trebuchet MS"/>
              </a:rPr>
              <a:t>e</a:t>
            </a:r>
            <a:r>
              <a:rPr sz="3200" spc="-195" dirty="0">
                <a:latin typeface="Trebuchet MS"/>
                <a:cs typeface="Trebuchet MS"/>
              </a:rPr>
              <a:t>ct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195" dirty="0">
                <a:latin typeface="Trebuchet MS"/>
                <a:cs typeface="Trebuchet MS"/>
              </a:rPr>
              <a:t>larg</a:t>
            </a:r>
            <a:r>
              <a:rPr sz="3200" spc="-240" dirty="0">
                <a:latin typeface="Trebuchet MS"/>
                <a:cs typeface="Trebuchet MS"/>
              </a:rPr>
              <a:t>e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q</a:t>
            </a:r>
            <a:r>
              <a:rPr sz="3200" spc="-160" dirty="0">
                <a:latin typeface="Trebuchet MS"/>
                <a:cs typeface="Trebuchet MS"/>
              </a:rPr>
              <a:t>u</a:t>
            </a:r>
            <a:r>
              <a:rPr sz="3200" spc="-245" dirty="0">
                <a:latin typeface="Trebuchet MS"/>
                <a:cs typeface="Trebuchet MS"/>
              </a:rPr>
              <a:t>ant</a:t>
            </a:r>
            <a:r>
              <a:rPr sz="3200" spc="-135" dirty="0">
                <a:latin typeface="Trebuchet MS"/>
                <a:cs typeface="Trebuchet MS"/>
              </a:rPr>
              <a:t>i</a:t>
            </a:r>
            <a:r>
              <a:rPr sz="3200" spc="-165" dirty="0">
                <a:latin typeface="Trebuchet MS"/>
                <a:cs typeface="Trebuchet MS"/>
              </a:rPr>
              <a:t>ty  </a:t>
            </a:r>
            <a:r>
              <a:rPr sz="3200" spc="-170" dirty="0">
                <a:latin typeface="Trebuchet MS"/>
                <a:cs typeface="Trebuchet MS"/>
              </a:rPr>
              <a:t>of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280" dirty="0">
                <a:latin typeface="Trebuchet MS"/>
                <a:cs typeface="Trebuchet MS"/>
              </a:rPr>
              <a:t>b</a:t>
            </a:r>
            <a:r>
              <a:rPr sz="3200" spc="-145" dirty="0">
                <a:latin typeface="Trebuchet MS"/>
                <a:cs typeface="Trebuchet MS"/>
              </a:rPr>
              <a:t>l</a:t>
            </a:r>
            <a:r>
              <a:rPr sz="3200" spc="-20" dirty="0">
                <a:latin typeface="Trebuchet MS"/>
                <a:cs typeface="Trebuchet MS"/>
              </a:rPr>
              <a:t>ood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as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225" dirty="0">
                <a:latin typeface="Trebuchet MS"/>
                <a:cs typeface="Trebuchet MS"/>
              </a:rPr>
              <a:t>wel</a:t>
            </a:r>
            <a:r>
              <a:rPr sz="3200" spc="-125" dirty="0">
                <a:latin typeface="Trebuchet MS"/>
                <a:cs typeface="Trebuchet MS"/>
              </a:rPr>
              <a:t>l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as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i</a:t>
            </a:r>
            <a:r>
              <a:rPr sz="3200" spc="-235" dirty="0">
                <a:latin typeface="Trebuchet MS"/>
                <a:cs typeface="Trebuchet MS"/>
              </a:rPr>
              <a:t>n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240" dirty="0">
                <a:latin typeface="Trebuchet MS"/>
                <a:cs typeface="Trebuchet MS"/>
              </a:rPr>
              <a:t>mu</a:t>
            </a:r>
            <a:r>
              <a:rPr sz="3200" spc="-100" dirty="0">
                <a:latin typeface="Trebuchet MS"/>
                <a:cs typeface="Trebuchet MS"/>
              </a:rPr>
              <a:t>l</a:t>
            </a:r>
            <a:r>
              <a:rPr sz="3200" spc="-165" dirty="0">
                <a:latin typeface="Trebuchet MS"/>
                <a:cs typeface="Trebuchet MS"/>
              </a:rPr>
              <a:t>ti</a:t>
            </a:r>
            <a:r>
              <a:rPr sz="3200" spc="-265" dirty="0">
                <a:latin typeface="Trebuchet MS"/>
                <a:cs typeface="Trebuchet MS"/>
              </a:rPr>
              <a:t>p</a:t>
            </a:r>
            <a:r>
              <a:rPr sz="3200" spc="-165" dirty="0">
                <a:latin typeface="Trebuchet MS"/>
                <a:cs typeface="Trebuchet MS"/>
              </a:rPr>
              <a:t>l</a:t>
            </a:r>
            <a:r>
              <a:rPr sz="3200" spc="-295" dirty="0">
                <a:latin typeface="Trebuchet MS"/>
                <a:cs typeface="Trebuchet MS"/>
              </a:rPr>
              <a:t>e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210" dirty="0">
                <a:latin typeface="Trebuchet MS"/>
                <a:cs typeface="Trebuchet MS"/>
              </a:rPr>
              <a:t>vacuet</a:t>
            </a:r>
            <a:r>
              <a:rPr sz="3200" spc="-165" dirty="0">
                <a:latin typeface="Trebuchet MS"/>
                <a:cs typeface="Trebuchet MS"/>
              </a:rPr>
              <a:t>t</a:t>
            </a:r>
            <a:r>
              <a:rPr sz="3200" spc="-215" dirty="0">
                <a:latin typeface="Trebuchet MS"/>
                <a:cs typeface="Trebuchet MS"/>
              </a:rPr>
              <a:t>e</a:t>
            </a:r>
            <a:endParaRPr sz="3200">
              <a:latin typeface="Trebuchet MS"/>
              <a:cs typeface="Trebuchet MS"/>
            </a:endParaRPr>
          </a:p>
          <a:p>
            <a:pPr marL="660400" indent="-647700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687"/>
              <a:buFont typeface="Wingdings"/>
              <a:buChar char=""/>
              <a:tabLst>
                <a:tab pos="659765" algn="l"/>
                <a:tab pos="660400" algn="l"/>
              </a:tabLst>
            </a:pPr>
            <a:r>
              <a:rPr sz="3200" b="1" spc="15" dirty="0">
                <a:latin typeface="Trebuchet MS"/>
                <a:cs typeface="Trebuchet MS"/>
              </a:rPr>
              <a:t>Advantages:</a:t>
            </a:r>
            <a:endParaRPr sz="3200">
              <a:latin typeface="Trebuchet MS"/>
              <a:cs typeface="Trebuchet MS"/>
            </a:endParaRPr>
          </a:p>
          <a:p>
            <a:pPr marL="660400" indent="-6477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659765" algn="l"/>
                <a:tab pos="660400" algn="l"/>
              </a:tabLst>
            </a:pPr>
            <a:r>
              <a:rPr sz="3200" spc="-120" dirty="0">
                <a:latin typeface="Trebuchet MS"/>
                <a:cs typeface="Trebuchet MS"/>
              </a:rPr>
              <a:t>Usef</a:t>
            </a:r>
            <a:r>
              <a:rPr sz="3200" spc="-130" dirty="0">
                <a:latin typeface="Trebuchet MS"/>
                <a:cs typeface="Trebuchet MS"/>
              </a:rPr>
              <a:t>u</a:t>
            </a:r>
            <a:r>
              <a:rPr sz="3200" spc="-245" dirty="0">
                <a:latin typeface="Trebuchet MS"/>
                <a:cs typeface="Trebuchet MS"/>
              </a:rPr>
              <a:t>l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i</a:t>
            </a:r>
            <a:r>
              <a:rPr sz="3200" spc="-235" dirty="0">
                <a:latin typeface="Trebuchet MS"/>
                <a:cs typeface="Trebuchet MS"/>
              </a:rPr>
              <a:t>n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i</a:t>
            </a:r>
            <a:r>
              <a:rPr sz="3200" spc="-229" dirty="0">
                <a:latin typeface="Trebuchet MS"/>
                <a:cs typeface="Trebuchet MS"/>
              </a:rPr>
              <a:t>n</a:t>
            </a:r>
            <a:r>
              <a:rPr sz="3200" spc="-275" dirty="0">
                <a:latin typeface="Trebuchet MS"/>
                <a:cs typeface="Trebuchet MS"/>
              </a:rPr>
              <a:t>fan</a:t>
            </a:r>
            <a:r>
              <a:rPr sz="3200" spc="-225" dirty="0">
                <a:latin typeface="Trebuchet MS"/>
                <a:cs typeface="Trebuchet MS"/>
              </a:rPr>
              <a:t>t</a:t>
            </a:r>
            <a:r>
              <a:rPr sz="3200" spc="-65" dirty="0">
                <a:latin typeface="Trebuchet MS"/>
                <a:cs typeface="Trebuchet MS"/>
              </a:rPr>
              <a:t>s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260" dirty="0">
                <a:latin typeface="Trebuchet MS"/>
                <a:cs typeface="Trebuchet MS"/>
              </a:rPr>
              <a:t>&amp;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215" dirty="0">
                <a:latin typeface="Trebuchet MS"/>
                <a:cs typeface="Trebuchet MS"/>
              </a:rPr>
              <a:t>ch</a:t>
            </a:r>
            <a:r>
              <a:rPr sz="3200" spc="-114" dirty="0">
                <a:latin typeface="Trebuchet MS"/>
                <a:cs typeface="Trebuchet MS"/>
              </a:rPr>
              <a:t>i</a:t>
            </a:r>
            <a:r>
              <a:rPr sz="3200" spc="-150" dirty="0">
                <a:latin typeface="Trebuchet MS"/>
                <a:cs typeface="Trebuchet MS"/>
              </a:rPr>
              <a:t>ldren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0275" y="495300"/>
            <a:ext cx="8213725" cy="618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9841" y="345389"/>
            <a:ext cx="6654800" cy="1108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u="heavy" spc="-5" dirty="0">
                <a:solidFill>
                  <a:srgbClr val="465A8D"/>
                </a:solidFill>
                <a:uFill>
                  <a:solidFill>
                    <a:srgbClr val="465A8D"/>
                  </a:solidFill>
                </a:uFill>
                <a:latin typeface="Trebuchet MS"/>
                <a:cs typeface="Trebuchet MS"/>
              </a:rPr>
              <a:t>Preanalytic</a:t>
            </a:r>
            <a:r>
              <a:rPr sz="3200" u="heavy" spc="-145" dirty="0">
                <a:solidFill>
                  <a:srgbClr val="465A8D"/>
                </a:solidFill>
                <a:uFill>
                  <a:solidFill>
                    <a:srgbClr val="465A8D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u="heavy" spc="-20" dirty="0">
                <a:solidFill>
                  <a:srgbClr val="465A8D"/>
                </a:solidFill>
                <a:uFill>
                  <a:solidFill>
                    <a:srgbClr val="465A8D"/>
                  </a:solidFill>
                </a:uFill>
                <a:latin typeface="Trebuchet MS"/>
                <a:cs typeface="Trebuchet MS"/>
              </a:rPr>
              <a:t>Interference</a:t>
            </a:r>
            <a:r>
              <a:rPr sz="3200" u="heavy" spc="-155" dirty="0">
                <a:solidFill>
                  <a:srgbClr val="465A8D"/>
                </a:solidFill>
                <a:uFill>
                  <a:solidFill>
                    <a:srgbClr val="465A8D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u="heavy" spc="75" dirty="0">
                <a:solidFill>
                  <a:srgbClr val="465A8D"/>
                </a:solidFill>
                <a:uFill>
                  <a:solidFill>
                    <a:srgbClr val="465A8D"/>
                  </a:solidFill>
                </a:uFill>
                <a:latin typeface="Trebuchet MS"/>
                <a:cs typeface="Trebuchet MS"/>
              </a:rPr>
              <a:t>In</a:t>
            </a:r>
            <a:r>
              <a:rPr sz="3200" u="heavy" spc="-120" dirty="0">
                <a:solidFill>
                  <a:srgbClr val="465A8D"/>
                </a:solidFill>
                <a:uFill>
                  <a:solidFill>
                    <a:srgbClr val="465A8D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u="heavy" spc="80" dirty="0">
                <a:solidFill>
                  <a:srgbClr val="465A8D"/>
                </a:solidFill>
                <a:uFill>
                  <a:solidFill>
                    <a:srgbClr val="465A8D"/>
                  </a:solidFill>
                </a:uFill>
                <a:latin typeface="Trebuchet MS"/>
                <a:cs typeface="Trebuchet MS"/>
              </a:rPr>
              <a:t>Sample</a:t>
            </a:r>
            <a:endParaRPr sz="3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3800" u="heavy" spc="65" dirty="0">
                <a:solidFill>
                  <a:srgbClr val="C32C2D"/>
                </a:solidFill>
                <a:uFill>
                  <a:solidFill>
                    <a:srgbClr val="C32C2D"/>
                  </a:solidFill>
                </a:uFill>
                <a:latin typeface="Trebuchet MS"/>
                <a:cs typeface="Trebuchet MS"/>
              </a:rPr>
              <a:t>Haemolysis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458213"/>
            <a:ext cx="8330565" cy="518414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77825" marR="96520" indent="-365760">
              <a:lnSpc>
                <a:spcPts val="3460"/>
              </a:lnSpc>
              <a:spcBef>
                <a:spcPts val="53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660400" algn="l"/>
                <a:tab pos="661035" algn="l"/>
              </a:tabLst>
            </a:pPr>
            <a:r>
              <a:rPr dirty="0"/>
              <a:t>	</a:t>
            </a:r>
            <a:r>
              <a:rPr sz="3200" spc="-125" dirty="0">
                <a:latin typeface="Trebuchet MS"/>
                <a:cs typeface="Trebuchet MS"/>
              </a:rPr>
              <a:t>Reddish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discoloration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of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225" dirty="0">
                <a:latin typeface="Trebuchet MS"/>
                <a:cs typeface="Trebuchet MS"/>
              </a:rPr>
              <a:t>serum/plasma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due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to </a:t>
            </a:r>
            <a:r>
              <a:rPr sz="3200" spc="-95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ru</a:t>
            </a:r>
            <a:r>
              <a:rPr sz="3200" spc="-110" dirty="0">
                <a:latin typeface="Trebuchet MS"/>
                <a:cs typeface="Trebuchet MS"/>
              </a:rPr>
              <a:t>p</a:t>
            </a:r>
            <a:r>
              <a:rPr sz="3200" spc="-135" dirty="0">
                <a:latin typeface="Trebuchet MS"/>
                <a:cs typeface="Trebuchet MS"/>
              </a:rPr>
              <a:t>tur</a:t>
            </a:r>
            <a:r>
              <a:rPr sz="3200" spc="-155" dirty="0">
                <a:latin typeface="Trebuchet MS"/>
                <a:cs typeface="Trebuchet MS"/>
              </a:rPr>
              <a:t>e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of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55" dirty="0">
                <a:latin typeface="Trebuchet MS"/>
                <a:cs typeface="Trebuchet MS"/>
              </a:rPr>
              <a:t>R</a:t>
            </a:r>
            <a:r>
              <a:rPr sz="3200" spc="-50" dirty="0">
                <a:latin typeface="Trebuchet MS"/>
                <a:cs typeface="Trebuchet MS"/>
              </a:rPr>
              <a:t>BCs.</a:t>
            </a:r>
            <a:endParaRPr sz="3200">
              <a:latin typeface="Trebuchet MS"/>
              <a:cs typeface="Trebuchet MS"/>
            </a:endParaRPr>
          </a:p>
          <a:p>
            <a:pPr marL="660400" indent="-648335">
              <a:lnSpc>
                <a:spcPct val="100000"/>
              </a:lnSpc>
              <a:spcBef>
                <a:spcPts val="16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660400" algn="l"/>
                <a:tab pos="661035" algn="l"/>
              </a:tabLst>
            </a:pPr>
            <a:r>
              <a:rPr sz="3200" spc="-145" dirty="0">
                <a:latin typeface="Trebuchet MS"/>
                <a:cs typeface="Trebuchet MS"/>
              </a:rPr>
              <a:t>Facto</a:t>
            </a:r>
            <a:r>
              <a:rPr sz="3200" spc="-110" dirty="0">
                <a:latin typeface="Trebuchet MS"/>
                <a:cs typeface="Trebuchet MS"/>
              </a:rPr>
              <a:t>r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200" dirty="0">
                <a:latin typeface="Trebuchet MS"/>
                <a:cs typeface="Trebuchet MS"/>
              </a:rPr>
              <a:t>caus</a:t>
            </a:r>
            <a:r>
              <a:rPr sz="3200" spc="-110" dirty="0">
                <a:latin typeface="Trebuchet MS"/>
                <a:cs typeface="Trebuchet MS"/>
              </a:rPr>
              <a:t>i</a:t>
            </a:r>
            <a:r>
              <a:rPr sz="3200" spc="-195" dirty="0">
                <a:latin typeface="Trebuchet MS"/>
                <a:cs typeface="Trebuchet MS"/>
              </a:rPr>
              <a:t>ng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195" dirty="0">
                <a:latin typeface="Trebuchet MS"/>
                <a:cs typeface="Trebuchet MS"/>
              </a:rPr>
              <a:t>haemo</a:t>
            </a:r>
            <a:r>
              <a:rPr sz="3200" spc="-90" dirty="0">
                <a:latin typeface="Trebuchet MS"/>
                <a:cs typeface="Trebuchet MS"/>
              </a:rPr>
              <a:t>l</a:t>
            </a:r>
            <a:r>
              <a:rPr sz="3200" spc="-130" dirty="0">
                <a:latin typeface="Trebuchet MS"/>
                <a:cs typeface="Trebuchet MS"/>
              </a:rPr>
              <a:t>ysis</a:t>
            </a:r>
            <a:endParaRPr sz="3200">
              <a:latin typeface="Trebuchet MS"/>
              <a:cs typeface="Trebuchet MS"/>
            </a:endParaRPr>
          </a:p>
          <a:p>
            <a:pPr marL="651510" lvl="1" indent="-238125">
              <a:lnSpc>
                <a:spcPct val="100000"/>
              </a:lnSpc>
              <a:spcBef>
                <a:spcPts val="310"/>
              </a:spcBef>
              <a:buClr>
                <a:srgbClr val="3891A7"/>
              </a:buClr>
              <a:buSzPct val="78846"/>
              <a:buFont typeface="Verdana"/>
              <a:buChar char="◦"/>
              <a:tabLst>
                <a:tab pos="650875" algn="l"/>
                <a:tab pos="651510" algn="l"/>
              </a:tabLst>
            </a:pPr>
            <a:r>
              <a:rPr sz="2600" spc="-180" dirty="0">
                <a:latin typeface="Trebuchet MS"/>
                <a:cs typeface="Trebuchet MS"/>
              </a:rPr>
              <a:t>Sampl</a:t>
            </a:r>
            <a:r>
              <a:rPr sz="2600" spc="-85" dirty="0">
                <a:latin typeface="Trebuchet MS"/>
                <a:cs typeface="Trebuchet MS"/>
              </a:rPr>
              <a:t>i</a:t>
            </a:r>
            <a:r>
              <a:rPr sz="2600" spc="-160" dirty="0">
                <a:latin typeface="Trebuchet MS"/>
                <a:cs typeface="Trebuchet MS"/>
              </a:rPr>
              <a:t>ng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spc="155" dirty="0">
                <a:latin typeface="Trebuchet MS"/>
                <a:cs typeface="Trebuchet MS"/>
              </a:rPr>
              <a:t>=</a:t>
            </a:r>
            <a:r>
              <a:rPr sz="2600" spc="-75" dirty="0">
                <a:latin typeface="Trebuchet MS"/>
                <a:cs typeface="Trebuchet MS"/>
              </a:rPr>
              <a:t> </a:t>
            </a:r>
            <a:r>
              <a:rPr sz="2600" spc="-200" dirty="0">
                <a:latin typeface="Trebuchet MS"/>
                <a:cs typeface="Trebuchet MS"/>
              </a:rPr>
              <a:t>In</a:t>
            </a:r>
            <a:r>
              <a:rPr sz="2600" spc="-175" dirty="0">
                <a:latin typeface="Trebuchet MS"/>
                <a:cs typeface="Trebuchet MS"/>
              </a:rPr>
              <a:t>j</a:t>
            </a:r>
            <a:r>
              <a:rPr sz="2600" spc="-165" dirty="0">
                <a:latin typeface="Trebuchet MS"/>
                <a:cs typeface="Trebuchet MS"/>
              </a:rPr>
              <a:t>ect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-325" dirty="0">
                <a:latin typeface="Trebuchet MS"/>
                <a:cs typeface="Trebuchet MS"/>
              </a:rPr>
              <a:t>f</a:t>
            </a:r>
            <a:r>
              <a:rPr sz="2600" spc="-135" dirty="0">
                <a:latin typeface="Trebuchet MS"/>
                <a:cs typeface="Trebuchet MS"/>
              </a:rPr>
              <a:t>orcefu</a:t>
            </a:r>
            <a:r>
              <a:rPr sz="2600" spc="-75" dirty="0">
                <a:latin typeface="Trebuchet MS"/>
                <a:cs typeface="Trebuchet MS"/>
              </a:rPr>
              <a:t>l</a:t>
            </a:r>
            <a:r>
              <a:rPr sz="2600" spc="-135" dirty="0">
                <a:latin typeface="Trebuchet MS"/>
                <a:cs typeface="Trebuchet MS"/>
              </a:rPr>
              <a:t>l</a:t>
            </a:r>
            <a:r>
              <a:rPr sz="2600" spc="-215" dirty="0">
                <a:latin typeface="Trebuchet MS"/>
                <a:cs typeface="Trebuchet MS"/>
              </a:rPr>
              <a:t>y</a:t>
            </a:r>
            <a:r>
              <a:rPr sz="2600" spc="-75" dirty="0">
                <a:latin typeface="Trebuchet MS"/>
                <a:cs typeface="Trebuchet MS"/>
              </a:rPr>
              <a:t> </a:t>
            </a:r>
            <a:r>
              <a:rPr sz="2600" spc="-105" dirty="0">
                <a:latin typeface="Trebuchet MS"/>
                <a:cs typeface="Trebuchet MS"/>
              </a:rPr>
              <a:t>i</a:t>
            </a:r>
            <a:r>
              <a:rPr sz="2600" spc="-190" dirty="0">
                <a:latin typeface="Trebuchet MS"/>
                <a:cs typeface="Trebuchet MS"/>
              </a:rPr>
              <a:t>n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spc="-165" dirty="0">
                <a:latin typeface="Trebuchet MS"/>
                <a:cs typeface="Trebuchet MS"/>
              </a:rPr>
              <a:t>vacutte</a:t>
            </a:r>
            <a:endParaRPr sz="2600">
              <a:latin typeface="Trebuchet MS"/>
              <a:cs typeface="Trebuchet MS"/>
            </a:endParaRPr>
          </a:p>
          <a:p>
            <a:pPr marL="651510" lvl="1" indent="-238125">
              <a:lnSpc>
                <a:spcPct val="100000"/>
              </a:lnSpc>
              <a:spcBef>
                <a:spcPts val="290"/>
              </a:spcBef>
              <a:buClr>
                <a:srgbClr val="3891A7"/>
              </a:buClr>
              <a:buSzPct val="78846"/>
              <a:buFont typeface="Verdana"/>
              <a:buChar char="◦"/>
              <a:tabLst>
                <a:tab pos="650875" algn="l"/>
                <a:tab pos="651510" algn="l"/>
              </a:tabLst>
            </a:pPr>
            <a:r>
              <a:rPr sz="2600" spc="-70" dirty="0">
                <a:latin typeface="Trebuchet MS"/>
                <a:cs typeface="Trebuchet MS"/>
              </a:rPr>
              <a:t>Store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155" dirty="0">
                <a:latin typeface="Trebuchet MS"/>
                <a:cs typeface="Trebuchet MS"/>
              </a:rPr>
              <a:t>=</a:t>
            </a:r>
            <a:r>
              <a:rPr sz="2600" spc="-75" dirty="0">
                <a:latin typeface="Trebuchet MS"/>
                <a:cs typeface="Trebuchet MS"/>
              </a:rPr>
              <a:t> </a:t>
            </a:r>
            <a:r>
              <a:rPr sz="2600" spc="-90" dirty="0">
                <a:latin typeface="Trebuchet MS"/>
                <a:cs typeface="Trebuchet MS"/>
              </a:rPr>
              <a:t>Froze</a:t>
            </a:r>
            <a:r>
              <a:rPr sz="2600" spc="-95" dirty="0">
                <a:latin typeface="Trebuchet MS"/>
                <a:cs typeface="Trebuchet MS"/>
              </a:rPr>
              <a:t>n</a:t>
            </a:r>
            <a:r>
              <a:rPr sz="2600" spc="-65" dirty="0">
                <a:latin typeface="Trebuchet MS"/>
                <a:cs typeface="Trebuchet MS"/>
              </a:rPr>
              <a:t> </a:t>
            </a:r>
            <a:r>
              <a:rPr sz="2600" spc="155" dirty="0">
                <a:latin typeface="Trebuchet MS"/>
                <a:cs typeface="Trebuchet MS"/>
              </a:rPr>
              <a:t>=</a:t>
            </a:r>
            <a:r>
              <a:rPr sz="2600" spc="-70" dirty="0">
                <a:latin typeface="Trebuchet MS"/>
                <a:cs typeface="Trebuchet MS"/>
              </a:rPr>
              <a:t> </a:t>
            </a:r>
            <a:r>
              <a:rPr sz="2600" spc="125" dirty="0">
                <a:latin typeface="Trebuchet MS"/>
                <a:cs typeface="Trebuchet MS"/>
              </a:rPr>
              <a:t>D</a:t>
            </a:r>
            <a:r>
              <a:rPr sz="2600" spc="114" dirty="0">
                <a:latin typeface="Trebuchet MS"/>
                <a:cs typeface="Trebuchet MS"/>
              </a:rPr>
              <a:t>u</a:t>
            </a:r>
            <a:r>
              <a:rPr sz="2600" spc="-175" dirty="0">
                <a:latin typeface="Trebuchet MS"/>
                <a:cs typeface="Trebuchet MS"/>
              </a:rPr>
              <a:t>e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-65" dirty="0">
                <a:latin typeface="Trebuchet MS"/>
                <a:cs typeface="Trebuchet MS"/>
              </a:rPr>
              <a:t>to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-155" dirty="0">
                <a:latin typeface="Trebuchet MS"/>
                <a:cs typeface="Trebuchet MS"/>
              </a:rPr>
              <a:t>hi</a:t>
            </a:r>
            <a:r>
              <a:rPr sz="2600" spc="-180" dirty="0">
                <a:latin typeface="Trebuchet MS"/>
                <a:cs typeface="Trebuchet MS"/>
              </a:rPr>
              <a:t>g</a:t>
            </a:r>
            <a:r>
              <a:rPr sz="2600" spc="-120" dirty="0">
                <a:latin typeface="Trebuchet MS"/>
                <a:cs typeface="Trebuchet MS"/>
              </a:rPr>
              <a:t>h</a:t>
            </a:r>
            <a:r>
              <a:rPr sz="2600" spc="-70" dirty="0">
                <a:latin typeface="Trebuchet MS"/>
                <a:cs typeface="Trebuchet MS"/>
              </a:rPr>
              <a:t> </a:t>
            </a:r>
            <a:r>
              <a:rPr sz="2600" spc="30" dirty="0">
                <a:latin typeface="Trebuchet MS"/>
                <a:cs typeface="Trebuchet MS"/>
              </a:rPr>
              <a:t>or</a:t>
            </a:r>
            <a:r>
              <a:rPr sz="2600" spc="-75" dirty="0">
                <a:latin typeface="Trebuchet MS"/>
                <a:cs typeface="Trebuchet MS"/>
              </a:rPr>
              <a:t> </a:t>
            </a:r>
            <a:r>
              <a:rPr sz="2600" spc="-60" dirty="0">
                <a:latin typeface="Trebuchet MS"/>
                <a:cs typeface="Trebuchet MS"/>
              </a:rPr>
              <a:t>l</a:t>
            </a:r>
            <a:r>
              <a:rPr sz="2600" spc="-100" dirty="0">
                <a:latin typeface="Trebuchet MS"/>
                <a:cs typeface="Trebuchet MS"/>
              </a:rPr>
              <a:t>o</a:t>
            </a:r>
            <a:r>
              <a:rPr sz="2600" spc="-65" dirty="0">
                <a:latin typeface="Trebuchet MS"/>
                <a:cs typeface="Trebuchet MS"/>
              </a:rPr>
              <a:t>w </a:t>
            </a:r>
            <a:r>
              <a:rPr sz="2600" spc="-204" dirty="0">
                <a:latin typeface="Trebuchet MS"/>
                <a:cs typeface="Trebuchet MS"/>
              </a:rPr>
              <a:t>temp,</a:t>
            </a:r>
            <a:endParaRPr sz="2600">
              <a:latin typeface="Trebuchet MS"/>
              <a:cs typeface="Trebuchet MS"/>
            </a:endParaRPr>
          </a:p>
          <a:p>
            <a:pPr marL="651510" lvl="1" indent="-238125">
              <a:lnSpc>
                <a:spcPct val="100000"/>
              </a:lnSpc>
              <a:spcBef>
                <a:spcPts val="290"/>
              </a:spcBef>
              <a:buClr>
                <a:srgbClr val="3891A7"/>
              </a:buClr>
              <a:buSzPct val="78846"/>
              <a:buFont typeface="Verdana"/>
              <a:buChar char="◦"/>
              <a:tabLst>
                <a:tab pos="650875" algn="l"/>
                <a:tab pos="651510" algn="l"/>
                <a:tab pos="3672840" algn="l"/>
              </a:tabLst>
            </a:pPr>
            <a:r>
              <a:rPr sz="2600" spc="-35" dirty="0">
                <a:latin typeface="Trebuchet MS"/>
                <a:cs typeface="Trebuchet MS"/>
              </a:rPr>
              <a:t>Vigoro</a:t>
            </a:r>
            <a:r>
              <a:rPr sz="2600" spc="-130" dirty="0">
                <a:latin typeface="Trebuchet MS"/>
                <a:cs typeface="Trebuchet MS"/>
              </a:rPr>
              <a:t>usly</a:t>
            </a:r>
            <a:r>
              <a:rPr sz="2600" spc="-90" dirty="0">
                <a:latin typeface="Trebuchet MS"/>
                <a:cs typeface="Trebuchet MS"/>
              </a:rPr>
              <a:t> </a:t>
            </a:r>
            <a:r>
              <a:rPr sz="2600" spc="-125" dirty="0">
                <a:latin typeface="Trebuchet MS"/>
                <a:cs typeface="Trebuchet MS"/>
              </a:rPr>
              <a:t>shaki</a:t>
            </a:r>
            <a:r>
              <a:rPr sz="2600" spc="-145" dirty="0">
                <a:latin typeface="Trebuchet MS"/>
                <a:cs typeface="Trebuchet MS"/>
              </a:rPr>
              <a:t>n</a:t>
            </a:r>
            <a:r>
              <a:rPr sz="2600" spc="-195" dirty="0">
                <a:latin typeface="Trebuchet MS"/>
                <a:cs typeface="Trebuchet MS"/>
              </a:rPr>
              <a:t>g</a:t>
            </a:r>
            <a:r>
              <a:rPr sz="2600" spc="-75" dirty="0">
                <a:latin typeface="Trebuchet MS"/>
                <a:cs typeface="Trebuchet MS"/>
              </a:rPr>
              <a:t> </a:t>
            </a:r>
            <a:r>
              <a:rPr sz="2600" spc="-135" dirty="0">
                <a:latin typeface="Trebuchet MS"/>
                <a:cs typeface="Trebuchet MS"/>
              </a:rPr>
              <a:t>of</a:t>
            </a:r>
            <a:r>
              <a:rPr sz="2600" dirty="0">
                <a:latin typeface="Trebuchet MS"/>
                <a:cs typeface="Trebuchet MS"/>
              </a:rPr>
              <a:t>	</a:t>
            </a:r>
            <a:r>
              <a:rPr sz="2600" spc="-225" dirty="0">
                <a:latin typeface="Trebuchet MS"/>
                <a:cs typeface="Trebuchet MS"/>
              </a:rPr>
              <a:t>b</a:t>
            </a:r>
            <a:r>
              <a:rPr sz="2600" spc="-114" dirty="0">
                <a:latin typeface="Trebuchet MS"/>
                <a:cs typeface="Trebuchet MS"/>
              </a:rPr>
              <a:t>l</a:t>
            </a:r>
            <a:r>
              <a:rPr sz="2600" spc="-15" dirty="0">
                <a:latin typeface="Trebuchet MS"/>
                <a:cs typeface="Trebuchet MS"/>
              </a:rPr>
              <a:t>ood</a:t>
            </a:r>
            <a:r>
              <a:rPr sz="2600" spc="-65" dirty="0">
                <a:latin typeface="Trebuchet MS"/>
                <a:cs typeface="Trebuchet MS"/>
              </a:rPr>
              <a:t> </a:t>
            </a:r>
            <a:r>
              <a:rPr sz="2600" spc="-114" dirty="0">
                <a:latin typeface="Trebuchet MS"/>
                <a:cs typeface="Trebuchet MS"/>
              </a:rPr>
              <a:t>-</a:t>
            </a:r>
            <a:r>
              <a:rPr sz="2600" spc="-70" dirty="0">
                <a:latin typeface="Trebuchet MS"/>
                <a:cs typeface="Trebuchet MS"/>
              </a:rPr>
              <a:t> </a:t>
            </a:r>
            <a:r>
              <a:rPr sz="2600" spc="-114" dirty="0">
                <a:latin typeface="Trebuchet MS"/>
                <a:cs typeface="Trebuchet MS"/>
              </a:rPr>
              <a:t>tras</a:t>
            </a:r>
            <a:r>
              <a:rPr sz="2600" spc="-135" dirty="0">
                <a:latin typeface="Trebuchet MS"/>
                <a:cs typeface="Trebuchet MS"/>
              </a:rPr>
              <a:t>n</a:t>
            </a:r>
            <a:r>
              <a:rPr sz="2600" spc="-130" dirty="0">
                <a:latin typeface="Trebuchet MS"/>
                <a:cs typeface="Trebuchet MS"/>
              </a:rPr>
              <a:t>p</a:t>
            </a:r>
            <a:r>
              <a:rPr sz="2600" spc="-114" dirty="0">
                <a:latin typeface="Trebuchet MS"/>
                <a:cs typeface="Trebuchet MS"/>
              </a:rPr>
              <a:t>oratation</a:t>
            </a:r>
            <a:endParaRPr sz="2600">
              <a:latin typeface="Trebuchet MS"/>
              <a:cs typeface="Trebuchet MS"/>
            </a:endParaRPr>
          </a:p>
          <a:p>
            <a:pPr marL="83185" algn="ctr">
              <a:lnSpc>
                <a:spcPct val="100000"/>
              </a:lnSpc>
              <a:spcBef>
                <a:spcPts val="95"/>
              </a:spcBef>
            </a:pPr>
            <a:r>
              <a:rPr sz="3800" b="1" u="heavy" spc="5" dirty="0">
                <a:solidFill>
                  <a:srgbClr val="C32C2D"/>
                </a:solidFill>
                <a:uFill>
                  <a:solidFill>
                    <a:srgbClr val="C32C2D"/>
                  </a:solidFill>
                </a:uFill>
                <a:latin typeface="Trebuchet MS"/>
                <a:cs typeface="Trebuchet MS"/>
              </a:rPr>
              <a:t>Icteric</a:t>
            </a:r>
            <a:endParaRPr sz="3800">
              <a:latin typeface="Trebuchet MS"/>
              <a:cs typeface="Trebuchet MS"/>
            </a:endParaRPr>
          </a:p>
          <a:p>
            <a:pPr marL="660400" indent="-648335">
              <a:lnSpc>
                <a:spcPct val="100000"/>
              </a:lnSpc>
              <a:spcBef>
                <a:spcPts val="365"/>
              </a:spcBef>
              <a:buClr>
                <a:srgbClr val="3891A7"/>
              </a:buClr>
              <a:buSzPct val="79166"/>
              <a:buFont typeface="Segoe UI Symbol"/>
              <a:buChar char="⚫"/>
              <a:tabLst>
                <a:tab pos="660400" algn="l"/>
                <a:tab pos="661035" algn="l"/>
              </a:tabLst>
            </a:pPr>
            <a:r>
              <a:rPr sz="2400" b="1" spc="5" dirty="0">
                <a:solidFill>
                  <a:srgbClr val="BE644B"/>
                </a:solidFill>
                <a:latin typeface="Trebuchet MS"/>
                <a:cs typeface="Trebuchet MS"/>
              </a:rPr>
              <a:t>Yellow</a:t>
            </a:r>
            <a:r>
              <a:rPr sz="2400" b="1" spc="-10" dirty="0">
                <a:solidFill>
                  <a:srgbClr val="BE644B"/>
                </a:solidFill>
                <a:latin typeface="Trebuchet MS"/>
                <a:cs typeface="Trebuchet MS"/>
              </a:rPr>
              <a:t>i</a:t>
            </a:r>
            <a:r>
              <a:rPr sz="2400" b="1" spc="-20" dirty="0">
                <a:solidFill>
                  <a:srgbClr val="BE644B"/>
                </a:solidFill>
                <a:latin typeface="Trebuchet MS"/>
                <a:cs typeface="Trebuchet MS"/>
              </a:rPr>
              <a:t>sh</a:t>
            </a:r>
            <a:r>
              <a:rPr sz="2400" b="1" spc="-65" dirty="0">
                <a:solidFill>
                  <a:srgbClr val="BE644B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BE644B"/>
                </a:solidFill>
                <a:latin typeface="Trebuchet MS"/>
                <a:cs typeface="Trebuchet MS"/>
              </a:rPr>
              <a:t>discoloration</a:t>
            </a:r>
            <a:r>
              <a:rPr sz="2400" b="1" spc="-60" dirty="0">
                <a:solidFill>
                  <a:srgbClr val="BE644B"/>
                </a:solidFill>
                <a:latin typeface="Trebuchet MS"/>
                <a:cs typeface="Trebuchet MS"/>
              </a:rPr>
              <a:t> </a:t>
            </a:r>
            <a:r>
              <a:rPr sz="2400" b="1" spc="-65" dirty="0">
                <a:solidFill>
                  <a:srgbClr val="BE644B"/>
                </a:solidFill>
                <a:latin typeface="Trebuchet MS"/>
                <a:cs typeface="Trebuchet MS"/>
              </a:rPr>
              <a:t>o</a:t>
            </a:r>
            <a:r>
              <a:rPr sz="2400" b="1" spc="-40" dirty="0">
                <a:solidFill>
                  <a:srgbClr val="BE644B"/>
                </a:solidFill>
                <a:latin typeface="Trebuchet MS"/>
                <a:cs typeface="Trebuchet MS"/>
              </a:rPr>
              <a:t>f</a:t>
            </a:r>
            <a:r>
              <a:rPr sz="2400" b="1" spc="-70" dirty="0">
                <a:solidFill>
                  <a:srgbClr val="BE644B"/>
                </a:solidFill>
                <a:latin typeface="Trebuchet MS"/>
                <a:cs typeface="Trebuchet MS"/>
              </a:rPr>
              <a:t> </a:t>
            </a:r>
            <a:r>
              <a:rPr sz="2400" b="1" spc="45" dirty="0">
                <a:solidFill>
                  <a:srgbClr val="BE644B"/>
                </a:solidFill>
                <a:latin typeface="Trebuchet MS"/>
                <a:cs typeface="Trebuchet MS"/>
              </a:rPr>
              <a:t>Seru</a:t>
            </a:r>
            <a:r>
              <a:rPr sz="2400" b="1" spc="235" dirty="0">
                <a:solidFill>
                  <a:srgbClr val="BE644B"/>
                </a:solidFill>
                <a:latin typeface="Trebuchet MS"/>
                <a:cs typeface="Trebuchet MS"/>
              </a:rPr>
              <a:t>m</a:t>
            </a:r>
            <a:r>
              <a:rPr sz="2400" b="1" spc="-65" dirty="0">
                <a:solidFill>
                  <a:srgbClr val="BE644B"/>
                </a:solidFill>
                <a:latin typeface="Trebuchet MS"/>
                <a:cs typeface="Trebuchet MS"/>
              </a:rPr>
              <a:t> </a:t>
            </a:r>
            <a:r>
              <a:rPr sz="2400" spc="-130" dirty="0">
                <a:latin typeface="Trebuchet MS"/>
                <a:cs typeface="Trebuchet MS"/>
              </a:rPr>
              <a:t>due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spc="-60" dirty="0">
                <a:latin typeface="Trebuchet MS"/>
                <a:cs typeface="Trebuchet MS"/>
              </a:rPr>
              <a:t>to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145" dirty="0">
                <a:latin typeface="Trebuchet MS"/>
                <a:cs typeface="Trebuchet MS"/>
              </a:rPr>
              <a:t>high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160" dirty="0">
                <a:latin typeface="Trebuchet MS"/>
                <a:cs typeface="Trebuchet MS"/>
              </a:rPr>
              <a:t>bili</a:t>
            </a:r>
            <a:r>
              <a:rPr sz="2400" spc="-145" dirty="0">
                <a:latin typeface="Trebuchet MS"/>
                <a:cs typeface="Trebuchet MS"/>
              </a:rPr>
              <a:t>rubin.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⚫"/>
            </a:pPr>
            <a:endParaRPr sz="2800">
              <a:latin typeface="Trebuchet MS"/>
              <a:cs typeface="Trebuchet MS"/>
            </a:endParaRPr>
          </a:p>
          <a:p>
            <a:pPr marL="81280" algn="ctr">
              <a:lnSpc>
                <a:spcPct val="100000"/>
              </a:lnSpc>
              <a:spcBef>
                <a:spcPts val="5"/>
              </a:spcBef>
            </a:pPr>
            <a:r>
              <a:rPr sz="3800" b="1" u="heavy" spc="35" dirty="0">
                <a:solidFill>
                  <a:srgbClr val="C32C2D"/>
                </a:solidFill>
                <a:uFill>
                  <a:solidFill>
                    <a:srgbClr val="C32C2D"/>
                  </a:solidFill>
                </a:uFill>
                <a:latin typeface="Trebuchet MS"/>
                <a:cs typeface="Trebuchet MS"/>
              </a:rPr>
              <a:t>Lipemic</a:t>
            </a:r>
            <a:endParaRPr sz="3800">
              <a:latin typeface="Trebuchet MS"/>
              <a:cs typeface="Trebuchet MS"/>
            </a:endParaRPr>
          </a:p>
          <a:p>
            <a:pPr marL="660400" indent="-648335">
              <a:lnSpc>
                <a:spcPct val="100000"/>
              </a:lnSpc>
              <a:spcBef>
                <a:spcPts val="380"/>
              </a:spcBef>
              <a:buClr>
                <a:srgbClr val="3891A7"/>
              </a:buClr>
              <a:buSzPct val="79166"/>
              <a:buFont typeface="Segoe UI Symbol"/>
              <a:buChar char="⚫"/>
              <a:tabLst>
                <a:tab pos="660400" algn="l"/>
                <a:tab pos="661035" algn="l"/>
              </a:tabLst>
            </a:pPr>
            <a:r>
              <a:rPr sz="2400" spc="-75" dirty="0">
                <a:solidFill>
                  <a:srgbClr val="C32C2D"/>
                </a:solidFill>
                <a:latin typeface="Trebuchet MS"/>
                <a:cs typeface="Trebuchet MS"/>
              </a:rPr>
              <a:t>Milky</a:t>
            </a:r>
            <a:r>
              <a:rPr sz="2400" spc="-80" dirty="0">
                <a:solidFill>
                  <a:srgbClr val="C32C2D"/>
                </a:solidFill>
                <a:latin typeface="Trebuchet MS"/>
                <a:cs typeface="Trebuchet MS"/>
              </a:rPr>
              <a:t> </a:t>
            </a:r>
            <a:r>
              <a:rPr sz="2400" spc="25" dirty="0">
                <a:solidFill>
                  <a:srgbClr val="C32C2D"/>
                </a:solidFill>
                <a:latin typeface="Trebuchet MS"/>
                <a:cs typeface="Trebuchet MS"/>
              </a:rPr>
              <a:t>or</a:t>
            </a:r>
            <a:r>
              <a:rPr sz="2400" spc="-50" dirty="0">
                <a:solidFill>
                  <a:srgbClr val="C32C2D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C32C2D"/>
                </a:solidFill>
                <a:latin typeface="Trebuchet MS"/>
                <a:cs typeface="Trebuchet MS"/>
              </a:rPr>
              <a:t>Turbid</a:t>
            </a:r>
            <a:r>
              <a:rPr sz="2400" spc="-55" dirty="0">
                <a:solidFill>
                  <a:srgbClr val="C32C2D"/>
                </a:solidFill>
                <a:latin typeface="Trebuchet MS"/>
                <a:cs typeface="Trebuchet MS"/>
              </a:rPr>
              <a:t> </a:t>
            </a:r>
            <a:r>
              <a:rPr sz="2400" spc="-160" dirty="0">
                <a:solidFill>
                  <a:srgbClr val="C32C2D"/>
                </a:solidFill>
                <a:latin typeface="Trebuchet MS"/>
                <a:cs typeface="Trebuchet MS"/>
              </a:rPr>
              <a:t>appearance</a:t>
            </a:r>
            <a:r>
              <a:rPr sz="2400" spc="-50" dirty="0">
                <a:solidFill>
                  <a:srgbClr val="C32C2D"/>
                </a:solidFill>
                <a:latin typeface="Trebuchet MS"/>
                <a:cs typeface="Trebuchet MS"/>
              </a:rPr>
              <a:t> </a:t>
            </a:r>
            <a:r>
              <a:rPr sz="2400" spc="-130" dirty="0">
                <a:solidFill>
                  <a:srgbClr val="C32C2D"/>
                </a:solidFill>
                <a:latin typeface="Trebuchet MS"/>
                <a:cs typeface="Trebuchet MS"/>
              </a:rPr>
              <a:t>of</a:t>
            </a:r>
            <a:r>
              <a:rPr sz="2400" spc="-50" dirty="0">
                <a:solidFill>
                  <a:srgbClr val="C32C2D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C32C2D"/>
                </a:solidFill>
                <a:latin typeface="Trebuchet MS"/>
                <a:cs typeface="Trebuchet MS"/>
              </a:rPr>
              <a:t>Serum</a:t>
            </a:r>
            <a:r>
              <a:rPr sz="2400" spc="-55" dirty="0">
                <a:solidFill>
                  <a:srgbClr val="C32C2D"/>
                </a:solidFill>
                <a:latin typeface="Trebuchet MS"/>
                <a:cs typeface="Trebuchet MS"/>
              </a:rPr>
              <a:t> </a:t>
            </a:r>
            <a:r>
              <a:rPr sz="2400" spc="-130" dirty="0">
                <a:latin typeface="Trebuchet MS"/>
                <a:cs typeface="Trebuchet MS"/>
              </a:rPr>
              <a:t>due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spc="-60" dirty="0">
                <a:latin typeface="Trebuchet MS"/>
                <a:cs typeface="Trebuchet MS"/>
              </a:rPr>
              <a:t>to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145" dirty="0">
                <a:latin typeface="Trebuchet MS"/>
                <a:cs typeface="Trebuchet MS"/>
              </a:rPr>
              <a:t>high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Triglyceride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9" y="347472"/>
            <a:ext cx="1604771" cy="8747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094" y="485978"/>
            <a:ext cx="91821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spc="40" dirty="0">
                <a:solidFill>
                  <a:srgbClr val="552113"/>
                </a:solidFill>
                <a:latin typeface="Trebuchet MS"/>
                <a:cs typeface="Trebuchet MS"/>
              </a:rPr>
              <a:t>CSF</a:t>
            </a:r>
            <a:endParaRPr sz="43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2910" y="1466738"/>
            <a:ext cx="8286808" cy="402289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660400" indent="-647700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80357"/>
              <a:buFont typeface="Segoe UI Symbol"/>
              <a:buChar char="⚫"/>
              <a:tabLst>
                <a:tab pos="659765" algn="l"/>
                <a:tab pos="660400" algn="l"/>
              </a:tabLst>
            </a:pPr>
            <a:r>
              <a:rPr sz="2800" spc="25" dirty="0">
                <a:latin typeface="Trebuchet MS"/>
                <a:cs typeface="Trebuchet MS"/>
              </a:rPr>
              <a:t>CSF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140" dirty="0">
                <a:latin typeface="Trebuchet MS"/>
                <a:cs typeface="Trebuchet MS"/>
              </a:rPr>
              <a:t>coll</a:t>
            </a:r>
            <a:r>
              <a:rPr sz="2800" spc="-180" dirty="0">
                <a:latin typeface="Trebuchet MS"/>
                <a:cs typeface="Trebuchet MS"/>
              </a:rPr>
              <a:t>e</a:t>
            </a:r>
            <a:r>
              <a:rPr sz="2800" spc="-165" dirty="0">
                <a:latin typeface="Trebuchet MS"/>
                <a:cs typeface="Trebuchet MS"/>
              </a:rPr>
              <a:t>ct</a:t>
            </a:r>
            <a:r>
              <a:rPr sz="2800" spc="-200" dirty="0">
                <a:latin typeface="Trebuchet MS"/>
                <a:cs typeface="Trebuchet MS"/>
              </a:rPr>
              <a:t>e</a:t>
            </a:r>
            <a:r>
              <a:rPr sz="2800" spc="-135" dirty="0">
                <a:latin typeface="Trebuchet MS"/>
                <a:cs typeface="Trebuchet MS"/>
              </a:rPr>
              <a:t>d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spc="-114" dirty="0">
                <a:latin typeface="Trebuchet MS"/>
                <a:cs typeface="Trebuchet MS"/>
              </a:rPr>
              <a:t>i</a:t>
            </a:r>
            <a:r>
              <a:rPr sz="2800" spc="-210" dirty="0">
                <a:latin typeface="Trebuchet MS"/>
                <a:cs typeface="Trebuchet MS"/>
              </a:rPr>
              <a:t>n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-190" dirty="0">
                <a:latin typeface="Trebuchet MS"/>
                <a:cs typeface="Trebuchet MS"/>
              </a:rPr>
              <a:t>small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spc="-140" dirty="0">
                <a:latin typeface="Trebuchet MS"/>
                <a:cs typeface="Trebuchet MS"/>
              </a:rPr>
              <a:t>amo</a:t>
            </a:r>
            <a:r>
              <a:rPr sz="2800" spc="-114" dirty="0">
                <a:latin typeface="Trebuchet MS"/>
                <a:cs typeface="Trebuchet MS"/>
              </a:rPr>
              <a:t>u</a:t>
            </a:r>
            <a:r>
              <a:rPr sz="2800" spc="-160" dirty="0">
                <a:latin typeface="Trebuchet MS"/>
                <a:cs typeface="Trebuchet MS"/>
              </a:rPr>
              <a:t>nt</a:t>
            </a:r>
            <a:endParaRPr sz="2800">
              <a:latin typeface="Trebuchet MS"/>
              <a:cs typeface="Trebuchet MS"/>
            </a:endParaRPr>
          </a:p>
          <a:p>
            <a:pPr marL="306705" marR="1699895" indent="-294640">
              <a:lnSpc>
                <a:spcPct val="117900"/>
              </a:lnSpc>
              <a:buClr>
                <a:srgbClr val="3891A7"/>
              </a:buClr>
              <a:buSzPct val="80357"/>
              <a:buFont typeface="Segoe UI Symbol"/>
              <a:buChar char="⚫"/>
              <a:tabLst>
                <a:tab pos="659765" algn="l"/>
                <a:tab pos="660400" algn="l"/>
              </a:tabLst>
            </a:pPr>
            <a:r>
              <a:rPr dirty="0"/>
              <a:t>	</a:t>
            </a:r>
            <a:r>
              <a:rPr sz="2800" spc="-150" dirty="0">
                <a:latin typeface="Trebuchet MS"/>
                <a:cs typeface="Trebuchet MS"/>
              </a:rPr>
              <a:t>So,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25" dirty="0">
                <a:latin typeface="Trebuchet MS"/>
                <a:cs typeface="Trebuchet MS"/>
              </a:rPr>
              <a:t>CSF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spc="-125" dirty="0">
                <a:latin typeface="Trebuchet MS"/>
                <a:cs typeface="Trebuchet MS"/>
              </a:rPr>
              <a:t>is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160" dirty="0">
                <a:latin typeface="Trebuchet MS"/>
                <a:cs typeface="Trebuchet MS"/>
              </a:rPr>
              <a:t>collected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spc="-165" dirty="0">
                <a:latin typeface="Trebuchet MS"/>
                <a:cs typeface="Trebuchet MS"/>
              </a:rPr>
              <a:t>in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195" dirty="0">
                <a:latin typeface="Trebuchet MS"/>
                <a:cs typeface="Trebuchet MS"/>
              </a:rPr>
              <a:t>Plain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105" dirty="0">
                <a:latin typeface="Trebuchet MS"/>
                <a:cs typeface="Trebuchet MS"/>
              </a:rPr>
              <a:t>Tube </a:t>
            </a:r>
            <a:r>
              <a:rPr sz="2800" spc="-830" dirty="0">
                <a:latin typeface="Trebuchet MS"/>
                <a:cs typeface="Trebuchet MS"/>
              </a:rPr>
              <a:t> </a:t>
            </a:r>
            <a:r>
              <a:rPr sz="2800" spc="-65" dirty="0">
                <a:latin typeface="Trebuchet MS"/>
                <a:cs typeface="Trebuchet MS"/>
              </a:rPr>
              <a:t>(Fo</a:t>
            </a:r>
            <a:r>
              <a:rPr sz="2800" spc="-50" dirty="0">
                <a:latin typeface="Trebuchet MS"/>
                <a:cs typeface="Trebuchet MS"/>
              </a:rPr>
              <a:t>r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spc="-135" dirty="0">
                <a:latin typeface="Trebuchet MS"/>
                <a:cs typeface="Trebuchet MS"/>
              </a:rPr>
              <a:t>glucose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150" dirty="0">
                <a:latin typeface="Trebuchet MS"/>
                <a:cs typeface="Trebuchet MS"/>
              </a:rPr>
              <a:t>es</a:t>
            </a:r>
            <a:r>
              <a:rPr sz="2800" spc="-114" dirty="0">
                <a:latin typeface="Trebuchet MS"/>
                <a:cs typeface="Trebuchet MS"/>
              </a:rPr>
              <a:t>t</a:t>
            </a:r>
            <a:r>
              <a:rPr sz="2800" spc="-160" dirty="0">
                <a:latin typeface="Trebuchet MS"/>
                <a:cs typeface="Trebuchet MS"/>
              </a:rPr>
              <a:t>imatio</a:t>
            </a:r>
            <a:r>
              <a:rPr sz="2800" spc="-175" dirty="0">
                <a:latin typeface="Trebuchet MS"/>
                <a:cs typeface="Trebuchet MS"/>
              </a:rPr>
              <a:t>n</a:t>
            </a:r>
            <a:r>
              <a:rPr sz="2800" spc="-60" dirty="0">
                <a:latin typeface="Trebuchet MS"/>
                <a:cs typeface="Trebuchet MS"/>
              </a:rPr>
              <a:t> </a:t>
            </a:r>
            <a:r>
              <a:rPr sz="2800" spc="-125" dirty="0">
                <a:latin typeface="Trebuchet MS"/>
                <a:cs typeface="Trebuchet MS"/>
              </a:rPr>
              <a:t>)</a:t>
            </a:r>
            <a:endParaRPr sz="2800">
              <a:latin typeface="Trebuchet MS"/>
              <a:cs typeface="Trebuchet MS"/>
            </a:endParaRPr>
          </a:p>
          <a:p>
            <a:pPr marL="660400" indent="-6477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357"/>
              <a:buFont typeface="Segoe UI Symbol"/>
              <a:buChar char="⚫"/>
              <a:tabLst>
                <a:tab pos="659765" algn="l"/>
                <a:tab pos="660400" algn="l"/>
              </a:tabLst>
            </a:pPr>
            <a:r>
              <a:rPr sz="2800" spc="-105" dirty="0">
                <a:latin typeface="Trebuchet MS"/>
                <a:cs typeface="Trebuchet MS"/>
              </a:rPr>
              <a:t>Tube</a:t>
            </a:r>
            <a:r>
              <a:rPr sz="2800" spc="-95" dirty="0">
                <a:latin typeface="Trebuchet MS"/>
                <a:cs typeface="Trebuchet MS"/>
              </a:rPr>
              <a:t> </a:t>
            </a:r>
            <a:r>
              <a:rPr sz="2800" spc="-190" dirty="0">
                <a:latin typeface="Trebuchet MS"/>
                <a:cs typeface="Trebuchet MS"/>
              </a:rPr>
              <a:t>immediately</a:t>
            </a:r>
            <a:r>
              <a:rPr sz="2800" spc="-60" dirty="0">
                <a:latin typeface="Trebuchet MS"/>
                <a:cs typeface="Trebuchet MS"/>
              </a:rPr>
              <a:t> </a:t>
            </a:r>
            <a:r>
              <a:rPr sz="2800" spc="-114" dirty="0">
                <a:latin typeface="Trebuchet MS"/>
                <a:cs typeface="Trebuchet MS"/>
              </a:rPr>
              <a:t>transported</a:t>
            </a:r>
            <a:r>
              <a:rPr sz="2800" spc="-45" dirty="0">
                <a:latin typeface="Trebuchet MS"/>
                <a:cs typeface="Trebuchet MS"/>
              </a:rPr>
              <a:t> </a:t>
            </a:r>
            <a:r>
              <a:rPr sz="2800" spc="-70" dirty="0">
                <a:latin typeface="Trebuchet MS"/>
                <a:cs typeface="Trebuchet MS"/>
              </a:rPr>
              <a:t>to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spc="-150" dirty="0">
                <a:latin typeface="Trebuchet MS"/>
                <a:cs typeface="Trebuchet MS"/>
              </a:rPr>
              <a:t>laboratory.</a:t>
            </a:r>
            <a:endParaRPr sz="2800">
              <a:latin typeface="Trebuchet MS"/>
              <a:cs typeface="Trebuchet MS"/>
            </a:endParaRPr>
          </a:p>
          <a:p>
            <a:pPr marL="378460" marR="5080" indent="-365760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80357"/>
              <a:buFont typeface="Segoe UI Symbol"/>
              <a:buChar char="⚫"/>
              <a:tabLst>
                <a:tab pos="659765" algn="l"/>
                <a:tab pos="660400" algn="l"/>
              </a:tabLst>
            </a:pPr>
            <a:r>
              <a:rPr dirty="0"/>
              <a:t>	</a:t>
            </a:r>
            <a:r>
              <a:rPr sz="2800" spc="-40" dirty="0">
                <a:latin typeface="Trebuchet MS"/>
                <a:cs typeface="Trebuchet MS"/>
              </a:rPr>
              <a:t>T</a:t>
            </a:r>
            <a:r>
              <a:rPr sz="2800" spc="-30" dirty="0">
                <a:latin typeface="Trebuchet MS"/>
                <a:cs typeface="Trebuchet MS"/>
              </a:rPr>
              <a:t>u</a:t>
            </a:r>
            <a:r>
              <a:rPr sz="2800" spc="-175" dirty="0">
                <a:latin typeface="Trebuchet MS"/>
                <a:cs typeface="Trebuchet MS"/>
              </a:rPr>
              <a:t>be</a:t>
            </a:r>
            <a:r>
              <a:rPr sz="2800" spc="-95" dirty="0">
                <a:latin typeface="Trebuchet MS"/>
                <a:cs typeface="Trebuchet MS"/>
              </a:rPr>
              <a:t> </a:t>
            </a:r>
            <a:r>
              <a:rPr sz="2800" spc="-110" dirty="0">
                <a:latin typeface="Trebuchet MS"/>
                <a:cs typeface="Trebuchet MS"/>
              </a:rPr>
              <a:t>i</a:t>
            </a:r>
            <a:r>
              <a:rPr sz="2800" spc="-145" dirty="0">
                <a:latin typeface="Trebuchet MS"/>
                <a:cs typeface="Trebuchet MS"/>
              </a:rPr>
              <a:t>s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155" dirty="0">
                <a:latin typeface="Trebuchet MS"/>
                <a:cs typeface="Trebuchet MS"/>
              </a:rPr>
              <a:t>keep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-100" dirty="0">
                <a:latin typeface="Trebuchet MS"/>
                <a:cs typeface="Trebuchet MS"/>
              </a:rPr>
              <a:t>ove</a:t>
            </a:r>
            <a:r>
              <a:rPr sz="2800" spc="15" dirty="0">
                <a:latin typeface="Trebuchet MS"/>
                <a:cs typeface="Trebuchet MS"/>
              </a:rPr>
              <a:t>r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165" dirty="0">
                <a:latin typeface="Trebuchet MS"/>
                <a:cs typeface="Trebuchet MS"/>
              </a:rPr>
              <a:t>ic</a:t>
            </a:r>
            <a:r>
              <a:rPr sz="2800" spc="-225" dirty="0">
                <a:latin typeface="Trebuchet MS"/>
                <a:cs typeface="Trebuchet MS"/>
              </a:rPr>
              <a:t>e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150" dirty="0">
                <a:latin typeface="Trebuchet MS"/>
                <a:cs typeface="Trebuchet MS"/>
              </a:rPr>
              <a:t>packs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160" dirty="0">
                <a:latin typeface="Trebuchet MS"/>
                <a:cs typeface="Trebuchet MS"/>
              </a:rPr>
              <a:t>but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50" dirty="0">
                <a:latin typeface="Trebuchet MS"/>
                <a:cs typeface="Trebuchet MS"/>
              </a:rPr>
              <a:t>do</a:t>
            </a:r>
            <a:r>
              <a:rPr sz="2800" spc="-60" dirty="0">
                <a:latin typeface="Trebuchet MS"/>
                <a:cs typeface="Trebuchet MS"/>
              </a:rPr>
              <a:t> </a:t>
            </a:r>
            <a:r>
              <a:rPr sz="2800" spc="-50" dirty="0">
                <a:latin typeface="Trebuchet MS"/>
                <a:cs typeface="Trebuchet MS"/>
              </a:rPr>
              <a:t>n</a:t>
            </a:r>
            <a:r>
              <a:rPr sz="2800" spc="-45" dirty="0">
                <a:latin typeface="Trebuchet MS"/>
                <a:cs typeface="Trebuchet MS"/>
              </a:rPr>
              <a:t>o</a:t>
            </a:r>
            <a:r>
              <a:rPr sz="2800" spc="-180" dirty="0">
                <a:latin typeface="Trebuchet MS"/>
                <a:cs typeface="Trebuchet MS"/>
              </a:rPr>
              <a:t>t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295" dirty="0">
                <a:latin typeface="Trebuchet MS"/>
                <a:cs typeface="Trebuchet MS"/>
              </a:rPr>
              <a:t>a</a:t>
            </a:r>
            <a:r>
              <a:rPr sz="2800" spc="-110" dirty="0">
                <a:latin typeface="Trebuchet MS"/>
                <a:cs typeface="Trebuchet MS"/>
              </a:rPr>
              <a:t>llow  </a:t>
            </a:r>
            <a:r>
              <a:rPr sz="2800" spc="-70" dirty="0">
                <a:latin typeface="Trebuchet MS"/>
                <a:cs typeface="Trebuchet MS"/>
              </a:rPr>
              <a:t>to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spc="-130" dirty="0">
                <a:latin typeface="Trebuchet MS"/>
                <a:cs typeface="Trebuchet MS"/>
              </a:rPr>
              <a:t>frozen</a:t>
            </a:r>
            <a:endParaRPr sz="2800">
              <a:latin typeface="Trebuchet MS"/>
              <a:cs typeface="Trebuchet MS"/>
            </a:endParaRPr>
          </a:p>
          <a:p>
            <a:pPr marL="306705" marR="811530" indent="-294640">
              <a:lnSpc>
                <a:spcPts val="3960"/>
              </a:lnSpc>
              <a:spcBef>
                <a:spcPts val="95"/>
              </a:spcBef>
              <a:buClr>
                <a:srgbClr val="3891A7"/>
              </a:buClr>
              <a:buSzPct val="80357"/>
              <a:buFont typeface="Segoe UI Symbol"/>
              <a:buChar char="⚫"/>
              <a:tabLst>
                <a:tab pos="659765" algn="l"/>
                <a:tab pos="660400" algn="l"/>
              </a:tabLst>
            </a:pPr>
            <a:r>
              <a:rPr dirty="0"/>
              <a:t>	</a:t>
            </a:r>
            <a:r>
              <a:rPr sz="2800" spc="-180" dirty="0">
                <a:latin typeface="Trebuchet MS"/>
                <a:cs typeface="Trebuchet MS"/>
              </a:rPr>
              <a:t>Sample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110" dirty="0">
                <a:latin typeface="Trebuchet MS"/>
                <a:cs typeface="Trebuchet MS"/>
              </a:rPr>
              <a:t>i</a:t>
            </a:r>
            <a:r>
              <a:rPr sz="2800" spc="-145" dirty="0">
                <a:latin typeface="Trebuchet MS"/>
                <a:cs typeface="Trebuchet MS"/>
              </a:rPr>
              <a:t>s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295" dirty="0">
                <a:latin typeface="Trebuchet MS"/>
                <a:cs typeface="Trebuchet MS"/>
              </a:rPr>
              <a:t>a</a:t>
            </a:r>
            <a:r>
              <a:rPr sz="2800" spc="-60" dirty="0">
                <a:latin typeface="Trebuchet MS"/>
                <a:cs typeface="Trebuchet MS"/>
              </a:rPr>
              <a:t>s</a:t>
            </a:r>
            <a:r>
              <a:rPr sz="2800" spc="-50" dirty="0">
                <a:latin typeface="Trebuchet MS"/>
                <a:cs typeface="Trebuchet MS"/>
              </a:rPr>
              <a:t> </a:t>
            </a:r>
            <a:r>
              <a:rPr sz="2800" spc="-165" dirty="0">
                <a:latin typeface="Trebuchet MS"/>
                <a:cs typeface="Trebuchet MS"/>
              </a:rPr>
              <a:t>early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spc="-170" dirty="0">
                <a:latin typeface="Trebuchet MS"/>
                <a:cs typeface="Trebuchet MS"/>
              </a:rPr>
              <a:t>as</a:t>
            </a:r>
            <a:r>
              <a:rPr sz="2800" spc="-65" dirty="0">
                <a:latin typeface="Trebuchet MS"/>
                <a:cs typeface="Trebuchet MS"/>
              </a:rPr>
              <a:t> p</a:t>
            </a:r>
            <a:r>
              <a:rPr sz="2800" spc="-55" dirty="0">
                <a:latin typeface="Trebuchet MS"/>
                <a:cs typeface="Trebuchet MS"/>
              </a:rPr>
              <a:t>o</a:t>
            </a:r>
            <a:r>
              <a:rPr sz="2800" spc="-105" dirty="0">
                <a:latin typeface="Trebuchet MS"/>
                <a:cs typeface="Trebuchet MS"/>
              </a:rPr>
              <a:t>ssi</a:t>
            </a:r>
            <a:r>
              <a:rPr sz="2800" spc="-150" dirty="0">
                <a:latin typeface="Trebuchet MS"/>
                <a:cs typeface="Trebuchet MS"/>
              </a:rPr>
              <a:t>bl</a:t>
            </a:r>
            <a:r>
              <a:rPr sz="2800" spc="-260" dirty="0">
                <a:latin typeface="Trebuchet MS"/>
                <a:cs typeface="Trebuchet MS"/>
              </a:rPr>
              <a:t>e</a:t>
            </a:r>
            <a:r>
              <a:rPr sz="2800" spc="-100" dirty="0">
                <a:latin typeface="Trebuchet MS"/>
                <a:cs typeface="Trebuchet MS"/>
              </a:rPr>
              <a:t> </a:t>
            </a:r>
            <a:r>
              <a:rPr sz="2800" spc="-70" dirty="0">
                <a:latin typeface="Trebuchet MS"/>
                <a:cs typeface="Trebuchet MS"/>
              </a:rPr>
              <a:t>to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spc="-175" dirty="0">
                <a:latin typeface="Trebuchet MS"/>
                <a:cs typeface="Trebuchet MS"/>
              </a:rPr>
              <a:t>analyse  </a:t>
            </a:r>
            <a:r>
              <a:rPr sz="2800" spc="-229" dirty="0">
                <a:latin typeface="Trebuchet MS"/>
                <a:cs typeface="Trebuchet MS"/>
              </a:rPr>
              <a:t>(hal</a:t>
            </a:r>
            <a:r>
              <a:rPr sz="2800" spc="-195" dirty="0">
                <a:latin typeface="Trebuchet MS"/>
                <a:cs typeface="Trebuchet MS"/>
              </a:rPr>
              <a:t>f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290" dirty="0">
                <a:latin typeface="Trebuchet MS"/>
                <a:cs typeface="Trebuchet MS"/>
              </a:rPr>
              <a:t>a</a:t>
            </a:r>
            <a:r>
              <a:rPr sz="2800" spc="-135" dirty="0">
                <a:latin typeface="Trebuchet MS"/>
                <a:cs typeface="Trebuchet MS"/>
              </a:rPr>
              <a:t>n</a:t>
            </a:r>
            <a:r>
              <a:rPr sz="2800" spc="-50" dirty="0">
                <a:latin typeface="Trebuchet MS"/>
                <a:cs typeface="Trebuchet MS"/>
              </a:rPr>
              <a:t> h</a:t>
            </a:r>
            <a:r>
              <a:rPr sz="2800" spc="-45" dirty="0">
                <a:latin typeface="Trebuchet MS"/>
                <a:cs typeface="Trebuchet MS"/>
              </a:rPr>
              <a:t>o</a:t>
            </a:r>
            <a:r>
              <a:rPr sz="2800" spc="-80" dirty="0">
                <a:latin typeface="Trebuchet MS"/>
                <a:cs typeface="Trebuchet MS"/>
              </a:rPr>
              <a:t>ur)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9891" y="531875"/>
              <a:ext cx="8199120" cy="10942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9847" y="1453895"/>
              <a:ext cx="7388352" cy="11125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9644" y="708405"/>
            <a:ext cx="73355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u="heavy" spc="145" dirty="0">
                <a:solidFill>
                  <a:srgbClr val="552113"/>
                </a:solidFill>
                <a:uFill>
                  <a:solidFill>
                    <a:srgbClr val="552113"/>
                  </a:solidFill>
                </a:uFill>
                <a:latin typeface="Trebuchet MS"/>
                <a:cs typeface="Trebuchet MS"/>
              </a:rPr>
              <a:t>Blood</a:t>
            </a:r>
            <a:r>
              <a:rPr sz="5400" u="heavy" spc="-170" dirty="0">
                <a:solidFill>
                  <a:srgbClr val="552113"/>
                </a:solidFill>
                <a:uFill>
                  <a:solidFill>
                    <a:srgbClr val="552113"/>
                  </a:solidFill>
                </a:uFill>
                <a:latin typeface="Trebuchet MS"/>
                <a:cs typeface="Trebuchet MS"/>
              </a:rPr>
              <a:t> </a:t>
            </a:r>
            <a:r>
              <a:rPr sz="5400" u="heavy" spc="-35" dirty="0">
                <a:solidFill>
                  <a:srgbClr val="552113"/>
                </a:solidFill>
                <a:uFill>
                  <a:solidFill>
                    <a:srgbClr val="552113"/>
                  </a:solidFill>
                </a:uFill>
                <a:latin typeface="Trebuchet MS"/>
                <a:cs typeface="Trebuchet MS"/>
              </a:rPr>
              <a:t>collection</a:t>
            </a:r>
            <a:r>
              <a:rPr sz="5400" u="heavy" spc="-165" dirty="0">
                <a:solidFill>
                  <a:srgbClr val="552113"/>
                </a:solidFill>
                <a:uFill>
                  <a:solidFill>
                    <a:srgbClr val="552113"/>
                  </a:solidFill>
                </a:uFill>
                <a:latin typeface="Trebuchet MS"/>
                <a:cs typeface="Trebuchet MS"/>
              </a:rPr>
              <a:t> </a:t>
            </a:r>
            <a:r>
              <a:rPr sz="5400" u="heavy" spc="-110" dirty="0">
                <a:solidFill>
                  <a:srgbClr val="552113"/>
                </a:solidFill>
                <a:uFill>
                  <a:solidFill>
                    <a:srgbClr val="552113"/>
                  </a:solidFill>
                </a:uFill>
                <a:latin typeface="Trebuchet MS"/>
                <a:cs typeface="Trebuchet MS"/>
              </a:rPr>
              <a:t>tubes: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40" y="2073986"/>
            <a:ext cx="7113905" cy="2431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0" indent="-648335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79761"/>
              <a:buFont typeface="Segoe UI Symbol"/>
              <a:buChar char="⚫"/>
              <a:tabLst>
                <a:tab pos="660400" algn="l"/>
                <a:tab pos="661035" algn="l"/>
              </a:tabLst>
            </a:pPr>
            <a:r>
              <a:rPr sz="4200" spc="-145" dirty="0">
                <a:latin typeface="Trebuchet MS"/>
                <a:cs typeface="Trebuchet MS"/>
              </a:rPr>
              <a:t>Seru</a:t>
            </a:r>
            <a:r>
              <a:rPr sz="4200" spc="-235" dirty="0">
                <a:latin typeface="Trebuchet MS"/>
                <a:cs typeface="Trebuchet MS"/>
              </a:rPr>
              <a:t>m</a:t>
            </a:r>
            <a:r>
              <a:rPr sz="4200" spc="-120" dirty="0">
                <a:latin typeface="Trebuchet MS"/>
                <a:cs typeface="Trebuchet MS"/>
              </a:rPr>
              <a:t> </a:t>
            </a:r>
            <a:r>
              <a:rPr sz="4200" spc="-245" dirty="0">
                <a:latin typeface="Trebuchet MS"/>
                <a:cs typeface="Trebuchet MS"/>
              </a:rPr>
              <a:t>separating</a:t>
            </a:r>
            <a:r>
              <a:rPr sz="4200" spc="-125" dirty="0">
                <a:latin typeface="Trebuchet MS"/>
                <a:cs typeface="Trebuchet MS"/>
              </a:rPr>
              <a:t> </a:t>
            </a:r>
            <a:r>
              <a:rPr sz="4200" spc="-215" dirty="0">
                <a:latin typeface="Trebuchet MS"/>
                <a:cs typeface="Trebuchet MS"/>
              </a:rPr>
              <a:t>tubes</a:t>
            </a:r>
            <a:r>
              <a:rPr sz="4200" spc="-110" dirty="0">
                <a:latin typeface="Trebuchet MS"/>
                <a:cs typeface="Trebuchet MS"/>
              </a:rPr>
              <a:t> </a:t>
            </a:r>
            <a:r>
              <a:rPr sz="4200" spc="-70" dirty="0">
                <a:latin typeface="Trebuchet MS"/>
                <a:cs typeface="Trebuchet MS"/>
              </a:rPr>
              <a:t>(SS</a:t>
            </a:r>
            <a:r>
              <a:rPr sz="4200" spc="-100" dirty="0">
                <a:latin typeface="Trebuchet MS"/>
                <a:cs typeface="Trebuchet MS"/>
              </a:rPr>
              <a:t>T</a:t>
            </a:r>
            <a:r>
              <a:rPr sz="4200" spc="-185" dirty="0">
                <a:latin typeface="Trebuchet MS"/>
                <a:cs typeface="Trebuchet MS"/>
              </a:rPr>
              <a:t>)</a:t>
            </a:r>
            <a:endParaRPr sz="4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3891A7"/>
              </a:buClr>
              <a:buFont typeface="Segoe UI Symbol"/>
              <a:buChar char="⚫"/>
            </a:pPr>
            <a:endParaRPr sz="4800">
              <a:latin typeface="Trebuchet MS"/>
              <a:cs typeface="Trebuchet MS"/>
            </a:endParaRPr>
          </a:p>
          <a:p>
            <a:pPr marL="660400" indent="-648335">
              <a:lnSpc>
                <a:spcPct val="100000"/>
              </a:lnSpc>
              <a:spcBef>
                <a:spcPts val="3285"/>
              </a:spcBef>
              <a:buClr>
                <a:srgbClr val="3891A7"/>
              </a:buClr>
              <a:buSzPct val="79761"/>
              <a:buFont typeface="Segoe UI Symbol"/>
              <a:buChar char="⚫"/>
              <a:tabLst>
                <a:tab pos="660400" algn="l"/>
                <a:tab pos="661035" algn="l"/>
              </a:tabLst>
            </a:pPr>
            <a:r>
              <a:rPr sz="4200" spc="-280" dirty="0">
                <a:latin typeface="Trebuchet MS"/>
                <a:cs typeface="Trebuchet MS"/>
              </a:rPr>
              <a:t>Plasma</a:t>
            </a:r>
            <a:r>
              <a:rPr sz="4200" spc="-130" dirty="0">
                <a:latin typeface="Trebuchet MS"/>
                <a:cs typeface="Trebuchet MS"/>
              </a:rPr>
              <a:t> </a:t>
            </a:r>
            <a:r>
              <a:rPr sz="4200" spc="-260" dirty="0">
                <a:latin typeface="Trebuchet MS"/>
                <a:cs typeface="Trebuchet MS"/>
              </a:rPr>
              <a:t>separat</a:t>
            </a:r>
            <a:r>
              <a:rPr sz="4200" spc="-145" dirty="0">
                <a:latin typeface="Trebuchet MS"/>
                <a:cs typeface="Trebuchet MS"/>
              </a:rPr>
              <a:t>i</a:t>
            </a:r>
            <a:r>
              <a:rPr sz="4200" spc="-260" dirty="0">
                <a:latin typeface="Trebuchet MS"/>
                <a:cs typeface="Trebuchet MS"/>
              </a:rPr>
              <a:t>ng</a:t>
            </a:r>
            <a:r>
              <a:rPr sz="4200" spc="-130" dirty="0">
                <a:latin typeface="Trebuchet MS"/>
                <a:cs typeface="Trebuchet MS"/>
              </a:rPr>
              <a:t> </a:t>
            </a:r>
            <a:r>
              <a:rPr sz="4200" spc="-240" dirty="0">
                <a:latin typeface="Trebuchet MS"/>
                <a:cs typeface="Trebuchet MS"/>
              </a:rPr>
              <a:t>tub</a:t>
            </a:r>
            <a:r>
              <a:rPr sz="4200" spc="-254" dirty="0">
                <a:latin typeface="Trebuchet MS"/>
                <a:cs typeface="Trebuchet MS"/>
              </a:rPr>
              <a:t>e</a:t>
            </a:r>
            <a:r>
              <a:rPr sz="4200" spc="-85" dirty="0">
                <a:latin typeface="Trebuchet MS"/>
                <a:cs typeface="Trebuchet MS"/>
              </a:rPr>
              <a:t>s</a:t>
            </a:r>
            <a:r>
              <a:rPr sz="4200" spc="-100" dirty="0">
                <a:latin typeface="Trebuchet MS"/>
                <a:cs typeface="Trebuchet MS"/>
              </a:rPr>
              <a:t> </a:t>
            </a:r>
            <a:r>
              <a:rPr sz="4200" spc="-200" dirty="0">
                <a:latin typeface="Trebuchet MS"/>
                <a:cs typeface="Trebuchet MS"/>
              </a:rPr>
              <a:t>(</a:t>
            </a:r>
            <a:r>
              <a:rPr sz="4200" spc="-100" dirty="0">
                <a:latin typeface="Trebuchet MS"/>
                <a:cs typeface="Trebuchet MS"/>
              </a:rPr>
              <a:t>PST)</a:t>
            </a:r>
            <a:endParaRPr sz="42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63" y="3428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6" y="0"/>
                  </a:moveTo>
                  <a:lnTo>
                    <a:pt x="504" y="0"/>
                  </a:lnTo>
                  <a:lnTo>
                    <a:pt x="0" y="819531"/>
                  </a:lnTo>
                  <a:lnTo>
                    <a:pt x="49995" y="818033"/>
                  </a:lnTo>
                  <a:lnTo>
                    <a:pt x="99551" y="813518"/>
                  </a:lnTo>
                  <a:lnTo>
                    <a:pt x="148541" y="806037"/>
                  </a:lnTo>
                  <a:lnTo>
                    <a:pt x="196841" y="795642"/>
                  </a:lnTo>
                  <a:lnTo>
                    <a:pt x="244324" y="782386"/>
                  </a:lnTo>
                  <a:lnTo>
                    <a:pt x="290866" y="766322"/>
                  </a:lnTo>
                  <a:lnTo>
                    <a:pt x="336341" y="747501"/>
                  </a:lnTo>
                  <a:lnTo>
                    <a:pt x="380624" y="725977"/>
                  </a:lnTo>
                  <a:lnTo>
                    <a:pt x="423589" y="701800"/>
                  </a:lnTo>
                  <a:lnTo>
                    <a:pt x="465110" y="675025"/>
                  </a:lnTo>
                  <a:lnTo>
                    <a:pt x="505064" y="645703"/>
                  </a:lnTo>
                  <a:lnTo>
                    <a:pt x="543323" y="613886"/>
                  </a:lnTo>
                  <a:lnTo>
                    <a:pt x="579763" y="579628"/>
                  </a:lnTo>
                  <a:lnTo>
                    <a:pt x="614047" y="543212"/>
                  </a:lnTo>
                  <a:lnTo>
                    <a:pt x="645887" y="504975"/>
                  </a:lnTo>
                  <a:lnTo>
                    <a:pt x="675230" y="465040"/>
                  </a:lnTo>
                  <a:lnTo>
                    <a:pt x="702025" y="423535"/>
                  </a:lnTo>
                  <a:lnTo>
                    <a:pt x="726220" y="380584"/>
                  </a:lnTo>
                  <a:lnTo>
                    <a:pt x="747763" y="336313"/>
                  </a:lnTo>
                  <a:lnTo>
                    <a:pt x="766602" y="290847"/>
                  </a:lnTo>
                  <a:lnTo>
                    <a:pt x="782685" y="244312"/>
                  </a:lnTo>
                  <a:lnTo>
                    <a:pt x="795960" y="196834"/>
                  </a:lnTo>
                  <a:lnTo>
                    <a:pt x="806376" y="148539"/>
                  </a:lnTo>
                  <a:lnTo>
                    <a:pt x="813880" y="99550"/>
                  </a:lnTo>
                  <a:lnTo>
                    <a:pt x="818421" y="49996"/>
                  </a:lnTo>
                  <a:lnTo>
                    <a:pt x="819946" y="0"/>
                  </a:lnTo>
                  <a:close/>
                </a:path>
              </a:pathLst>
            </a:custGeom>
            <a:solidFill>
              <a:srgbClr val="FCF9F3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63" y="3428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6" y="0"/>
                  </a:moveTo>
                  <a:lnTo>
                    <a:pt x="818421" y="49996"/>
                  </a:lnTo>
                  <a:lnTo>
                    <a:pt x="813880" y="99550"/>
                  </a:lnTo>
                  <a:lnTo>
                    <a:pt x="806376" y="148539"/>
                  </a:lnTo>
                  <a:lnTo>
                    <a:pt x="795960" y="196834"/>
                  </a:lnTo>
                  <a:lnTo>
                    <a:pt x="782685" y="244312"/>
                  </a:lnTo>
                  <a:lnTo>
                    <a:pt x="766602" y="290847"/>
                  </a:lnTo>
                  <a:lnTo>
                    <a:pt x="747763" y="336313"/>
                  </a:lnTo>
                  <a:lnTo>
                    <a:pt x="726220" y="380584"/>
                  </a:lnTo>
                  <a:lnTo>
                    <a:pt x="702025" y="423535"/>
                  </a:lnTo>
                  <a:lnTo>
                    <a:pt x="675230" y="465040"/>
                  </a:lnTo>
                  <a:lnTo>
                    <a:pt x="645887" y="504975"/>
                  </a:lnTo>
                  <a:lnTo>
                    <a:pt x="614047" y="543212"/>
                  </a:lnTo>
                  <a:lnTo>
                    <a:pt x="579763" y="579628"/>
                  </a:lnTo>
                  <a:lnTo>
                    <a:pt x="543323" y="613886"/>
                  </a:lnTo>
                  <a:lnTo>
                    <a:pt x="505064" y="645703"/>
                  </a:lnTo>
                  <a:lnTo>
                    <a:pt x="465110" y="675025"/>
                  </a:lnTo>
                  <a:lnTo>
                    <a:pt x="423589" y="701800"/>
                  </a:lnTo>
                  <a:lnTo>
                    <a:pt x="380624" y="725977"/>
                  </a:lnTo>
                  <a:lnTo>
                    <a:pt x="336341" y="747501"/>
                  </a:lnTo>
                  <a:lnTo>
                    <a:pt x="290866" y="766322"/>
                  </a:lnTo>
                  <a:lnTo>
                    <a:pt x="244324" y="782386"/>
                  </a:lnTo>
                  <a:lnTo>
                    <a:pt x="196841" y="795642"/>
                  </a:lnTo>
                  <a:lnTo>
                    <a:pt x="148541" y="806037"/>
                  </a:lnTo>
                  <a:lnTo>
                    <a:pt x="99551" y="813518"/>
                  </a:lnTo>
                  <a:lnTo>
                    <a:pt x="49995" y="818033"/>
                  </a:lnTo>
                  <a:lnTo>
                    <a:pt x="0" y="819531"/>
                  </a:lnTo>
                  <a:lnTo>
                    <a:pt x="504" y="0"/>
                  </a:lnTo>
                </a:path>
              </a:pathLst>
            </a:custGeom>
            <a:ln w="3175">
              <a:solidFill>
                <a:srgbClr val="D2C2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8275" y="20700"/>
              <a:ext cx="1703705" cy="1703705"/>
            </a:xfrm>
            <a:custGeom>
              <a:avLst/>
              <a:gdLst/>
              <a:ahLst/>
              <a:cxnLst/>
              <a:rect l="l" t="t" r="r" b="b"/>
              <a:pathLst>
                <a:path w="1703705" h="1703705">
                  <a:moveTo>
                    <a:pt x="0" y="851662"/>
                  </a:moveTo>
                  <a:lnTo>
                    <a:pt x="1348" y="803329"/>
                  </a:lnTo>
                  <a:lnTo>
                    <a:pt x="5345" y="755704"/>
                  </a:lnTo>
                  <a:lnTo>
                    <a:pt x="11918" y="708858"/>
                  </a:lnTo>
                  <a:lnTo>
                    <a:pt x="20996" y="662865"/>
                  </a:lnTo>
                  <a:lnTo>
                    <a:pt x="32507" y="617795"/>
                  </a:lnTo>
                  <a:lnTo>
                    <a:pt x="46379" y="573720"/>
                  </a:lnTo>
                  <a:lnTo>
                    <a:pt x="62541" y="530713"/>
                  </a:lnTo>
                  <a:lnTo>
                    <a:pt x="80919" y="488844"/>
                  </a:lnTo>
                  <a:lnTo>
                    <a:pt x="101442" y="448187"/>
                  </a:lnTo>
                  <a:lnTo>
                    <a:pt x="124039" y="408812"/>
                  </a:lnTo>
                  <a:lnTo>
                    <a:pt x="148638" y="370792"/>
                  </a:lnTo>
                  <a:lnTo>
                    <a:pt x="175166" y="334199"/>
                  </a:lnTo>
                  <a:lnTo>
                    <a:pt x="203552" y="299104"/>
                  </a:lnTo>
                  <a:lnTo>
                    <a:pt x="233723" y="265579"/>
                  </a:lnTo>
                  <a:lnTo>
                    <a:pt x="265609" y="233696"/>
                  </a:lnTo>
                  <a:lnTo>
                    <a:pt x="299136" y="203527"/>
                  </a:lnTo>
                  <a:lnTo>
                    <a:pt x="334233" y="175144"/>
                  </a:lnTo>
                  <a:lnTo>
                    <a:pt x="370829" y="148619"/>
                  </a:lnTo>
                  <a:lnTo>
                    <a:pt x="408851" y="124023"/>
                  </a:lnTo>
                  <a:lnTo>
                    <a:pt x="448227" y="101429"/>
                  </a:lnTo>
                  <a:lnTo>
                    <a:pt x="488886" y="80908"/>
                  </a:lnTo>
                  <a:lnTo>
                    <a:pt x="530756" y="62532"/>
                  </a:lnTo>
                  <a:lnTo>
                    <a:pt x="573764" y="46373"/>
                  </a:lnTo>
                  <a:lnTo>
                    <a:pt x="617839" y="32502"/>
                  </a:lnTo>
                  <a:lnTo>
                    <a:pt x="662909" y="20993"/>
                  </a:lnTo>
                  <a:lnTo>
                    <a:pt x="708902" y="11916"/>
                  </a:lnTo>
                  <a:lnTo>
                    <a:pt x="755746" y="5344"/>
                  </a:lnTo>
                  <a:lnTo>
                    <a:pt x="803369" y="1348"/>
                  </a:lnTo>
                  <a:lnTo>
                    <a:pt x="851700" y="0"/>
                  </a:lnTo>
                  <a:lnTo>
                    <a:pt x="900029" y="1348"/>
                  </a:lnTo>
                  <a:lnTo>
                    <a:pt x="947652" y="5344"/>
                  </a:lnTo>
                  <a:lnTo>
                    <a:pt x="994496" y="11916"/>
                  </a:lnTo>
                  <a:lnTo>
                    <a:pt x="1040489" y="20993"/>
                  </a:lnTo>
                  <a:lnTo>
                    <a:pt x="1085560" y="32502"/>
                  </a:lnTo>
                  <a:lnTo>
                    <a:pt x="1129636" y="46373"/>
                  </a:lnTo>
                  <a:lnTo>
                    <a:pt x="1172646" y="62532"/>
                  </a:lnTo>
                  <a:lnTo>
                    <a:pt x="1214517" y="80908"/>
                  </a:lnTo>
                  <a:lnTo>
                    <a:pt x="1255178" y="101429"/>
                  </a:lnTo>
                  <a:lnTo>
                    <a:pt x="1294557" y="124023"/>
                  </a:lnTo>
                  <a:lnTo>
                    <a:pt x="1332581" y="148619"/>
                  </a:lnTo>
                  <a:lnTo>
                    <a:pt x="1369179" y="175144"/>
                  </a:lnTo>
                  <a:lnTo>
                    <a:pt x="1404280" y="203527"/>
                  </a:lnTo>
                  <a:lnTo>
                    <a:pt x="1437810" y="233696"/>
                  </a:lnTo>
                  <a:lnTo>
                    <a:pt x="1469698" y="265579"/>
                  </a:lnTo>
                  <a:lnTo>
                    <a:pt x="1499873" y="299104"/>
                  </a:lnTo>
                  <a:lnTo>
                    <a:pt x="1528261" y="334199"/>
                  </a:lnTo>
                  <a:lnTo>
                    <a:pt x="1554792" y="370792"/>
                  </a:lnTo>
                  <a:lnTo>
                    <a:pt x="1579394" y="408812"/>
                  </a:lnTo>
                  <a:lnTo>
                    <a:pt x="1601993" y="448187"/>
                  </a:lnTo>
                  <a:lnTo>
                    <a:pt x="1622520" y="488844"/>
                  </a:lnTo>
                  <a:lnTo>
                    <a:pt x="1640900" y="530713"/>
                  </a:lnTo>
                  <a:lnTo>
                    <a:pt x="1657064" y="573720"/>
                  </a:lnTo>
                  <a:lnTo>
                    <a:pt x="1670938" y="617795"/>
                  </a:lnTo>
                  <a:lnTo>
                    <a:pt x="1682450" y="662865"/>
                  </a:lnTo>
                  <a:lnTo>
                    <a:pt x="1691530" y="708858"/>
                  </a:lnTo>
                  <a:lnTo>
                    <a:pt x="1698105" y="755704"/>
                  </a:lnTo>
                  <a:lnTo>
                    <a:pt x="1702102" y="803329"/>
                  </a:lnTo>
                  <a:lnTo>
                    <a:pt x="1703451" y="851662"/>
                  </a:lnTo>
                  <a:lnTo>
                    <a:pt x="1702102" y="899994"/>
                  </a:lnTo>
                  <a:lnTo>
                    <a:pt x="1698105" y="947619"/>
                  </a:lnTo>
                  <a:lnTo>
                    <a:pt x="1691530" y="994465"/>
                  </a:lnTo>
                  <a:lnTo>
                    <a:pt x="1682450" y="1040458"/>
                  </a:lnTo>
                  <a:lnTo>
                    <a:pt x="1670938" y="1085528"/>
                  </a:lnTo>
                  <a:lnTo>
                    <a:pt x="1657064" y="1129603"/>
                  </a:lnTo>
                  <a:lnTo>
                    <a:pt x="1640900" y="1172610"/>
                  </a:lnTo>
                  <a:lnTo>
                    <a:pt x="1622520" y="1214479"/>
                  </a:lnTo>
                  <a:lnTo>
                    <a:pt x="1601993" y="1255136"/>
                  </a:lnTo>
                  <a:lnTo>
                    <a:pt x="1579394" y="1294511"/>
                  </a:lnTo>
                  <a:lnTo>
                    <a:pt x="1554792" y="1332531"/>
                  </a:lnTo>
                  <a:lnTo>
                    <a:pt x="1528261" y="1369124"/>
                  </a:lnTo>
                  <a:lnTo>
                    <a:pt x="1499873" y="1404219"/>
                  </a:lnTo>
                  <a:lnTo>
                    <a:pt x="1469698" y="1437744"/>
                  </a:lnTo>
                  <a:lnTo>
                    <a:pt x="1437810" y="1469627"/>
                  </a:lnTo>
                  <a:lnTo>
                    <a:pt x="1404280" y="1499796"/>
                  </a:lnTo>
                  <a:lnTo>
                    <a:pt x="1369179" y="1528179"/>
                  </a:lnTo>
                  <a:lnTo>
                    <a:pt x="1332581" y="1554704"/>
                  </a:lnTo>
                  <a:lnTo>
                    <a:pt x="1294557" y="1579300"/>
                  </a:lnTo>
                  <a:lnTo>
                    <a:pt x="1255178" y="1601894"/>
                  </a:lnTo>
                  <a:lnTo>
                    <a:pt x="1214517" y="1622415"/>
                  </a:lnTo>
                  <a:lnTo>
                    <a:pt x="1172646" y="1640791"/>
                  </a:lnTo>
                  <a:lnTo>
                    <a:pt x="1129636" y="1656950"/>
                  </a:lnTo>
                  <a:lnTo>
                    <a:pt x="1085560" y="1670821"/>
                  </a:lnTo>
                  <a:lnTo>
                    <a:pt x="1040489" y="1682330"/>
                  </a:lnTo>
                  <a:lnTo>
                    <a:pt x="994496" y="1691407"/>
                  </a:lnTo>
                  <a:lnTo>
                    <a:pt x="947652" y="1697979"/>
                  </a:lnTo>
                  <a:lnTo>
                    <a:pt x="900029" y="1701975"/>
                  </a:lnTo>
                  <a:lnTo>
                    <a:pt x="851700" y="1703324"/>
                  </a:lnTo>
                  <a:lnTo>
                    <a:pt x="803369" y="1701975"/>
                  </a:lnTo>
                  <a:lnTo>
                    <a:pt x="755746" y="1697979"/>
                  </a:lnTo>
                  <a:lnTo>
                    <a:pt x="708902" y="1691407"/>
                  </a:lnTo>
                  <a:lnTo>
                    <a:pt x="662909" y="1682330"/>
                  </a:lnTo>
                  <a:lnTo>
                    <a:pt x="617839" y="1670821"/>
                  </a:lnTo>
                  <a:lnTo>
                    <a:pt x="573764" y="1656950"/>
                  </a:lnTo>
                  <a:lnTo>
                    <a:pt x="530756" y="1640791"/>
                  </a:lnTo>
                  <a:lnTo>
                    <a:pt x="488886" y="1622415"/>
                  </a:lnTo>
                  <a:lnTo>
                    <a:pt x="448227" y="1601894"/>
                  </a:lnTo>
                  <a:lnTo>
                    <a:pt x="408851" y="1579300"/>
                  </a:lnTo>
                  <a:lnTo>
                    <a:pt x="370829" y="1554704"/>
                  </a:lnTo>
                  <a:lnTo>
                    <a:pt x="334233" y="1528179"/>
                  </a:lnTo>
                  <a:lnTo>
                    <a:pt x="299136" y="1499796"/>
                  </a:lnTo>
                  <a:lnTo>
                    <a:pt x="265609" y="1469627"/>
                  </a:lnTo>
                  <a:lnTo>
                    <a:pt x="233723" y="1437744"/>
                  </a:lnTo>
                  <a:lnTo>
                    <a:pt x="203552" y="1404219"/>
                  </a:lnTo>
                  <a:lnTo>
                    <a:pt x="175166" y="1369124"/>
                  </a:lnTo>
                  <a:lnTo>
                    <a:pt x="148638" y="1332531"/>
                  </a:lnTo>
                  <a:lnTo>
                    <a:pt x="124039" y="1294511"/>
                  </a:lnTo>
                  <a:lnTo>
                    <a:pt x="101442" y="1255136"/>
                  </a:lnTo>
                  <a:lnTo>
                    <a:pt x="80919" y="1214479"/>
                  </a:lnTo>
                  <a:lnTo>
                    <a:pt x="62541" y="1172610"/>
                  </a:lnTo>
                  <a:lnTo>
                    <a:pt x="46379" y="1129603"/>
                  </a:lnTo>
                  <a:lnTo>
                    <a:pt x="32507" y="1085528"/>
                  </a:lnTo>
                  <a:lnTo>
                    <a:pt x="20996" y="1040458"/>
                  </a:lnTo>
                  <a:lnTo>
                    <a:pt x="11918" y="994465"/>
                  </a:lnTo>
                  <a:lnTo>
                    <a:pt x="5345" y="947619"/>
                  </a:lnTo>
                  <a:lnTo>
                    <a:pt x="1348" y="899994"/>
                  </a:lnTo>
                  <a:lnTo>
                    <a:pt x="0" y="851662"/>
                  </a:lnTo>
                  <a:close/>
                </a:path>
              </a:pathLst>
            </a:custGeom>
            <a:ln w="27305">
              <a:solidFill>
                <a:srgbClr val="FFF5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7132" y="1051083"/>
              <a:ext cx="1116965" cy="1111250"/>
            </a:xfrm>
            <a:custGeom>
              <a:avLst/>
              <a:gdLst/>
              <a:ahLst/>
              <a:cxnLst/>
              <a:rect l="l" t="t" r="r" b="b"/>
              <a:pathLst>
                <a:path w="1116965" h="1111250">
                  <a:moveTo>
                    <a:pt x="557682" y="0"/>
                  </a:moveTo>
                  <a:lnTo>
                    <a:pt x="512595" y="940"/>
                  </a:lnTo>
                  <a:lnTo>
                    <a:pt x="467833" y="5481"/>
                  </a:lnTo>
                  <a:lnTo>
                    <a:pt x="423630" y="13599"/>
                  </a:lnTo>
                  <a:lnTo>
                    <a:pt x="380222" y="25269"/>
                  </a:lnTo>
                  <a:lnTo>
                    <a:pt x="337842" y="40468"/>
                  </a:lnTo>
                  <a:lnTo>
                    <a:pt x="296728" y="59172"/>
                  </a:lnTo>
                  <a:lnTo>
                    <a:pt x="257113" y="81357"/>
                  </a:lnTo>
                  <a:lnTo>
                    <a:pt x="219233" y="107001"/>
                  </a:lnTo>
                  <a:lnTo>
                    <a:pt x="183323" y="136078"/>
                  </a:lnTo>
                  <a:lnTo>
                    <a:pt x="149617" y="168565"/>
                  </a:lnTo>
                  <a:lnTo>
                    <a:pt x="118352" y="204438"/>
                  </a:lnTo>
                  <a:lnTo>
                    <a:pt x="90315" y="242869"/>
                  </a:lnTo>
                  <a:lnTo>
                    <a:pt x="66119" y="282930"/>
                  </a:lnTo>
                  <a:lnTo>
                    <a:pt x="45736" y="324386"/>
                  </a:lnTo>
                  <a:lnTo>
                    <a:pt x="29137" y="367001"/>
                  </a:lnTo>
                  <a:lnTo>
                    <a:pt x="16292" y="410543"/>
                  </a:lnTo>
                  <a:lnTo>
                    <a:pt x="7174" y="454776"/>
                  </a:lnTo>
                  <a:lnTo>
                    <a:pt x="1753" y="499465"/>
                  </a:lnTo>
                  <a:lnTo>
                    <a:pt x="0" y="544377"/>
                  </a:lnTo>
                  <a:lnTo>
                    <a:pt x="1886" y="589276"/>
                  </a:lnTo>
                  <a:lnTo>
                    <a:pt x="7383" y="633928"/>
                  </a:lnTo>
                  <a:lnTo>
                    <a:pt x="16462" y="678100"/>
                  </a:lnTo>
                  <a:lnTo>
                    <a:pt x="29093" y="721555"/>
                  </a:lnTo>
                  <a:lnTo>
                    <a:pt x="45248" y="764059"/>
                  </a:lnTo>
                  <a:lnTo>
                    <a:pt x="64899" y="805379"/>
                  </a:lnTo>
                  <a:lnTo>
                    <a:pt x="88016" y="845280"/>
                  </a:lnTo>
                  <a:lnTo>
                    <a:pt x="114570" y="883526"/>
                  </a:lnTo>
                  <a:lnTo>
                    <a:pt x="144532" y="919884"/>
                  </a:lnTo>
                  <a:lnTo>
                    <a:pt x="177875" y="954119"/>
                  </a:lnTo>
                  <a:lnTo>
                    <a:pt x="214568" y="985996"/>
                  </a:lnTo>
                  <a:lnTo>
                    <a:pt x="253783" y="1014713"/>
                  </a:lnTo>
                  <a:lnTo>
                    <a:pt x="294555" y="1039640"/>
                  </a:lnTo>
                  <a:lnTo>
                    <a:pt x="336649" y="1060800"/>
                  </a:lnTo>
                  <a:lnTo>
                    <a:pt x="379829" y="1078217"/>
                  </a:lnTo>
                  <a:lnTo>
                    <a:pt x="423861" y="1091915"/>
                  </a:lnTo>
                  <a:lnTo>
                    <a:pt x="468509" y="1101918"/>
                  </a:lnTo>
                  <a:lnTo>
                    <a:pt x="513538" y="1108249"/>
                  </a:lnTo>
                  <a:lnTo>
                    <a:pt x="558714" y="1110933"/>
                  </a:lnTo>
                  <a:lnTo>
                    <a:pt x="603800" y="1109992"/>
                  </a:lnTo>
                  <a:lnTo>
                    <a:pt x="648562" y="1105451"/>
                  </a:lnTo>
                  <a:lnTo>
                    <a:pt x="692765" y="1097334"/>
                  </a:lnTo>
                  <a:lnTo>
                    <a:pt x="736174" y="1085664"/>
                  </a:lnTo>
                  <a:lnTo>
                    <a:pt x="778553" y="1070465"/>
                  </a:lnTo>
                  <a:lnTo>
                    <a:pt x="819668" y="1051760"/>
                  </a:lnTo>
                  <a:lnTo>
                    <a:pt x="859283" y="1029575"/>
                  </a:lnTo>
                  <a:lnTo>
                    <a:pt x="897163" y="1003932"/>
                  </a:lnTo>
                  <a:lnTo>
                    <a:pt x="927983" y="978976"/>
                  </a:lnTo>
                  <a:lnTo>
                    <a:pt x="588427" y="978976"/>
                  </a:lnTo>
                  <a:lnTo>
                    <a:pt x="544793" y="978957"/>
                  </a:lnTo>
                  <a:lnTo>
                    <a:pt x="501166" y="974491"/>
                  </a:lnTo>
                  <a:lnTo>
                    <a:pt x="457910" y="965539"/>
                  </a:lnTo>
                  <a:lnTo>
                    <a:pt x="415390" y="952066"/>
                  </a:lnTo>
                  <a:lnTo>
                    <a:pt x="373972" y="934033"/>
                  </a:lnTo>
                  <a:lnTo>
                    <a:pt x="334019" y="911404"/>
                  </a:lnTo>
                  <a:lnTo>
                    <a:pt x="295898" y="884142"/>
                  </a:lnTo>
                  <a:lnTo>
                    <a:pt x="260853" y="853000"/>
                  </a:lnTo>
                  <a:lnTo>
                    <a:pt x="229921" y="819048"/>
                  </a:lnTo>
                  <a:lnTo>
                    <a:pt x="203146" y="782650"/>
                  </a:lnTo>
                  <a:lnTo>
                    <a:pt x="180574" y="744170"/>
                  </a:lnTo>
                  <a:lnTo>
                    <a:pt x="162249" y="703971"/>
                  </a:lnTo>
                  <a:lnTo>
                    <a:pt x="148216" y="662418"/>
                  </a:lnTo>
                  <a:lnTo>
                    <a:pt x="138520" y="619874"/>
                  </a:lnTo>
                  <a:lnTo>
                    <a:pt x="133205" y="576703"/>
                  </a:lnTo>
                  <a:lnTo>
                    <a:pt x="132316" y="533269"/>
                  </a:lnTo>
                  <a:lnTo>
                    <a:pt x="135898" y="489934"/>
                  </a:lnTo>
                  <a:lnTo>
                    <a:pt x="143996" y="447064"/>
                  </a:lnTo>
                  <a:lnTo>
                    <a:pt x="156655" y="405021"/>
                  </a:lnTo>
                  <a:lnTo>
                    <a:pt x="173919" y="364170"/>
                  </a:lnTo>
                  <a:lnTo>
                    <a:pt x="195833" y="324873"/>
                  </a:lnTo>
                  <a:lnTo>
                    <a:pt x="222442" y="287496"/>
                  </a:lnTo>
                  <a:lnTo>
                    <a:pt x="252993" y="253263"/>
                  </a:lnTo>
                  <a:lnTo>
                    <a:pt x="286457" y="223182"/>
                  </a:lnTo>
                  <a:lnTo>
                    <a:pt x="322469" y="197290"/>
                  </a:lnTo>
                  <a:lnTo>
                    <a:pt x="360663" y="175623"/>
                  </a:lnTo>
                  <a:lnTo>
                    <a:pt x="400675" y="158220"/>
                  </a:lnTo>
                  <a:lnTo>
                    <a:pt x="442140" y="145116"/>
                  </a:lnTo>
                  <a:lnTo>
                    <a:pt x="484692" y="136349"/>
                  </a:lnTo>
                  <a:lnTo>
                    <a:pt x="527968" y="131957"/>
                  </a:lnTo>
                  <a:lnTo>
                    <a:pt x="909908" y="131957"/>
                  </a:lnTo>
                  <a:lnTo>
                    <a:pt x="901828" y="124936"/>
                  </a:lnTo>
                  <a:lnTo>
                    <a:pt x="862613" y="96219"/>
                  </a:lnTo>
                  <a:lnTo>
                    <a:pt x="821840" y="71292"/>
                  </a:lnTo>
                  <a:lnTo>
                    <a:pt x="779747" y="50132"/>
                  </a:lnTo>
                  <a:lnTo>
                    <a:pt x="736566" y="32715"/>
                  </a:lnTo>
                  <a:lnTo>
                    <a:pt x="692535" y="19017"/>
                  </a:lnTo>
                  <a:lnTo>
                    <a:pt x="647886" y="9014"/>
                  </a:lnTo>
                  <a:lnTo>
                    <a:pt x="602857" y="2683"/>
                  </a:lnTo>
                  <a:lnTo>
                    <a:pt x="557682" y="0"/>
                  </a:lnTo>
                  <a:close/>
                </a:path>
                <a:path w="1116965" h="1111250">
                  <a:moveTo>
                    <a:pt x="909908" y="131957"/>
                  </a:moveTo>
                  <a:lnTo>
                    <a:pt x="527968" y="131957"/>
                  </a:lnTo>
                  <a:lnTo>
                    <a:pt x="571602" y="131975"/>
                  </a:lnTo>
                  <a:lnTo>
                    <a:pt x="615230" y="136441"/>
                  </a:lnTo>
                  <a:lnTo>
                    <a:pt x="658486" y="145393"/>
                  </a:lnTo>
                  <a:lnTo>
                    <a:pt x="701006" y="158866"/>
                  </a:lnTo>
                  <a:lnTo>
                    <a:pt x="742424" y="176899"/>
                  </a:lnTo>
                  <a:lnTo>
                    <a:pt x="782376" y="199528"/>
                  </a:lnTo>
                  <a:lnTo>
                    <a:pt x="820497" y="226790"/>
                  </a:lnTo>
                  <a:lnTo>
                    <a:pt x="855542" y="257933"/>
                  </a:lnTo>
                  <a:lnTo>
                    <a:pt x="886474" y="291885"/>
                  </a:lnTo>
                  <a:lnTo>
                    <a:pt x="913249" y="328282"/>
                  </a:lnTo>
                  <a:lnTo>
                    <a:pt x="935821" y="366762"/>
                  </a:lnTo>
                  <a:lnTo>
                    <a:pt x="954146" y="406961"/>
                  </a:lnTo>
                  <a:lnTo>
                    <a:pt x="968180" y="448514"/>
                  </a:lnTo>
                  <a:lnTo>
                    <a:pt x="977876" y="491058"/>
                  </a:lnTo>
                  <a:lnTo>
                    <a:pt x="983191" y="534229"/>
                  </a:lnTo>
                  <a:lnTo>
                    <a:pt x="984080" y="577664"/>
                  </a:lnTo>
                  <a:lnTo>
                    <a:pt x="980497" y="620998"/>
                  </a:lnTo>
                  <a:lnTo>
                    <a:pt x="972399" y="663869"/>
                  </a:lnTo>
                  <a:lnTo>
                    <a:pt x="959741" y="705911"/>
                  </a:lnTo>
                  <a:lnTo>
                    <a:pt x="942477" y="746763"/>
                  </a:lnTo>
                  <a:lnTo>
                    <a:pt x="920563" y="786059"/>
                  </a:lnTo>
                  <a:lnTo>
                    <a:pt x="893954" y="823436"/>
                  </a:lnTo>
                  <a:lnTo>
                    <a:pt x="863402" y="857669"/>
                  </a:lnTo>
                  <a:lnTo>
                    <a:pt x="829938" y="887750"/>
                  </a:lnTo>
                  <a:lnTo>
                    <a:pt x="793927" y="913643"/>
                  </a:lnTo>
                  <a:lnTo>
                    <a:pt x="755733" y="935309"/>
                  </a:lnTo>
                  <a:lnTo>
                    <a:pt x="715721" y="952713"/>
                  </a:lnTo>
                  <a:lnTo>
                    <a:pt x="674256" y="965816"/>
                  </a:lnTo>
                  <a:lnTo>
                    <a:pt x="631703" y="974583"/>
                  </a:lnTo>
                  <a:lnTo>
                    <a:pt x="588427" y="978976"/>
                  </a:lnTo>
                  <a:lnTo>
                    <a:pt x="927983" y="978976"/>
                  </a:lnTo>
                  <a:lnTo>
                    <a:pt x="966778" y="942367"/>
                  </a:lnTo>
                  <a:lnTo>
                    <a:pt x="998043" y="906494"/>
                  </a:lnTo>
                  <a:lnTo>
                    <a:pt x="1026088" y="868063"/>
                  </a:lnTo>
                  <a:lnTo>
                    <a:pt x="1050289" y="828002"/>
                  </a:lnTo>
                  <a:lnTo>
                    <a:pt x="1070675" y="786547"/>
                  </a:lnTo>
                  <a:lnTo>
                    <a:pt x="1087276" y="743931"/>
                  </a:lnTo>
                  <a:lnTo>
                    <a:pt x="1100120" y="700389"/>
                  </a:lnTo>
                  <a:lnTo>
                    <a:pt x="1109237" y="656157"/>
                  </a:lnTo>
                  <a:lnTo>
                    <a:pt x="1114655" y="611467"/>
                  </a:lnTo>
                  <a:lnTo>
                    <a:pt x="1116405" y="566556"/>
                  </a:lnTo>
                  <a:lnTo>
                    <a:pt x="1114514" y="521656"/>
                  </a:lnTo>
                  <a:lnTo>
                    <a:pt x="1109013" y="477004"/>
                  </a:lnTo>
                  <a:lnTo>
                    <a:pt x="1099930" y="432833"/>
                  </a:lnTo>
                  <a:lnTo>
                    <a:pt x="1087295" y="389378"/>
                  </a:lnTo>
                  <a:lnTo>
                    <a:pt x="1071136" y="346873"/>
                  </a:lnTo>
                  <a:lnTo>
                    <a:pt x="1051484" y="305553"/>
                  </a:lnTo>
                  <a:lnTo>
                    <a:pt x="1028366" y="265653"/>
                  </a:lnTo>
                  <a:lnTo>
                    <a:pt x="1001812" y="227406"/>
                  </a:lnTo>
                  <a:lnTo>
                    <a:pt x="971852" y="191048"/>
                  </a:lnTo>
                  <a:lnTo>
                    <a:pt x="938514" y="156813"/>
                  </a:lnTo>
                  <a:lnTo>
                    <a:pt x="909908" y="1319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7132" y="1051083"/>
              <a:ext cx="1116965" cy="1111250"/>
            </a:xfrm>
            <a:custGeom>
              <a:avLst/>
              <a:gdLst/>
              <a:ahLst/>
              <a:cxnLst/>
              <a:rect l="l" t="t" r="r" b="b"/>
              <a:pathLst>
                <a:path w="1116965" h="1111250">
                  <a:moveTo>
                    <a:pt x="118352" y="204438"/>
                  </a:moveTo>
                  <a:lnTo>
                    <a:pt x="149617" y="168565"/>
                  </a:lnTo>
                  <a:lnTo>
                    <a:pt x="183323" y="136078"/>
                  </a:lnTo>
                  <a:lnTo>
                    <a:pt x="219233" y="107001"/>
                  </a:lnTo>
                  <a:lnTo>
                    <a:pt x="257113" y="81357"/>
                  </a:lnTo>
                  <a:lnTo>
                    <a:pt x="296728" y="59172"/>
                  </a:lnTo>
                  <a:lnTo>
                    <a:pt x="337842" y="40468"/>
                  </a:lnTo>
                  <a:lnTo>
                    <a:pt x="380222" y="25269"/>
                  </a:lnTo>
                  <a:lnTo>
                    <a:pt x="423630" y="13599"/>
                  </a:lnTo>
                  <a:lnTo>
                    <a:pt x="467833" y="5481"/>
                  </a:lnTo>
                  <a:lnTo>
                    <a:pt x="512595" y="940"/>
                  </a:lnTo>
                  <a:lnTo>
                    <a:pt x="557682" y="0"/>
                  </a:lnTo>
                  <a:lnTo>
                    <a:pt x="602857" y="2683"/>
                  </a:lnTo>
                  <a:lnTo>
                    <a:pt x="647886" y="9014"/>
                  </a:lnTo>
                  <a:lnTo>
                    <a:pt x="692535" y="19017"/>
                  </a:lnTo>
                  <a:lnTo>
                    <a:pt x="736566" y="32715"/>
                  </a:lnTo>
                  <a:lnTo>
                    <a:pt x="779747" y="50132"/>
                  </a:lnTo>
                  <a:lnTo>
                    <a:pt x="821840" y="71292"/>
                  </a:lnTo>
                  <a:lnTo>
                    <a:pt x="862613" y="96219"/>
                  </a:lnTo>
                  <a:lnTo>
                    <a:pt x="901828" y="124936"/>
                  </a:lnTo>
                  <a:lnTo>
                    <a:pt x="938514" y="156813"/>
                  </a:lnTo>
                  <a:lnTo>
                    <a:pt x="971852" y="191048"/>
                  </a:lnTo>
                  <a:lnTo>
                    <a:pt x="1001812" y="227406"/>
                  </a:lnTo>
                  <a:lnTo>
                    <a:pt x="1028366" y="265653"/>
                  </a:lnTo>
                  <a:lnTo>
                    <a:pt x="1051484" y="305553"/>
                  </a:lnTo>
                  <a:lnTo>
                    <a:pt x="1071136" y="346873"/>
                  </a:lnTo>
                  <a:lnTo>
                    <a:pt x="1087295" y="389378"/>
                  </a:lnTo>
                  <a:lnTo>
                    <a:pt x="1099930" y="432833"/>
                  </a:lnTo>
                  <a:lnTo>
                    <a:pt x="1109013" y="477004"/>
                  </a:lnTo>
                  <a:lnTo>
                    <a:pt x="1114514" y="521656"/>
                  </a:lnTo>
                  <a:lnTo>
                    <a:pt x="1116405" y="566556"/>
                  </a:lnTo>
                  <a:lnTo>
                    <a:pt x="1114655" y="611467"/>
                  </a:lnTo>
                  <a:lnTo>
                    <a:pt x="1109237" y="656157"/>
                  </a:lnTo>
                  <a:lnTo>
                    <a:pt x="1100120" y="700389"/>
                  </a:lnTo>
                  <a:lnTo>
                    <a:pt x="1087276" y="743931"/>
                  </a:lnTo>
                  <a:lnTo>
                    <a:pt x="1070675" y="786547"/>
                  </a:lnTo>
                  <a:lnTo>
                    <a:pt x="1050289" y="828002"/>
                  </a:lnTo>
                  <a:lnTo>
                    <a:pt x="1026088" y="868063"/>
                  </a:lnTo>
                  <a:lnTo>
                    <a:pt x="998043" y="906494"/>
                  </a:lnTo>
                  <a:lnTo>
                    <a:pt x="966778" y="942367"/>
                  </a:lnTo>
                  <a:lnTo>
                    <a:pt x="933073" y="974855"/>
                  </a:lnTo>
                  <a:lnTo>
                    <a:pt x="897163" y="1003932"/>
                  </a:lnTo>
                  <a:lnTo>
                    <a:pt x="859283" y="1029575"/>
                  </a:lnTo>
                  <a:lnTo>
                    <a:pt x="819668" y="1051760"/>
                  </a:lnTo>
                  <a:lnTo>
                    <a:pt x="778553" y="1070465"/>
                  </a:lnTo>
                  <a:lnTo>
                    <a:pt x="736174" y="1085664"/>
                  </a:lnTo>
                  <a:lnTo>
                    <a:pt x="692765" y="1097334"/>
                  </a:lnTo>
                  <a:lnTo>
                    <a:pt x="648562" y="1105451"/>
                  </a:lnTo>
                  <a:lnTo>
                    <a:pt x="603800" y="1109992"/>
                  </a:lnTo>
                  <a:lnTo>
                    <a:pt x="558714" y="1110933"/>
                  </a:lnTo>
                  <a:lnTo>
                    <a:pt x="513538" y="1108249"/>
                  </a:lnTo>
                  <a:lnTo>
                    <a:pt x="468509" y="1101918"/>
                  </a:lnTo>
                  <a:lnTo>
                    <a:pt x="423861" y="1091915"/>
                  </a:lnTo>
                  <a:lnTo>
                    <a:pt x="379829" y="1078217"/>
                  </a:lnTo>
                  <a:lnTo>
                    <a:pt x="336649" y="1060800"/>
                  </a:lnTo>
                  <a:lnTo>
                    <a:pt x="294555" y="1039640"/>
                  </a:lnTo>
                  <a:lnTo>
                    <a:pt x="253783" y="1014713"/>
                  </a:lnTo>
                  <a:lnTo>
                    <a:pt x="214568" y="985996"/>
                  </a:lnTo>
                  <a:lnTo>
                    <a:pt x="177875" y="954119"/>
                  </a:lnTo>
                  <a:lnTo>
                    <a:pt x="144532" y="919884"/>
                  </a:lnTo>
                  <a:lnTo>
                    <a:pt x="114570" y="883526"/>
                  </a:lnTo>
                  <a:lnTo>
                    <a:pt x="88016" y="845280"/>
                  </a:lnTo>
                  <a:lnTo>
                    <a:pt x="64899" y="805379"/>
                  </a:lnTo>
                  <a:lnTo>
                    <a:pt x="45248" y="764059"/>
                  </a:lnTo>
                  <a:lnTo>
                    <a:pt x="29093" y="721555"/>
                  </a:lnTo>
                  <a:lnTo>
                    <a:pt x="16462" y="678100"/>
                  </a:lnTo>
                  <a:lnTo>
                    <a:pt x="7383" y="633928"/>
                  </a:lnTo>
                  <a:lnTo>
                    <a:pt x="1886" y="589276"/>
                  </a:lnTo>
                  <a:lnTo>
                    <a:pt x="0" y="544377"/>
                  </a:lnTo>
                  <a:lnTo>
                    <a:pt x="1753" y="499465"/>
                  </a:lnTo>
                  <a:lnTo>
                    <a:pt x="7174" y="454776"/>
                  </a:lnTo>
                  <a:lnTo>
                    <a:pt x="16292" y="410543"/>
                  </a:lnTo>
                  <a:lnTo>
                    <a:pt x="29137" y="367001"/>
                  </a:lnTo>
                  <a:lnTo>
                    <a:pt x="45736" y="324386"/>
                  </a:lnTo>
                  <a:lnTo>
                    <a:pt x="66119" y="282930"/>
                  </a:lnTo>
                  <a:lnTo>
                    <a:pt x="90315" y="242869"/>
                  </a:lnTo>
                  <a:lnTo>
                    <a:pt x="118352" y="204438"/>
                  </a:lnTo>
                  <a:close/>
                </a:path>
              </a:pathLst>
            </a:custGeom>
            <a:ln w="7349">
              <a:solidFill>
                <a:srgbClr val="C5B6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15774" y="0"/>
            <a:ext cx="8828405" cy="6858000"/>
            <a:chOff x="315774" y="0"/>
            <a:chExt cx="8828405" cy="6858000"/>
          </a:xfrm>
        </p:grpSpPr>
        <p:sp>
          <p:nvSpPr>
            <p:cNvPr id="10" name="object 10"/>
            <p:cNvSpPr/>
            <p:nvPr/>
          </p:nvSpPr>
          <p:spPr>
            <a:xfrm>
              <a:off x="319449" y="1183040"/>
              <a:ext cx="852169" cy="847090"/>
            </a:xfrm>
            <a:custGeom>
              <a:avLst/>
              <a:gdLst/>
              <a:ahLst/>
              <a:cxnLst/>
              <a:rect l="l" t="t" r="r" b="b"/>
              <a:pathLst>
                <a:path w="852169" h="847089">
                  <a:moveTo>
                    <a:pt x="90125" y="155539"/>
                  </a:moveTo>
                  <a:lnTo>
                    <a:pt x="63516" y="192916"/>
                  </a:lnTo>
                  <a:lnTo>
                    <a:pt x="41602" y="232212"/>
                  </a:lnTo>
                  <a:lnTo>
                    <a:pt x="24338" y="273064"/>
                  </a:lnTo>
                  <a:lnTo>
                    <a:pt x="11680" y="315107"/>
                  </a:lnTo>
                  <a:lnTo>
                    <a:pt x="3582" y="357977"/>
                  </a:lnTo>
                  <a:lnTo>
                    <a:pt x="0" y="401311"/>
                  </a:lnTo>
                  <a:lnTo>
                    <a:pt x="888" y="444746"/>
                  </a:lnTo>
                  <a:lnTo>
                    <a:pt x="6203" y="487917"/>
                  </a:lnTo>
                  <a:lnTo>
                    <a:pt x="15900" y="530461"/>
                  </a:lnTo>
                  <a:lnTo>
                    <a:pt x="29933" y="572014"/>
                  </a:lnTo>
                  <a:lnTo>
                    <a:pt x="48258" y="612213"/>
                  </a:lnTo>
                  <a:lnTo>
                    <a:pt x="70830" y="650693"/>
                  </a:lnTo>
                  <a:lnTo>
                    <a:pt x="97605" y="687091"/>
                  </a:lnTo>
                  <a:lnTo>
                    <a:pt x="128537" y="721043"/>
                  </a:lnTo>
                  <a:lnTo>
                    <a:pt x="163582" y="752185"/>
                  </a:lnTo>
                  <a:lnTo>
                    <a:pt x="201703" y="779447"/>
                  </a:lnTo>
                  <a:lnTo>
                    <a:pt x="241655" y="802076"/>
                  </a:lnTo>
                  <a:lnTo>
                    <a:pt x="283074" y="820109"/>
                  </a:lnTo>
                  <a:lnTo>
                    <a:pt x="325593" y="833582"/>
                  </a:lnTo>
                  <a:lnTo>
                    <a:pt x="368849" y="842534"/>
                  </a:lnTo>
                  <a:lnTo>
                    <a:pt x="412477" y="847000"/>
                  </a:lnTo>
                  <a:lnTo>
                    <a:pt x="456111" y="847019"/>
                  </a:lnTo>
                  <a:lnTo>
                    <a:pt x="499387" y="842626"/>
                  </a:lnTo>
                  <a:lnTo>
                    <a:pt x="541940" y="833859"/>
                  </a:lnTo>
                  <a:lnTo>
                    <a:pt x="583404" y="820756"/>
                  </a:lnTo>
                  <a:lnTo>
                    <a:pt x="623416" y="803352"/>
                  </a:lnTo>
                  <a:lnTo>
                    <a:pt x="661611" y="781686"/>
                  </a:lnTo>
                  <a:lnTo>
                    <a:pt x="697622" y="755793"/>
                  </a:lnTo>
                  <a:lnTo>
                    <a:pt x="731086" y="725712"/>
                  </a:lnTo>
                  <a:lnTo>
                    <a:pt x="761638" y="691479"/>
                  </a:lnTo>
                  <a:lnTo>
                    <a:pt x="788247" y="654102"/>
                  </a:lnTo>
                  <a:lnTo>
                    <a:pt x="810161" y="614806"/>
                  </a:lnTo>
                  <a:lnTo>
                    <a:pt x="827425" y="573954"/>
                  </a:lnTo>
                  <a:lnTo>
                    <a:pt x="840083" y="531911"/>
                  </a:lnTo>
                  <a:lnTo>
                    <a:pt x="848181" y="489041"/>
                  </a:lnTo>
                  <a:lnTo>
                    <a:pt x="851763" y="445707"/>
                  </a:lnTo>
                  <a:lnTo>
                    <a:pt x="850875" y="402272"/>
                  </a:lnTo>
                  <a:lnTo>
                    <a:pt x="845560" y="359101"/>
                  </a:lnTo>
                  <a:lnTo>
                    <a:pt x="835863" y="316557"/>
                  </a:lnTo>
                  <a:lnTo>
                    <a:pt x="821830" y="275004"/>
                  </a:lnTo>
                  <a:lnTo>
                    <a:pt x="803505" y="234805"/>
                  </a:lnTo>
                  <a:lnTo>
                    <a:pt x="780933" y="196325"/>
                  </a:lnTo>
                  <a:lnTo>
                    <a:pt x="754158" y="159927"/>
                  </a:lnTo>
                  <a:lnTo>
                    <a:pt x="723226" y="125975"/>
                  </a:lnTo>
                  <a:lnTo>
                    <a:pt x="688181" y="94833"/>
                  </a:lnTo>
                  <a:lnTo>
                    <a:pt x="650060" y="67571"/>
                  </a:lnTo>
                  <a:lnTo>
                    <a:pt x="610108" y="44942"/>
                  </a:lnTo>
                  <a:lnTo>
                    <a:pt x="568689" y="26909"/>
                  </a:lnTo>
                  <a:lnTo>
                    <a:pt x="526170" y="13436"/>
                  </a:lnTo>
                  <a:lnTo>
                    <a:pt x="482914" y="4484"/>
                  </a:lnTo>
                  <a:lnTo>
                    <a:pt x="439286" y="18"/>
                  </a:lnTo>
                  <a:lnTo>
                    <a:pt x="395652" y="0"/>
                  </a:lnTo>
                  <a:lnTo>
                    <a:pt x="352376" y="4392"/>
                  </a:lnTo>
                  <a:lnTo>
                    <a:pt x="309823" y="13159"/>
                  </a:lnTo>
                  <a:lnTo>
                    <a:pt x="268358" y="26262"/>
                  </a:lnTo>
                  <a:lnTo>
                    <a:pt x="228346" y="43666"/>
                  </a:lnTo>
                  <a:lnTo>
                    <a:pt x="190152" y="65332"/>
                  </a:lnTo>
                  <a:lnTo>
                    <a:pt x="154141" y="91225"/>
                  </a:lnTo>
                  <a:lnTo>
                    <a:pt x="120677" y="121306"/>
                  </a:lnTo>
                  <a:lnTo>
                    <a:pt x="90125" y="155539"/>
                  </a:lnTo>
                  <a:close/>
                </a:path>
              </a:pathLst>
            </a:custGeom>
            <a:ln w="7349">
              <a:solidFill>
                <a:srgbClr val="C5B6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82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228600" y="563625"/>
            <a:ext cx="8534400" cy="5829300"/>
          </a:xfrm>
          <a:custGeom>
            <a:avLst/>
            <a:gdLst/>
            <a:ahLst/>
            <a:cxnLst/>
            <a:rect l="l" t="t" r="r" b="b"/>
            <a:pathLst>
              <a:path w="8534400" h="5829300">
                <a:moveTo>
                  <a:pt x="8534400" y="3933761"/>
                </a:moveTo>
                <a:lnTo>
                  <a:pt x="6400800" y="3933761"/>
                </a:lnTo>
                <a:lnTo>
                  <a:pt x="2895600" y="3933761"/>
                </a:lnTo>
                <a:lnTo>
                  <a:pt x="1371600" y="3933761"/>
                </a:lnTo>
                <a:lnTo>
                  <a:pt x="0" y="3933761"/>
                </a:lnTo>
                <a:lnTo>
                  <a:pt x="0" y="5829236"/>
                </a:lnTo>
                <a:lnTo>
                  <a:pt x="1371600" y="5829236"/>
                </a:lnTo>
                <a:lnTo>
                  <a:pt x="2895600" y="5829236"/>
                </a:lnTo>
                <a:lnTo>
                  <a:pt x="6400800" y="5829236"/>
                </a:lnTo>
                <a:lnTo>
                  <a:pt x="8534400" y="5829236"/>
                </a:lnTo>
                <a:lnTo>
                  <a:pt x="8534400" y="3933761"/>
                </a:lnTo>
                <a:close/>
              </a:path>
              <a:path w="8534400" h="5829300">
                <a:moveTo>
                  <a:pt x="8534400" y="0"/>
                </a:moveTo>
                <a:lnTo>
                  <a:pt x="6400800" y="0"/>
                </a:lnTo>
                <a:lnTo>
                  <a:pt x="2895600" y="0"/>
                </a:lnTo>
                <a:lnTo>
                  <a:pt x="1371600" y="0"/>
                </a:lnTo>
                <a:lnTo>
                  <a:pt x="0" y="0"/>
                </a:lnTo>
                <a:lnTo>
                  <a:pt x="0" y="384048"/>
                </a:lnTo>
                <a:lnTo>
                  <a:pt x="0" y="384175"/>
                </a:lnTo>
                <a:lnTo>
                  <a:pt x="0" y="2038223"/>
                </a:lnTo>
                <a:lnTo>
                  <a:pt x="0" y="3933698"/>
                </a:lnTo>
                <a:lnTo>
                  <a:pt x="1371600" y="3933698"/>
                </a:lnTo>
                <a:lnTo>
                  <a:pt x="2895600" y="3933698"/>
                </a:lnTo>
                <a:lnTo>
                  <a:pt x="6400800" y="3933698"/>
                </a:lnTo>
                <a:lnTo>
                  <a:pt x="8534400" y="3933698"/>
                </a:lnTo>
                <a:lnTo>
                  <a:pt x="8534400" y="2038223"/>
                </a:lnTo>
                <a:lnTo>
                  <a:pt x="8534400" y="384175"/>
                </a:lnTo>
                <a:lnTo>
                  <a:pt x="8534400" y="384048"/>
                </a:lnTo>
                <a:lnTo>
                  <a:pt x="8534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221456" y="556482"/>
          <a:ext cx="8534400" cy="58292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9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r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Additives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Principle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Uses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404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Lavender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35" dirty="0">
                          <a:latin typeface="Arial"/>
                          <a:cs typeface="Arial"/>
                        </a:rPr>
                        <a:t>EDTA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 marR="10160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Dose=</a:t>
                      </a:r>
                      <a:r>
                        <a:rPr sz="16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1to2g/l </a:t>
                      </a:r>
                      <a:r>
                        <a:rPr sz="1600" b="1" spc="-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blood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-The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 strongest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anti-coagulant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575" b="1" baseline="26455" dirty="0">
                          <a:latin typeface="Arial"/>
                          <a:cs typeface="Arial"/>
                        </a:rPr>
                        <a:t>+2</a:t>
                      </a:r>
                      <a:r>
                        <a:rPr sz="1575" b="1" spc="165" baseline="264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chelating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agent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320"/>
                        </a:spcBef>
                        <a:buFont typeface="Arial MT"/>
                        <a:buChar char="-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Hematology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Arial MT"/>
                        <a:buChar char="-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Blood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bank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954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Light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Blue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819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Sodi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m 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Citrate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2g/l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575" b="1" baseline="26455" dirty="0">
                          <a:latin typeface="Arial"/>
                          <a:cs typeface="Arial"/>
                        </a:rPr>
                        <a:t>+2</a:t>
                      </a:r>
                      <a:r>
                        <a:rPr sz="1575" b="1" spc="412" baseline="264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chelating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agent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265" indent="-123825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-"/>
                        <a:tabLst>
                          <a:tab pos="215900" algn="l"/>
                        </a:tabLst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PT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07645" indent="-116205">
                        <a:lnSpc>
                          <a:spcPct val="100000"/>
                        </a:lnSpc>
                        <a:buChar char="-"/>
                        <a:tabLst>
                          <a:tab pos="208279" algn="l"/>
                        </a:tabLst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APTT: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9553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Green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4108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Sodium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Heparin</a:t>
                      </a:r>
                      <a:r>
                        <a:rPr sz="16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1600" b="1" spc="-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Lithium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Heparin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4986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2346960" algn="l"/>
                        </a:tabLst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Heparin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binds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Thrombin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inhibits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second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step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 coagulation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cascade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(Prot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rom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in	T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rom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in)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920875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Heparin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380"/>
                        </a:spcBef>
                        <a:tabLst>
                          <a:tab pos="2052955" algn="l"/>
                        </a:tabLst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Fibrinogen	Fibrin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625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Enzymes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 Hormones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Electrolytes</a:t>
                      </a:r>
                      <a:r>
                        <a:rPr sz="16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(Na</a:t>
                      </a:r>
                      <a:r>
                        <a:rPr sz="1575" b="1" spc="-7" baseline="2645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1600" b="1" spc="-4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575" b="1" baseline="2645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Mg</a:t>
                      </a:r>
                      <a:r>
                        <a:rPr sz="1575" b="1" baseline="2645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Cl)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4800600" y="5359527"/>
            <a:ext cx="457834" cy="104139"/>
          </a:xfrm>
          <a:custGeom>
            <a:avLst/>
            <a:gdLst/>
            <a:ahLst/>
            <a:cxnLst/>
            <a:rect l="l" t="t" r="r" b="b"/>
            <a:pathLst>
              <a:path w="457835" h="104139">
                <a:moveTo>
                  <a:pt x="380531" y="66244"/>
                </a:moveTo>
                <a:lnTo>
                  <a:pt x="358775" y="79756"/>
                </a:lnTo>
                <a:lnTo>
                  <a:pt x="356742" y="88519"/>
                </a:lnTo>
                <a:lnTo>
                  <a:pt x="365125" y="101981"/>
                </a:lnTo>
                <a:lnTo>
                  <a:pt x="373888" y="104013"/>
                </a:lnTo>
                <a:lnTo>
                  <a:pt x="434422" y="66421"/>
                </a:lnTo>
                <a:lnTo>
                  <a:pt x="430275" y="66421"/>
                </a:lnTo>
                <a:lnTo>
                  <a:pt x="380531" y="66244"/>
                </a:lnTo>
                <a:close/>
              </a:path>
              <a:path w="457835" h="104139">
                <a:moveTo>
                  <a:pt x="403397" y="52043"/>
                </a:moveTo>
                <a:lnTo>
                  <a:pt x="380531" y="66244"/>
                </a:lnTo>
                <a:lnTo>
                  <a:pt x="430275" y="66421"/>
                </a:lnTo>
                <a:lnTo>
                  <a:pt x="430285" y="64262"/>
                </a:lnTo>
                <a:lnTo>
                  <a:pt x="422783" y="64262"/>
                </a:lnTo>
                <a:lnTo>
                  <a:pt x="403397" y="52043"/>
                </a:lnTo>
                <a:close/>
              </a:path>
              <a:path w="457835" h="104139">
                <a:moveTo>
                  <a:pt x="374269" y="0"/>
                </a:moveTo>
                <a:lnTo>
                  <a:pt x="365378" y="1905"/>
                </a:lnTo>
                <a:lnTo>
                  <a:pt x="356997" y="15367"/>
                </a:lnTo>
                <a:lnTo>
                  <a:pt x="359028" y="24130"/>
                </a:lnTo>
                <a:lnTo>
                  <a:pt x="380592" y="37669"/>
                </a:lnTo>
                <a:lnTo>
                  <a:pt x="430402" y="37846"/>
                </a:lnTo>
                <a:lnTo>
                  <a:pt x="430275" y="66421"/>
                </a:lnTo>
                <a:lnTo>
                  <a:pt x="434422" y="66421"/>
                </a:lnTo>
                <a:lnTo>
                  <a:pt x="457326" y="52197"/>
                </a:lnTo>
                <a:lnTo>
                  <a:pt x="374269" y="0"/>
                </a:lnTo>
                <a:close/>
              </a:path>
              <a:path w="457835" h="104139">
                <a:moveTo>
                  <a:pt x="0" y="36322"/>
                </a:moveTo>
                <a:lnTo>
                  <a:pt x="0" y="64897"/>
                </a:lnTo>
                <a:lnTo>
                  <a:pt x="380531" y="66244"/>
                </a:lnTo>
                <a:lnTo>
                  <a:pt x="403397" y="52043"/>
                </a:lnTo>
                <a:lnTo>
                  <a:pt x="380592" y="37669"/>
                </a:lnTo>
                <a:lnTo>
                  <a:pt x="0" y="36322"/>
                </a:lnTo>
                <a:close/>
              </a:path>
              <a:path w="457835" h="104139">
                <a:moveTo>
                  <a:pt x="422783" y="40005"/>
                </a:moveTo>
                <a:lnTo>
                  <a:pt x="403397" y="52043"/>
                </a:lnTo>
                <a:lnTo>
                  <a:pt x="422783" y="64262"/>
                </a:lnTo>
                <a:lnTo>
                  <a:pt x="422783" y="40005"/>
                </a:lnTo>
                <a:close/>
              </a:path>
              <a:path w="457835" h="104139">
                <a:moveTo>
                  <a:pt x="430393" y="40005"/>
                </a:moveTo>
                <a:lnTo>
                  <a:pt x="422783" y="40005"/>
                </a:lnTo>
                <a:lnTo>
                  <a:pt x="422783" y="64262"/>
                </a:lnTo>
                <a:lnTo>
                  <a:pt x="430285" y="64262"/>
                </a:lnTo>
                <a:lnTo>
                  <a:pt x="430393" y="40005"/>
                </a:lnTo>
                <a:close/>
              </a:path>
              <a:path w="457835" h="104139">
                <a:moveTo>
                  <a:pt x="380592" y="37669"/>
                </a:moveTo>
                <a:lnTo>
                  <a:pt x="403397" y="52043"/>
                </a:lnTo>
                <a:lnTo>
                  <a:pt x="422783" y="40005"/>
                </a:lnTo>
                <a:lnTo>
                  <a:pt x="430393" y="40005"/>
                </a:lnTo>
                <a:lnTo>
                  <a:pt x="430402" y="37846"/>
                </a:lnTo>
                <a:lnTo>
                  <a:pt x="380592" y="3766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2000" y="5943600"/>
            <a:ext cx="228600" cy="238125"/>
          </a:xfrm>
          <a:custGeom>
            <a:avLst/>
            <a:gdLst/>
            <a:ahLst/>
            <a:cxnLst/>
            <a:rect l="l" t="t" r="r" b="b"/>
            <a:pathLst>
              <a:path w="228600" h="238125">
                <a:moveTo>
                  <a:pt x="228600" y="0"/>
                </a:moveTo>
                <a:lnTo>
                  <a:pt x="76200" y="238125"/>
                </a:lnTo>
              </a:path>
              <a:path w="228600" h="238125">
                <a:moveTo>
                  <a:pt x="0" y="0"/>
                </a:moveTo>
                <a:lnTo>
                  <a:pt x="174625" y="238125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95800" y="6043980"/>
            <a:ext cx="457834" cy="104139"/>
          </a:xfrm>
          <a:custGeom>
            <a:avLst/>
            <a:gdLst/>
            <a:ahLst/>
            <a:cxnLst/>
            <a:rect l="l" t="t" r="r" b="b"/>
            <a:pathLst>
              <a:path w="457835" h="104139">
                <a:moveTo>
                  <a:pt x="403394" y="52014"/>
                </a:moveTo>
                <a:lnTo>
                  <a:pt x="358901" y="79806"/>
                </a:lnTo>
                <a:lnTo>
                  <a:pt x="356870" y="88620"/>
                </a:lnTo>
                <a:lnTo>
                  <a:pt x="365251" y="101993"/>
                </a:lnTo>
                <a:lnTo>
                  <a:pt x="374014" y="104038"/>
                </a:lnTo>
                <a:lnTo>
                  <a:pt x="434444" y="66306"/>
                </a:lnTo>
                <a:lnTo>
                  <a:pt x="430275" y="66306"/>
                </a:lnTo>
                <a:lnTo>
                  <a:pt x="430275" y="64135"/>
                </a:lnTo>
                <a:lnTo>
                  <a:pt x="422783" y="64135"/>
                </a:lnTo>
                <a:lnTo>
                  <a:pt x="403394" y="52014"/>
                </a:lnTo>
                <a:close/>
              </a:path>
              <a:path w="457835" h="104139">
                <a:moveTo>
                  <a:pt x="380545" y="37731"/>
                </a:moveTo>
                <a:lnTo>
                  <a:pt x="0" y="37731"/>
                </a:lnTo>
                <a:lnTo>
                  <a:pt x="0" y="66306"/>
                </a:lnTo>
                <a:lnTo>
                  <a:pt x="380514" y="66306"/>
                </a:lnTo>
                <a:lnTo>
                  <a:pt x="403394" y="52014"/>
                </a:lnTo>
                <a:lnTo>
                  <a:pt x="380545" y="37731"/>
                </a:lnTo>
                <a:close/>
              </a:path>
              <a:path w="457835" h="104139">
                <a:moveTo>
                  <a:pt x="434456" y="37731"/>
                </a:moveTo>
                <a:lnTo>
                  <a:pt x="430275" y="37731"/>
                </a:lnTo>
                <a:lnTo>
                  <a:pt x="430275" y="66306"/>
                </a:lnTo>
                <a:lnTo>
                  <a:pt x="434444" y="66306"/>
                </a:lnTo>
                <a:lnTo>
                  <a:pt x="457326" y="52019"/>
                </a:lnTo>
                <a:lnTo>
                  <a:pt x="434456" y="37731"/>
                </a:lnTo>
                <a:close/>
              </a:path>
              <a:path w="457835" h="104139">
                <a:moveTo>
                  <a:pt x="422783" y="39903"/>
                </a:moveTo>
                <a:lnTo>
                  <a:pt x="403394" y="52014"/>
                </a:lnTo>
                <a:lnTo>
                  <a:pt x="422783" y="64135"/>
                </a:lnTo>
                <a:lnTo>
                  <a:pt x="422783" y="39903"/>
                </a:lnTo>
                <a:close/>
              </a:path>
              <a:path w="457835" h="104139">
                <a:moveTo>
                  <a:pt x="430275" y="39903"/>
                </a:moveTo>
                <a:lnTo>
                  <a:pt x="422783" y="39903"/>
                </a:lnTo>
                <a:lnTo>
                  <a:pt x="422783" y="64135"/>
                </a:lnTo>
                <a:lnTo>
                  <a:pt x="430275" y="64135"/>
                </a:lnTo>
                <a:lnTo>
                  <a:pt x="430275" y="39903"/>
                </a:lnTo>
                <a:close/>
              </a:path>
              <a:path w="457835" h="104139">
                <a:moveTo>
                  <a:pt x="374014" y="0"/>
                </a:moveTo>
                <a:lnTo>
                  <a:pt x="365251" y="2032"/>
                </a:lnTo>
                <a:lnTo>
                  <a:pt x="356870" y="15417"/>
                </a:lnTo>
                <a:lnTo>
                  <a:pt x="358901" y="24231"/>
                </a:lnTo>
                <a:lnTo>
                  <a:pt x="403394" y="52014"/>
                </a:lnTo>
                <a:lnTo>
                  <a:pt x="422783" y="39903"/>
                </a:lnTo>
                <a:lnTo>
                  <a:pt x="430275" y="39903"/>
                </a:lnTo>
                <a:lnTo>
                  <a:pt x="430275" y="37731"/>
                </a:lnTo>
                <a:lnTo>
                  <a:pt x="434456" y="37731"/>
                </a:lnTo>
                <a:lnTo>
                  <a:pt x="37401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822194" y="120776"/>
            <a:ext cx="38354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Plasma</a:t>
            </a:r>
            <a:r>
              <a:rPr sz="2000" spc="-40" dirty="0"/>
              <a:t> </a:t>
            </a:r>
            <a:r>
              <a:rPr sz="2000" dirty="0"/>
              <a:t>Separating</a:t>
            </a:r>
            <a:r>
              <a:rPr sz="2000" spc="-40" dirty="0"/>
              <a:t> </a:t>
            </a:r>
            <a:r>
              <a:rPr sz="2000" spc="-30" dirty="0"/>
              <a:t>Tubes</a:t>
            </a:r>
            <a:r>
              <a:rPr sz="2000" spc="-10" dirty="0"/>
              <a:t> </a:t>
            </a:r>
            <a:r>
              <a:rPr sz="2000" dirty="0"/>
              <a:t>(PST)</a:t>
            </a:r>
            <a:endParaRPr sz="2000"/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1295400"/>
            <a:ext cx="581025" cy="127635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3048000"/>
            <a:ext cx="581025" cy="127635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1000" y="5257800"/>
            <a:ext cx="857250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71500"/>
            <a:ext cx="8229600" cy="2411095"/>
          </a:xfrm>
          <a:custGeom>
            <a:avLst/>
            <a:gdLst/>
            <a:ahLst/>
            <a:cxnLst/>
            <a:rect l="l" t="t" r="r" b="b"/>
            <a:pathLst>
              <a:path w="8229600" h="2411095">
                <a:moveTo>
                  <a:pt x="8229600" y="2075827"/>
                </a:moveTo>
                <a:lnTo>
                  <a:pt x="4876800" y="2075827"/>
                </a:lnTo>
                <a:lnTo>
                  <a:pt x="3276600" y="2075827"/>
                </a:lnTo>
                <a:lnTo>
                  <a:pt x="1219200" y="2075827"/>
                </a:lnTo>
                <a:lnTo>
                  <a:pt x="0" y="2075827"/>
                </a:lnTo>
                <a:lnTo>
                  <a:pt x="0" y="2411095"/>
                </a:lnTo>
                <a:lnTo>
                  <a:pt x="1219200" y="2411095"/>
                </a:lnTo>
                <a:lnTo>
                  <a:pt x="3276600" y="2411095"/>
                </a:lnTo>
                <a:lnTo>
                  <a:pt x="4876800" y="2411095"/>
                </a:lnTo>
                <a:lnTo>
                  <a:pt x="8229600" y="2411095"/>
                </a:lnTo>
                <a:lnTo>
                  <a:pt x="8229600" y="2075827"/>
                </a:lnTo>
                <a:close/>
              </a:path>
              <a:path w="8229600" h="2411095">
                <a:moveTo>
                  <a:pt x="8229600" y="335292"/>
                </a:moveTo>
                <a:lnTo>
                  <a:pt x="4876800" y="335292"/>
                </a:lnTo>
                <a:lnTo>
                  <a:pt x="3276600" y="335292"/>
                </a:lnTo>
                <a:lnTo>
                  <a:pt x="1219200" y="335292"/>
                </a:lnTo>
                <a:lnTo>
                  <a:pt x="0" y="335292"/>
                </a:lnTo>
                <a:lnTo>
                  <a:pt x="0" y="670560"/>
                </a:lnTo>
                <a:lnTo>
                  <a:pt x="0" y="1740535"/>
                </a:lnTo>
                <a:lnTo>
                  <a:pt x="0" y="2075815"/>
                </a:lnTo>
                <a:lnTo>
                  <a:pt x="1219200" y="2075815"/>
                </a:lnTo>
                <a:lnTo>
                  <a:pt x="3276600" y="2075815"/>
                </a:lnTo>
                <a:lnTo>
                  <a:pt x="4876800" y="2075815"/>
                </a:lnTo>
                <a:lnTo>
                  <a:pt x="8229600" y="2075815"/>
                </a:lnTo>
                <a:lnTo>
                  <a:pt x="8229600" y="1740535"/>
                </a:lnTo>
                <a:lnTo>
                  <a:pt x="8229600" y="670560"/>
                </a:lnTo>
                <a:lnTo>
                  <a:pt x="8229600" y="335292"/>
                </a:lnTo>
                <a:close/>
              </a:path>
              <a:path w="8229600" h="2411095">
                <a:moveTo>
                  <a:pt x="8229600" y="0"/>
                </a:moveTo>
                <a:lnTo>
                  <a:pt x="4876800" y="0"/>
                </a:lnTo>
                <a:lnTo>
                  <a:pt x="3276600" y="0"/>
                </a:lnTo>
                <a:lnTo>
                  <a:pt x="1219200" y="0"/>
                </a:lnTo>
                <a:lnTo>
                  <a:pt x="0" y="0"/>
                </a:lnTo>
                <a:lnTo>
                  <a:pt x="0" y="335280"/>
                </a:lnTo>
                <a:lnTo>
                  <a:pt x="1219200" y="335280"/>
                </a:lnTo>
                <a:lnTo>
                  <a:pt x="3276600" y="335280"/>
                </a:lnTo>
                <a:lnTo>
                  <a:pt x="4876800" y="335280"/>
                </a:lnTo>
                <a:lnTo>
                  <a:pt x="8229600" y="335280"/>
                </a:lnTo>
                <a:lnTo>
                  <a:pt x="8229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056" y="64357"/>
          <a:ext cx="8229600" cy="24110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45" dirty="0">
                          <a:latin typeface="Arial"/>
                          <a:cs typeface="Arial"/>
                        </a:rPr>
                        <a:t>Top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Color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Additives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Principle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Uses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99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Gray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0350" marR="290830" indent="-1695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-Sodium</a:t>
                      </a:r>
                      <a:r>
                        <a:rPr sz="1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Fluoride </a:t>
                      </a:r>
                      <a:r>
                        <a:rPr sz="1600" b="1" spc="-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2g/l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-Potassium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Oxalate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902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is 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inhibitor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Anti-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Coagulant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Glucose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tests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295400"/>
            <a:ext cx="533400" cy="7366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14325" y="3071875"/>
            <a:ext cx="8472805" cy="3658870"/>
          </a:xfrm>
          <a:custGeom>
            <a:avLst/>
            <a:gdLst/>
            <a:ahLst/>
            <a:cxnLst/>
            <a:rect l="l" t="t" r="r" b="b"/>
            <a:pathLst>
              <a:path w="8472805" h="3658870">
                <a:moveTo>
                  <a:pt x="8472551" y="0"/>
                </a:moveTo>
                <a:lnTo>
                  <a:pt x="5854319" y="0"/>
                </a:lnTo>
                <a:lnTo>
                  <a:pt x="4015613" y="0"/>
                </a:lnTo>
                <a:lnTo>
                  <a:pt x="1514983" y="0"/>
                </a:lnTo>
                <a:lnTo>
                  <a:pt x="0" y="0"/>
                </a:lnTo>
                <a:lnTo>
                  <a:pt x="0" y="1098486"/>
                </a:lnTo>
                <a:lnTo>
                  <a:pt x="0" y="3658806"/>
                </a:lnTo>
                <a:lnTo>
                  <a:pt x="1514983" y="3658806"/>
                </a:lnTo>
                <a:lnTo>
                  <a:pt x="4015613" y="3658806"/>
                </a:lnTo>
                <a:lnTo>
                  <a:pt x="5854319" y="3658806"/>
                </a:lnTo>
                <a:lnTo>
                  <a:pt x="8472551" y="3658806"/>
                </a:lnTo>
                <a:lnTo>
                  <a:pt x="8472551" y="1098550"/>
                </a:lnTo>
                <a:lnTo>
                  <a:pt x="84725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07181" y="3064732"/>
          <a:ext cx="8473439" cy="36588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51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06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8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187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98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9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op</a:t>
                      </a:r>
                      <a:r>
                        <a:rPr sz="1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ub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Additives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Principle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Uses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025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Red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------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 marR="12890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Sometimes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it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has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gel </a:t>
                      </a:r>
                      <a:r>
                        <a:rPr sz="1800" b="1" spc="-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silicon at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bottom of tube to 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reduce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hemolysis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670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Enhancing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b="1" spc="-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formation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blood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clot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Serology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-Antibodies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-Hormones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 marR="140144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-Drugs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Virology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Che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istry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 marR="12065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Blood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cross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matching </a:t>
                      </a:r>
                      <a:r>
                        <a:rPr sz="1800" b="1" spc="-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before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blood 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transfusion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35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Serum</a:t>
            </a:r>
            <a:r>
              <a:rPr spc="-15" dirty="0"/>
              <a:t> </a:t>
            </a:r>
            <a:r>
              <a:rPr spc="-5" dirty="0"/>
              <a:t>Separating</a:t>
            </a:r>
            <a:r>
              <a:rPr spc="-15" dirty="0"/>
              <a:t> </a:t>
            </a:r>
            <a:r>
              <a:rPr spc="-40" dirty="0"/>
              <a:t>Tubes</a:t>
            </a:r>
            <a:r>
              <a:rPr spc="-20" dirty="0"/>
              <a:t> </a:t>
            </a:r>
            <a:r>
              <a:rPr dirty="0"/>
              <a:t>(SST)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00" y="4448175"/>
            <a:ext cx="581025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F5DFC5-EA3D-40E5-BF77-493087051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794" y="857232"/>
            <a:ext cx="5241290" cy="369332"/>
          </a:xfrm>
        </p:spPr>
        <p:txBody>
          <a:bodyPr/>
          <a:lstStyle/>
          <a:p>
            <a:pPr algn="ctr"/>
            <a:r>
              <a:rPr lang="en-IN" dirty="0"/>
              <a:t>TYPES OF SPECIMENS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DEDD82-F01A-4376-9B68-CAD5E0495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52" y="1928802"/>
            <a:ext cx="6929486" cy="4000528"/>
          </a:xfrm>
        </p:spPr>
        <p:txBody>
          <a:bodyPr>
            <a:noAutofit/>
          </a:bodyPr>
          <a:lstStyle/>
          <a:p>
            <a:r>
              <a:rPr lang="en-US" sz="2400" dirty="0"/>
              <a:t>1)Whole blood</a:t>
            </a:r>
          </a:p>
          <a:p>
            <a:r>
              <a:rPr lang="en-US" sz="2400" dirty="0"/>
              <a:t>2) Serum</a:t>
            </a:r>
          </a:p>
          <a:p>
            <a:r>
              <a:rPr lang="en-US" sz="2400" dirty="0"/>
              <a:t>3) Plasma</a:t>
            </a:r>
          </a:p>
          <a:p>
            <a:r>
              <a:rPr lang="en-US" sz="2400" dirty="0"/>
              <a:t>4) Urine</a:t>
            </a:r>
          </a:p>
          <a:p>
            <a:r>
              <a:rPr lang="en-US" sz="2400" dirty="0"/>
              <a:t>5) Feces</a:t>
            </a:r>
          </a:p>
          <a:p>
            <a:r>
              <a:rPr lang="en-US" sz="2400" dirty="0"/>
              <a:t>6) Saliva</a:t>
            </a:r>
          </a:p>
          <a:p>
            <a:r>
              <a:rPr lang="en-IN" sz="2400" dirty="0"/>
              <a:t>7) Other fluids( spinal, synovial,</a:t>
            </a:r>
            <a:r>
              <a:rPr lang="en-US" sz="2400" dirty="0"/>
              <a:t> amniotic, pleural, pericardial, and ascitic</a:t>
            </a:r>
            <a:r>
              <a:rPr lang="en-IN" sz="2400" dirty="0"/>
              <a:t>)</a:t>
            </a:r>
          </a:p>
          <a:p>
            <a:r>
              <a:rPr lang="en-IN" sz="2400" dirty="0"/>
              <a:t>8)</a:t>
            </a:r>
            <a:r>
              <a:rPr lang="en-US" sz="2400" dirty="0"/>
              <a:t> Various types of solid tissue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4110527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0036" y="187451"/>
            <a:ext cx="4126991" cy="8747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4394" y="325577"/>
            <a:ext cx="343789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spc="35" dirty="0">
                <a:solidFill>
                  <a:srgbClr val="552113"/>
                </a:solidFill>
                <a:latin typeface="Trebuchet MS"/>
                <a:cs typeface="Trebuchet MS"/>
              </a:rPr>
              <a:t>Orde</a:t>
            </a:r>
            <a:r>
              <a:rPr sz="4300" b="0" spc="30" dirty="0">
                <a:solidFill>
                  <a:srgbClr val="552113"/>
                </a:solidFill>
                <a:latin typeface="Trebuchet MS"/>
                <a:cs typeface="Trebuchet MS"/>
              </a:rPr>
              <a:t>r</a:t>
            </a:r>
            <a:r>
              <a:rPr sz="4300" b="0" spc="-120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4300" b="0" spc="-229" dirty="0">
                <a:solidFill>
                  <a:srgbClr val="552113"/>
                </a:solidFill>
                <a:latin typeface="Trebuchet MS"/>
                <a:cs typeface="Trebuchet MS"/>
              </a:rPr>
              <a:t>of</a:t>
            </a:r>
            <a:r>
              <a:rPr sz="4300" b="0" spc="-90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4300" b="0" spc="20" dirty="0">
                <a:solidFill>
                  <a:srgbClr val="552113"/>
                </a:solidFill>
                <a:latin typeface="Trebuchet MS"/>
                <a:cs typeface="Trebuchet MS"/>
              </a:rPr>
              <a:t>Draw</a:t>
            </a:r>
            <a:endParaRPr sz="43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4394" y="1220470"/>
            <a:ext cx="287020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spc="-65" dirty="0">
                <a:solidFill>
                  <a:srgbClr val="3891A7"/>
                </a:solidFill>
                <a:latin typeface="Trebuchet MS"/>
                <a:cs typeface="Trebuchet MS"/>
              </a:rPr>
              <a:t>1)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82342" y="1142746"/>
            <a:ext cx="302641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65" dirty="0">
                <a:latin typeface="Trebuchet MS"/>
                <a:cs typeface="Trebuchet MS"/>
              </a:rPr>
              <a:t>Blood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160" dirty="0">
                <a:latin typeface="Trebuchet MS"/>
                <a:cs typeface="Trebuchet MS"/>
              </a:rPr>
              <a:t>culture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185" dirty="0">
                <a:latin typeface="Trebuchet MS"/>
                <a:cs typeface="Trebuchet MS"/>
              </a:rPr>
              <a:t>tube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4394" y="2128850"/>
            <a:ext cx="287020" cy="404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50" spc="-70" dirty="0">
                <a:solidFill>
                  <a:srgbClr val="3891A7"/>
                </a:solidFill>
                <a:latin typeface="Trebuchet MS"/>
                <a:cs typeface="Trebuchet MS"/>
              </a:rPr>
              <a:t>2)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82342" y="2051126"/>
            <a:ext cx="19875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110" dirty="0">
                <a:latin typeface="Trebuchet MS"/>
                <a:cs typeface="Trebuchet MS"/>
              </a:rPr>
              <a:t>Citrate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185" dirty="0">
                <a:latin typeface="Trebuchet MS"/>
                <a:cs typeface="Trebuchet MS"/>
              </a:rPr>
              <a:t>tube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4394" y="3037459"/>
            <a:ext cx="287020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spc="-65" dirty="0">
                <a:solidFill>
                  <a:srgbClr val="3891A7"/>
                </a:solidFill>
                <a:latin typeface="Trebuchet MS"/>
                <a:cs typeface="Trebuchet MS"/>
              </a:rPr>
              <a:t>3)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2342" y="2959735"/>
            <a:ext cx="158305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254" dirty="0">
                <a:latin typeface="Trebuchet MS"/>
                <a:cs typeface="Trebuchet MS"/>
              </a:rPr>
              <a:t>P</a:t>
            </a:r>
            <a:r>
              <a:rPr sz="3100" spc="-125" dirty="0">
                <a:latin typeface="Trebuchet MS"/>
                <a:cs typeface="Trebuchet MS"/>
              </a:rPr>
              <a:t>l</a:t>
            </a:r>
            <a:r>
              <a:rPr sz="3100" spc="-220" dirty="0">
                <a:latin typeface="Trebuchet MS"/>
                <a:cs typeface="Trebuchet MS"/>
              </a:rPr>
              <a:t>ain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-185" dirty="0">
                <a:latin typeface="Trebuchet MS"/>
                <a:cs typeface="Trebuchet MS"/>
              </a:rPr>
              <a:t>tube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4394" y="3946016"/>
            <a:ext cx="287020" cy="404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50" spc="-65" dirty="0">
                <a:solidFill>
                  <a:srgbClr val="3891A7"/>
                </a:solidFill>
                <a:latin typeface="Trebuchet MS"/>
                <a:cs typeface="Trebuchet MS"/>
              </a:rPr>
              <a:t>4)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82342" y="3868292"/>
            <a:ext cx="212534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114" dirty="0">
                <a:latin typeface="Trebuchet MS"/>
                <a:cs typeface="Trebuchet MS"/>
              </a:rPr>
              <a:t>Heparin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185" dirty="0">
                <a:latin typeface="Trebuchet MS"/>
                <a:cs typeface="Trebuchet MS"/>
              </a:rPr>
              <a:t>tube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4394" y="4854321"/>
            <a:ext cx="287020" cy="404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50" spc="-65" dirty="0">
                <a:solidFill>
                  <a:srgbClr val="3891A7"/>
                </a:solidFill>
                <a:latin typeface="Trebuchet MS"/>
                <a:cs typeface="Trebuchet MS"/>
              </a:rPr>
              <a:t>5)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82342" y="4776597"/>
            <a:ext cx="183896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150" dirty="0">
                <a:latin typeface="Trebuchet MS"/>
                <a:cs typeface="Trebuchet MS"/>
              </a:rPr>
              <a:t>EDTA</a:t>
            </a:r>
            <a:r>
              <a:rPr sz="3100" spc="-145" dirty="0">
                <a:latin typeface="Trebuchet MS"/>
                <a:cs typeface="Trebuchet MS"/>
              </a:rPr>
              <a:t> </a:t>
            </a:r>
            <a:r>
              <a:rPr sz="3100" spc="-185" dirty="0">
                <a:latin typeface="Trebuchet MS"/>
                <a:cs typeface="Trebuchet MS"/>
              </a:rPr>
              <a:t>tube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74394" y="5762955"/>
            <a:ext cx="287020" cy="404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50" spc="-65" dirty="0">
                <a:solidFill>
                  <a:srgbClr val="3891A7"/>
                </a:solidFill>
                <a:latin typeface="Trebuchet MS"/>
                <a:cs typeface="Trebuchet MS"/>
              </a:rPr>
              <a:t>6)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82342" y="5685231"/>
            <a:ext cx="215900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125" dirty="0">
                <a:latin typeface="Trebuchet MS"/>
                <a:cs typeface="Trebuchet MS"/>
              </a:rPr>
              <a:t>Fluori</a:t>
            </a:r>
            <a:r>
              <a:rPr sz="3100" spc="-150" dirty="0">
                <a:latin typeface="Trebuchet MS"/>
                <a:cs typeface="Trebuchet MS"/>
              </a:rPr>
              <a:t>d</a:t>
            </a:r>
            <a:r>
              <a:rPr sz="3100" spc="-210" dirty="0">
                <a:latin typeface="Trebuchet MS"/>
                <a:cs typeface="Trebuchet MS"/>
              </a:rPr>
              <a:t>e</a:t>
            </a:r>
            <a:r>
              <a:rPr sz="3100" spc="-105" dirty="0">
                <a:latin typeface="Trebuchet MS"/>
                <a:cs typeface="Trebuchet MS"/>
              </a:rPr>
              <a:t> </a:t>
            </a:r>
            <a:r>
              <a:rPr sz="3100" spc="-185" dirty="0">
                <a:latin typeface="Trebuchet MS"/>
                <a:cs typeface="Trebuchet MS"/>
              </a:rPr>
              <a:t>tube</a:t>
            </a:r>
            <a:endParaRPr sz="31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730500" y="1587500"/>
            <a:ext cx="482600" cy="4140200"/>
            <a:chOff x="2730500" y="1587500"/>
            <a:chExt cx="482600" cy="4140200"/>
          </a:xfrm>
        </p:grpSpPr>
        <p:sp>
          <p:nvSpPr>
            <p:cNvPr id="17" name="object 17"/>
            <p:cNvSpPr/>
            <p:nvPr/>
          </p:nvSpPr>
          <p:spPr>
            <a:xfrm>
              <a:off x="2743200" y="16002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342900" y="0"/>
                  </a:moveTo>
                  <a:lnTo>
                    <a:pt x="114300" y="0"/>
                  </a:lnTo>
                  <a:lnTo>
                    <a:pt x="114300" y="400050"/>
                  </a:lnTo>
                  <a:lnTo>
                    <a:pt x="0" y="400050"/>
                  </a:lnTo>
                  <a:lnTo>
                    <a:pt x="228600" y="533400"/>
                  </a:lnTo>
                  <a:lnTo>
                    <a:pt x="457200" y="400050"/>
                  </a:lnTo>
                  <a:lnTo>
                    <a:pt x="342900" y="40005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43200" y="16002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0" y="400050"/>
                  </a:moveTo>
                  <a:lnTo>
                    <a:pt x="114300" y="400050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400050"/>
                  </a:lnTo>
                  <a:lnTo>
                    <a:pt x="457200" y="400050"/>
                  </a:lnTo>
                  <a:lnTo>
                    <a:pt x="228600" y="533400"/>
                  </a:lnTo>
                  <a:lnTo>
                    <a:pt x="0" y="400050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43200" y="25146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342900" y="0"/>
                  </a:moveTo>
                  <a:lnTo>
                    <a:pt x="114300" y="0"/>
                  </a:lnTo>
                  <a:lnTo>
                    <a:pt x="114300" y="342900"/>
                  </a:lnTo>
                  <a:lnTo>
                    <a:pt x="0" y="342900"/>
                  </a:lnTo>
                  <a:lnTo>
                    <a:pt x="228600" y="457200"/>
                  </a:lnTo>
                  <a:lnTo>
                    <a:pt x="457200" y="342900"/>
                  </a:lnTo>
                  <a:lnTo>
                    <a:pt x="342900" y="3429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43200" y="25146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342900"/>
                  </a:moveTo>
                  <a:lnTo>
                    <a:pt x="114300" y="342900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342900"/>
                  </a:lnTo>
                  <a:lnTo>
                    <a:pt x="457200" y="342900"/>
                  </a:lnTo>
                  <a:lnTo>
                    <a:pt x="228600" y="457200"/>
                  </a:lnTo>
                  <a:lnTo>
                    <a:pt x="0" y="342900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43200" y="34290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342900" y="0"/>
                  </a:moveTo>
                  <a:lnTo>
                    <a:pt x="114300" y="0"/>
                  </a:lnTo>
                  <a:lnTo>
                    <a:pt x="114300" y="400050"/>
                  </a:lnTo>
                  <a:lnTo>
                    <a:pt x="0" y="400050"/>
                  </a:lnTo>
                  <a:lnTo>
                    <a:pt x="228600" y="533400"/>
                  </a:lnTo>
                  <a:lnTo>
                    <a:pt x="457200" y="400050"/>
                  </a:lnTo>
                  <a:lnTo>
                    <a:pt x="342900" y="40005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43200" y="34290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0" y="400050"/>
                  </a:moveTo>
                  <a:lnTo>
                    <a:pt x="114300" y="400050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400050"/>
                  </a:lnTo>
                  <a:lnTo>
                    <a:pt x="457200" y="400050"/>
                  </a:lnTo>
                  <a:lnTo>
                    <a:pt x="228600" y="533400"/>
                  </a:lnTo>
                  <a:lnTo>
                    <a:pt x="0" y="400050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43200" y="42672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342900" y="0"/>
                  </a:moveTo>
                  <a:lnTo>
                    <a:pt x="114300" y="0"/>
                  </a:lnTo>
                  <a:lnTo>
                    <a:pt x="114300" y="400050"/>
                  </a:lnTo>
                  <a:lnTo>
                    <a:pt x="0" y="400050"/>
                  </a:lnTo>
                  <a:lnTo>
                    <a:pt x="228600" y="533400"/>
                  </a:lnTo>
                  <a:lnTo>
                    <a:pt x="457200" y="400050"/>
                  </a:lnTo>
                  <a:lnTo>
                    <a:pt x="342900" y="40005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43200" y="42672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0" y="400050"/>
                  </a:moveTo>
                  <a:lnTo>
                    <a:pt x="114300" y="400050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400050"/>
                  </a:lnTo>
                  <a:lnTo>
                    <a:pt x="457200" y="400050"/>
                  </a:lnTo>
                  <a:lnTo>
                    <a:pt x="228600" y="533400"/>
                  </a:lnTo>
                  <a:lnTo>
                    <a:pt x="0" y="400050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43200" y="51816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342900" y="0"/>
                  </a:moveTo>
                  <a:lnTo>
                    <a:pt x="114300" y="0"/>
                  </a:lnTo>
                  <a:lnTo>
                    <a:pt x="114300" y="400050"/>
                  </a:lnTo>
                  <a:lnTo>
                    <a:pt x="0" y="400050"/>
                  </a:lnTo>
                  <a:lnTo>
                    <a:pt x="228600" y="533400"/>
                  </a:lnTo>
                  <a:lnTo>
                    <a:pt x="457200" y="400050"/>
                  </a:lnTo>
                  <a:lnTo>
                    <a:pt x="342900" y="40005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743200" y="51816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0" y="400050"/>
                  </a:moveTo>
                  <a:lnTo>
                    <a:pt x="114300" y="400050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400050"/>
                  </a:lnTo>
                  <a:lnTo>
                    <a:pt x="457200" y="400050"/>
                  </a:lnTo>
                  <a:lnTo>
                    <a:pt x="228600" y="533400"/>
                  </a:lnTo>
                  <a:lnTo>
                    <a:pt x="0" y="400050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0724" y="1043939"/>
              <a:ext cx="7635240" cy="7955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0724" y="1638299"/>
              <a:ext cx="1597152" cy="79552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4094" y="1168146"/>
            <a:ext cx="6874509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900" b="0" spc="110" dirty="0">
                <a:solidFill>
                  <a:srgbClr val="552113"/>
                </a:solidFill>
                <a:latin typeface="Trebuchet MS"/>
                <a:cs typeface="Trebuchet MS"/>
              </a:rPr>
              <a:t>Why</a:t>
            </a:r>
            <a:r>
              <a:rPr sz="3900" b="0" spc="-95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204" dirty="0">
                <a:solidFill>
                  <a:srgbClr val="552113"/>
                </a:solidFill>
                <a:latin typeface="Trebuchet MS"/>
                <a:cs typeface="Trebuchet MS"/>
              </a:rPr>
              <a:t>B</a:t>
            </a:r>
            <a:r>
              <a:rPr sz="3900" b="0" spc="-120" dirty="0">
                <a:solidFill>
                  <a:srgbClr val="552113"/>
                </a:solidFill>
                <a:latin typeface="Trebuchet MS"/>
                <a:cs typeface="Trebuchet MS"/>
              </a:rPr>
              <a:t>l</a:t>
            </a:r>
            <a:r>
              <a:rPr sz="3900" b="0" spc="-25" dirty="0">
                <a:solidFill>
                  <a:srgbClr val="552113"/>
                </a:solidFill>
                <a:latin typeface="Trebuchet MS"/>
                <a:cs typeface="Trebuchet MS"/>
              </a:rPr>
              <a:t>ood</a:t>
            </a:r>
            <a:r>
              <a:rPr sz="3900" b="0" spc="-90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195" dirty="0">
                <a:solidFill>
                  <a:srgbClr val="552113"/>
                </a:solidFill>
                <a:latin typeface="Trebuchet MS"/>
                <a:cs typeface="Trebuchet MS"/>
              </a:rPr>
              <a:t>culture</a:t>
            </a:r>
            <a:r>
              <a:rPr sz="3900" b="0" spc="-95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204" dirty="0">
                <a:solidFill>
                  <a:srgbClr val="552113"/>
                </a:solidFill>
                <a:latin typeface="Trebuchet MS"/>
                <a:cs typeface="Trebuchet MS"/>
              </a:rPr>
              <a:t>tu</a:t>
            </a:r>
            <a:r>
              <a:rPr sz="3900" b="0" spc="-235" dirty="0">
                <a:solidFill>
                  <a:srgbClr val="552113"/>
                </a:solidFill>
                <a:latin typeface="Trebuchet MS"/>
                <a:cs typeface="Trebuchet MS"/>
              </a:rPr>
              <a:t>b</a:t>
            </a:r>
            <a:r>
              <a:rPr sz="3900" b="0" spc="-260" dirty="0">
                <a:solidFill>
                  <a:srgbClr val="552113"/>
                </a:solidFill>
                <a:latin typeface="Trebuchet MS"/>
                <a:cs typeface="Trebuchet MS"/>
              </a:rPr>
              <a:t>e</a:t>
            </a:r>
            <a:r>
              <a:rPr sz="3900" b="0" spc="-105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210" dirty="0">
                <a:solidFill>
                  <a:srgbClr val="552113"/>
                </a:solidFill>
                <a:latin typeface="Trebuchet MS"/>
                <a:cs typeface="Trebuchet MS"/>
              </a:rPr>
              <a:t>col</a:t>
            </a:r>
            <a:r>
              <a:rPr sz="3900" b="0" spc="-155" dirty="0">
                <a:solidFill>
                  <a:srgbClr val="552113"/>
                </a:solidFill>
                <a:latin typeface="Trebuchet MS"/>
                <a:cs typeface="Trebuchet MS"/>
              </a:rPr>
              <a:t>l</a:t>
            </a:r>
            <a:r>
              <a:rPr sz="3900" b="0" spc="-210" dirty="0">
                <a:solidFill>
                  <a:srgbClr val="552113"/>
                </a:solidFill>
                <a:latin typeface="Trebuchet MS"/>
                <a:cs typeface="Trebuchet MS"/>
              </a:rPr>
              <a:t>ected  </a:t>
            </a:r>
            <a:r>
              <a:rPr sz="3900" b="0" spc="-195" dirty="0">
                <a:solidFill>
                  <a:srgbClr val="552113"/>
                </a:solidFill>
                <a:latin typeface="Trebuchet MS"/>
                <a:cs typeface="Trebuchet MS"/>
              </a:rPr>
              <a:t>first?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14094" y="2608300"/>
            <a:ext cx="5870575" cy="1717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9765" marR="5080" indent="-659765">
              <a:lnSpc>
                <a:spcPct val="115599"/>
              </a:lnSpc>
              <a:spcBef>
                <a:spcPts val="1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659765" algn="l"/>
                <a:tab pos="660400" algn="l"/>
              </a:tabLst>
            </a:pPr>
            <a:r>
              <a:rPr sz="3200" spc="-45" dirty="0">
                <a:latin typeface="Trebuchet MS"/>
                <a:cs typeface="Trebuchet MS"/>
              </a:rPr>
              <a:t>Avoid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su</a:t>
            </a:r>
            <a:r>
              <a:rPr sz="3200" spc="-45" dirty="0">
                <a:latin typeface="Trebuchet MS"/>
                <a:cs typeface="Trebuchet MS"/>
              </a:rPr>
              <a:t>r</a:t>
            </a:r>
            <a:r>
              <a:rPr sz="3200" spc="-275" dirty="0">
                <a:latin typeface="Trebuchet MS"/>
                <a:cs typeface="Trebuchet MS"/>
              </a:rPr>
              <a:t>face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185" dirty="0">
                <a:latin typeface="Trebuchet MS"/>
                <a:cs typeface="Trebuchet MS"/>
              </a:rPr>
              <a:t>contam</a:t>
            </a:r>
            <a:r>
              <a:rPr sz="3200" spc="-90" dirty="0">
                <a:latin typeface="Trebuchet MS"/>
                <a:cs typeface="Trebuchet MS"/>
              </a:rPr>
              <a:t>i</a:t>
            </a:r>
            <a:r>
              <a:rPr sz="3200" spc="-245" dirty="0">
                <a:latin typeface="Trebuchet MS"/>
                <a:cs typeface="Trebuchet MS"/>
              </a:rPr>
              <a:t>nat</a:t>
            </a:r>
            <a:r>
              <a:rPr sz="3200" spc="-155" dirty="0">
                <a:latin typeface="Trebuchet MS"/>
                <a:cs typeface="Trebuchet MS"/>
              </a:rPr>
              <a:t>i</a:t>
            </a:r>
            <a:r>
              <a:rPr sz="3200" spc="-50" dirty="0">
                <a:latin typeface="Trebuchet MS"/>
                <a:cs typeface="Trebuchet MS"/>
              </a:rPr>
              <a:t>on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by  </a:t>
            </a:r>
            <a:r>
              <a:rPr sz="3200" spc="-150" dirty="0">
                <a:latin typeface="Trebuchet MS"/>
                <a:cs typeface="Trebuchet MS"/>
              </a:rPr>
              <a:t>Hands,</a:t>
            </a:r>
            <a:endParaRPr sz="3200">
              <a:latin typeface="Trebuchet MS"/>
              <a:cs typeface="Trebuchet MS"/>
            </a:endParaRPr>
          </a:p>
          <a:p>
            <a:pPr marL="1362710">
              <a:lnSpc>
                <a:spcPct val="100000"/>
              </a:lnSpc>
              <a:spcBef>
                <a:spcPts val="600"/>
              </a:spcBef>
            </a:pPr>
            <a:r>
              <a:rPr sz="3200" spc="-180" dirty="0">
                <a:latin typeface="Trebuchet MS"/>
                <a:cs typeface="Trebuchet MS"/>
              </a:rPr>
              <a:t>Vacuette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0724" y="96012"/>
              <a:ext cx="7146035" cy="7955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0724" y="690371"/>
              <a:ext cx="3614928" cy="79552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4094" y="220421"/>
            <a:ext cx="6384290" cy="121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900" b="0" spc="114" dirty="0">
                <a:solidFill>
                  <a:srgbClr val="552113"/>
                </a:solidFill>
                <a:latin typeface="Trebuchet MS"/>
                <a:cs typeface="Trebuchet MS"/>
              </a:rPr>
              <a:t>Why</a:t>
            </a:r>
            <a:r>
              <a:rPr sz="3900" b="0" spc="-110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270" dirty="0">
                <a:solidFill>
                  <a:srgbClr val="552113"/>
                </a:solidFill>
                <a:latin typeface="Trebuchet MS"/>
                <a:cs typeface="Trebuchet MS"/>
              </a:rPr>
              <a:t>plain</a:t>
            </a:r>
            <a:r>
              <a:rPr sz="3900" b="0" spc="-95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270" dirty="0">
                <a:solidFill>
                  <a:srgbClr val="552113"/>
                </a:solidFill>
                <a:latin typeface="Trebuchet MS"/>
                <a:cs typeface="Trebuchet MS"/>
              </a:rPr>
              <a:t>t</a:t>
            </a:r>
            <a:r>
              <a:rPr sz="3900" b="0" spc="-220" dirty="0">
                <a:solidFill>
                  <a:srgbClr val="552113"/>
                </a:solidFill>
                <a:latin typeface="Trebuchet MS"/>
                <a:cs typeface="Trebuchet MS"/>
              </a:rPr>
              <a:t>ube</a:t>
            </a:r>
            <a:r>
              <a:rPr sz="3900" b="0" spc="-100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145" dirty="0">
                <a:solidFill>
                  <a:srgbClr val="552113"/>
                </a:solidFill>
                <a:latin typeface="Trebuchet MS"/>
                <a:cs typeface="Trebuchet MS"/>
              </a:rPr>
              <a:t>i</a:t>
            </a:r>
            <a:r>
              <a:rPr sz="3900" b="0" spc="-200" dirty="0">
                <a:solidFill>
                  <a:srgbClr val="552113"/>
                </a:solidFill>
                <a:latin typeface="Trebuchet MS"/>
                <a:cs typeface="Trebuchet MS"/>
              </a:rPr>
              <a:t>s</a:t>
            </a:r>
            <a:r>
              <a:rPr sz="3900" b="0" spc="-95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245" dirty="0">
                <a:solidFill>
                  <a:srgbClr val="552113"/>
                </a:solidFill>
                <a:latin typeface="Trebuchet MS"/>
                <a:cs typeface="Trebuchet MS"/>
              </a:rPr>
              <a:t>tak</a:t>
            </a:r>
            <a:r>
              <a:rPr sz="3900" b="0" spc="-275" dirty="0">
                <a:solidFill>
                  <a:srgbClr val="552113"/>
                </a:solidFill>
                <a:latin typeface="Trebuchet MS"/>
                <a:cs typeface="Trebuchet MS"/>
              </a:rPr>
              <a:t>e</a:t>
            </a:r>
            <a:r>
              <a:rPr sz="3900" b="0" spc="-95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500" dirty="0">
                <a:solidFill>
                  <a:srgbClr val="552113"/>
                </a:solidFill>
                <a:latin typeface="Trebuchet MS"/>
                <a:cs typeface="Trebuchet MS"/>
              </a:rPr>
              <a:t>a</a:t>
            </a:r>
            <a:r>
              <a:rPr sz="3900" b="0" spc="-370" dirty="0">
                <a:solidFill>
                  <a:srgbClr val="552113"/>
                </a:solidFill>
                <a:latin typeface="Trebuchet MS"/>
                <a:cs typeface="Trebuchet MS"/>
              </a:rPr>
              <a:t>f</a:t>
            </a:r>
            <a:r>
              <a:rPr sz="3900" b="0" spc="-175" dirty="0">
                <a:solidFill>
                  <a:srgbClr val="552113"/>
                </a:solidFill>
                <a:latin typeface="Trebuchet MS"/>
                <a:cs typeface="Trebuchet MS"/>
              </a:rPr>
              <a:t>te</a:t>
            </a:r>
            <a:r>
              <a:rPr sz="3900" b="0" spc="-140" dirty="0">
                <a:solidFill>
                  <a:srgbClr val="552113"/>
                </a:solidFill>
                <a:latin typeface="Trebuchet MS"/>
                <a:cs typeface="Trebuchet MS"/>
              </a:rPr>
              <a:t>r</a:t>
            </a:r>
            <a:r>
              <a:rPr sz="3900" b="0" spc="-95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200" dirty="0">
                <a:solidFill>
                  <a:srgbClr val="552113"/>
                </a:solidFill>
                <a:latin typeface="Trebuchet MS"/>
                <a:cs typeface="Trebuchet MS"/>
              </a:rPr>
              <a:t>the  </a:t>
            </a:r>
            <a:r>
              <a:rPr sz="3900" b="0" spc="-229" dirty="0">
                <a:solidFill>
                  <a:srgbClr val="552113"/>
                </a:solidFill>
                <a:latin typeface="Trebuchet MS"/>
                <a:cs typeface="Trebuchet MS"/>
              </a:rPr>
              <a:t>citrate</a:t>
            </a:r>
            <a:r>
              <a:rPr sz="3900" b="0" spc="-95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229" dirty="0">
                <a:solidFill>
                  <a:srgbClr val="552113"/>
                </a:solidFill>
                <a:latin typeface="Trebuchet MS"/>
                <a:cs typeface="Trebuchet MS"/>
              </a:rPr>
              <a:t>tub</a:t>
            </a:r>
            <a:r>
              <a:rPr sz="3900" b="0" spc="-245" dirty="0">
                <a:solidFill>
                  <a:srgbClr val="552113"/>
                </a:solidFill>
                <a:latin typeface="Trebuchet MS"/>
                <a:cs typeface="Trebuchet MS"/>
              </a:rPr>
              <a:t>e</a:t>
            </a:r>
            <a:r>
              <a:rPr sz="3900" b="0" spc="-95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135" dirty="0">
                <a:solidFill>
                  <a:srgbClr val="552113"/>
                </a:solidFill>
                <a:latin typeface="Trebuchet MS"/>
                <a:cs typeface="Trebuchet MS"/>
              </a:rPr>
              <a:t>?</a:t>
            </a:r>
            <a:r>
              <a:rPr sz="3900" b="0" spc="-155" dirty="0">
                <a:solidFill>
                  <a:srgbClr val="552113"/>
                </a:solidFill>
                <a:latin typeface="Trebuchet MS"/>
                <a:cs typeface="Trebuchet MS"/>
              </a:rPr>
              <a:t>?</a:t>
            </a:r>
            <a:r>
              <a:rPr sz="3900" b="0" spc="-135" dirty="0">
                <a:solidFill>
                  <a:srgbClr val="552113"/>
                </a:solidFill>
                <a:latin typeface="Trebuchet MS"/>
                <a:cs typeface="Trebuchet MS"/>
              </a:rPr>
              <a:t>?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20239" y="1464309"/>
            <a:ext cx="5529580" cy="2770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67740" indent="-64833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Font typeface="Wingdings"/>
              <a:buChar char=""/>
              <a:tabLst>
                <a:tab pos="967740" algn="l"/>
                <a:tab pos="968375" algn="l"/>
              </a:tabLst>
            </a:pPr>
            <a:r>
              <a:rPr sz="3200" spc="-254" dirty="0">
                <a:latin typeface="Trebuchet MS"/>
                <a:cs typeface="Trebuchet MS"/>
              </a:rPr>
              <a:t>Pla</a:t>
            </a:r>
            <a:r>
              <a:rPr sz="3200" spc="-155" dirty="0">
                <a:latin typeface="Trebuchet MS"/>
                <a:cs typeface="Trebuchet MS"/>
              </a:rPr>
              <a:t>i</a:t>
            </a:r>
            <a:r>
              <a:rPr sz="3200" spc="-150" dirty="0">
                <a:latin typeface="Trebuchet MS"/>
                <a:cs typeface="Trebuchet MS"/>
              </a:rPr>
              <a:t>n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tu</a:t>
            </a:r>
            <a:r>
              <a:rPr sz="3200" spc="-195" dirty="0">
                <a:latin typeface="Trebuchet MS"/>
                <a:cs typeface="Trebuchet MS"/>
              </a:rPr>
              <a:t>b</a:t>
            </a:r>
            <a:r>
              <a:rPr sz="3200" spc="-215" dirty="0">
                <a:latin typeface="Trebuchet MS"/>
                <a:cs typeface="Trebuchet MS"/>
              </a:rPr>
              <a:t>e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430" dirty="0">
                <a:latin typeface="Trebuchet MS"/>
                <a:cs typeface="Trebuchet MS"/>
              </a:rPr>
              <a:t>–</a:t>
            </a:r>
            <a:r>
              <a:rPr sz="3200" spc="-15" dirty="0">
                <a:latin typeface="Trebuchet MS"/>
                <a:cs typeface="Trebuchet MS"/>
              </a:rPr>
              <a:t>Clo</a:t>
            </a:r>
            <a:r>
              <a:rPr sz="3200" spc="-10" dirty="0">
                <a:latin typeface="Trebuchet MS"/>
                <a:cs typeface="Trebuchet MS"/>
              </a:rPr>
              <a:t>t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220" dirty="0">
                <a:latin typeface="Trebuchet MS"/>
                <a:cs typeface="Trebuchet MS"/>
              </a:rPr>
              <a:t>activat</a:t>
            </a:r>
            <a:r>
              <a:rPr sz="3200" spc="-265" dirty="0">
                <a:latin typeface="Trebuchet MS"/>
                <a:cs typeface="Trebuchet MS"/>
              </a:rPr>
              <a:t>e</a:t>
            </a:r>
            <a:r>
              <a:rPr sz="3200" spc="-150" dirty="0">
                <a:latin typeface="Trebuchet MS"/>
                <a:cs typeface="Trebuchet MS"/>
              </a:rPr>
              <a:t>d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00">
              <a:latin typeface="Trebuchet MS"/>
              <a:cs typeface="Trebuchet MS"/>
            </a:endParaRPr>
          </a:p>
          <a:p>
            <a:pPr marL="660400" indent="-647700"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SzPct val="79687"/>
              <a:buFont typeface="Wingdings"/>
              <a:buChar char=""/>
              <a:tabLst>
                <a:tab pos="659765" algn="l"/>
                <a:tab pos="660400" algn="l"/>
              </a:tabLst>
            </a:pPr>
            <a:r>
              <a:rPr sz="3200" spc="-90" dirty="0">
                <a:latin typeface="Trebuchet MS"/>
                <a:cs typeface="Trebuchet MS"/>
              </a:rPr>
              <a:t>This </a:t>
            </a:r>
            <a:r>
              <a:rPr sz="3200" spc="-185" dirty="0">
                <a:latin typeface="Trebuchet MS"/>
                <a:cs typeface="Trebuchet MS"/>
              </a:rPr>
              <a:t>contam</a:t>
            </a:r>
            <a:r>
              <a:rPr sz="3200" spc="-90" dirty="0">
                <a:latin typeface="Trebuchet MS"/>
                <a:cs typeface="Trebuchet MS"/>
              </a:rPr>
              <a:t>i</a:t>
            </a:r>
            <a:r>
              <a:rPr sz="3200" spc="-220" dirty="0">
                <a:latin typeface="Trebuchet MS"/>
                <a:cs typeface="Trebuchet MS"/>
              </a:rPr>
              <a:t>nate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cit</a:t>
            </a:r>
            <a:r>
              <a:rPr sz="3200" spc="-140" dirty="0">
                <a:latin typeface="Trebuchet MS"/>
                <a:cs typeface="Trebuchet MS"/>
              </a:rPr>
              <a:t>r</a:t>
            </a:r>
            <a:r>
              <a:rPr sz="3200" spc="-245" dirty="0">
                <a:latin typeface="Trebuchet MS"/>
                <a:cs typeface="Trebuchet MS"/>
              </a:rPr>
              <a:t>ate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tu</a:t>
            </a:r>
            <a:r>
              <a:rPr sz="3200" spc="-195" dirty="0">
                <a:latin typeface="Trebuchet MS"/>
                <a:cs typeface="Trebuchet MS"/>
              </a:rPr>
              <a:t>b</a:t>
            </a:r>
            <a:r>
              <a:rPr sz="3200" spc="-215" dirty="0">
                <a:latin typeface="Trebuchet MS"/>
                <a:cs typeface="Trebuchet MS"/>
              </a:rPr>
              <a:t>e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891A7"/>
              </a:buClr>
              <a:buFont typeface="Wingdings"/>
              <a:buChar char=""/>
            </a:pPr>
            <a:endParaRPr sz="4300">
              <a:latin typeface="Trebuchet MS"/>
              <a:cs typeface="Trebuchet MS"/>
            </a:endParaRPr>
          </a:p>
          <a:p>
            <a:pPr marL="1703070" lvl="1" indent="-648335">
              <a:lnSpc>
                <a:spcPct val="100000"/>
              </a:lnSpc>
              <a:buClr>
                <a:srgbClr val="3891A7"/>
              </a:buClr>
              <a:buSzPct val="79687"/>
              <a:buFont typeface="Wingdings"/>
              <a:buChar char=""/>
              <a:tabLst>
                <a:tab pos="1702435" algn="l"/>
                <a:tab pos="1703070" algn="l"/>
              </a:tabLst>
            </a:pPr>
            <a:r>
              <a:rPr sz="3200" spc="-30" dirty="0">
                <a:latin typeface="Trebuchet MS"/>
                <a:cs typeface="Trebuchet MS"/>
              </a:rPr>
              <a:t>Low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resu</a:t>
            </a:r>
            <a:r>
              <a:rPr sz="3200" spc="-80" dirty="0">
                <a:latin typeface="Trebuchet MS"/>
                <a:cs typeface="Trebuchet MS"/>
              </a:rPr>
              <a:t>l</a:t>
            </a:r>
            <a:r>
              <a:rPr sz="3200" spc="-204" dirty="0">
                <a:latin typeface="Trebuchet MS"/>
                <a:cs typeface="Trebuchet MS"/>
              </a:rPr>
              <a:t>t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of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160" dirty="0">
                <a:latin typeface="Trebuchet MS"/>
                <a:cs typeface="Trebuchet MS"/>
              </a:rPr>
              <a:t>P</a:t>
            </a:r>
            <a:r>
              <a:rPr sz="3200" spc="75" dirty="0">
                <a:latin typeface="Trebuchet MS"/>
                <a:cs typeface="Trebuchet MS"/>
              </a:rPr>
              <a:t>T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949700" y="2044700"/>
            <a:ext cx="558800" cy="1701800"/>
            <a:chOff x="3949700" y="2044700"/>
            <a:chExt cx="558800" cy="1701800"/>
          </a:xfrm>
        </p:grpSpPr>
        <p:sp>
          <p:nvSpPr>
            <p:cNvPr id="8" name="object 8"/>
            <p:cNvSpPr/>
            <p:nvPr/>
          </p:nvSpPr>
          <p:spPr>
            <a:xfrm>
              <a:off x="3962400" y="20574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342900" y="0"/>
                  </a:moveTo>
                  <a:lnTo>
                    <a:pt x="114300" y="0"/>
                  </a:lnTo>
                  <a:lnTo>
                    <a:pt x="114300" y="400050"/>
                  </a:lnTo>
                  <a:lnTo>
                    <a:pt x="0" y="400050"/>
                  </a:lnTo>
                  <a:lnTo>
                    <a:pt x="228600" y="533400"/>
                  </a:lnTo>
                  <a:lnTo>
                    <a:pt x="457200" y="400050"/>
                  </a:lnTo>
                  <a:lnTo>
                    <a:pt x="342900" y="40005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62400" y="20574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0" y="400050"/>
                  </a:moveTo>
                  <a:lnTo>
                    <a:pt x="114300" y="400050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400050"/>
                  </a:lnTo>
                  <a:lnTo>
                    <a:pt x="457200" y="400050"/>
                  </a:lnTo>
                  <a:lnTo>
                    <a:pt x="228600" y="533400"/>
                  </a:lnTo>
                  <a:lnTo>
                    <a:pt x="0" y="400050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38600" y="32004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342900" y="0"/>
                  </a:moveTo>
                  <a:lnTo>
                    <a:pt x="114300" y="0"/>
                  </a:lnTo>
                  <a:lnTo>
                    <a:pt x="114300" y="400050"/>
                  </a:lnTo>
                  <a:lnTo>
                    <a:pt x="0" y="400050"/>
                  </a:lnTo>
                  <a:lnTo>
                    <a:pt x="228600" y="533400"/>
                  </a:lnTo>
                  <a:lnTo>
                    <a:pt x="457200" y="400050"/>
                  </a:lnTo>
                  <a:lnTo>
                    <a:pt x="342900" y="40005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38600" y="32004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0" y="400050"/>
                  </a:moveTo>
                  <a:lnTo>
                    <a:pt x="114300" y="400050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400050"/>
                  </a:lnTo>
                  <a:lnTo>
                    <a:pt x="457200" y="400050"/>
                  </a:lnTo>
                  <a:lnTo>
                    <a:pt x="228600" y="533400"/>
                  </a:lnTo>
                  <a:lnTo>
                    <a:pt x="0" y="400050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0724" y="96012"/>
              <a:ext cx="7831835" cy="7955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0724" y="690371"/>
              <a:ext cx="3101340" cy="79552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4094" y="220421"/>
            <a:ext cx="7070725" cy="121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900" b="0" spc="114" dirty="0">
                <a:solidFill>
                  <a:srgbClr val="552113"/>
                </a:solidFill>
                <a:latin typeface="Trebuchet MS"/>
                <a:cs typeface="Trebuchet MS"/>
              </a:rPr>
              <a:t>Why</a:t>
            </a:r>
            <a:r>
              <a:rPr sz="3900" b="0" spc="-110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140" dirty="0">
                <a:solidFill>
                  <a:srgbClr val="552113"/>
                </a:solidFill>
                <a:latin typeface="Trebuchet MS"/>
                <a:cs typeface="Trebuchet MS"/>
              </a:rPr>
              <a:t>Heparin</a:t>
            </a:r>
            <a:r>
              <a:rPr sz="3900" b="0" spc="-110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229" dirty="0">
                <a:solidFill>
                  <a:srgbClr val="552113"/>
                </a:solidFill>
                <a:latin typeface="Trebuchet MS"/>
                <a:cs typeface="Trebuchet MS"/>
              </a:rPr>
              <a:t>tub</a:t>
            </a:r>
            <a:r>
              <a:rPr sz="3900" b="0" spc="-245" dirty="0">
                <a:solidFill>
                  <a:srgbClr val="552113"/>
                </a:solidFill>
                <a:latin typeface="Trebuchet MS"/>
                <a:cs typeface="Trebuchet MS"/>
              </a:rPr>
              <a:t>e</a:t>
            </a:r>
            <a:r>
              <a:rPr sz="3900" b="0" spc="-95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145" dirty="0">
                <a:solidFill>
                  <a:srgbClr val="552113"/>
                </a:solidFill>
                <a:latin typeface="Trebuchet MS"/>
                <a:cs typeface="Trebuchet MS"/>
              </a:rPr>
              <a:t>i</a:t>
            </a:r>
            <a:r>
              <a:rPr sz="3900" b="0" spc="-200" dirty="0">
                <a:solidFill>
                  <a:srgbClr val="552113"/>
                </a:solidFill>
                <a:latin typeface="Trebuchet MS"/>
                <a:cs typeface="Trebuchet MS"/>
              </a:rPr>
              <a:t>s</a:t>
            </a:r>
            <a:r>
              <a:rPr sz="3900" b="0" spc="-105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245" dirty="0">
                <a:solidFill>
                  <a:srgbClr val="552113"/>
                </a:solidFill>
                <a:latin typeface="Trebuchet MS"/>
                <a:cs typeface="Trebuchet MS"/>
              </a:rPr>
              <a:t>tak</a:t>
            </a:r>
            <a:r>
              <a:rPr sz="3900" b="0" spc="-275" dirty="0">
                <a:solidFill>
                  <a:srgbClr val="552113"/>
                </a:solidFill>
                <a:latin typeface="Trebuchet MS"/>
                <a:cs typeface="Trebuchet MS"/>
              </a:rPr>
              <a:t>e</a:t>
            </a:r>
            <a:r>
              <a:rPr sz="3900" b="0" spc="-95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265" dirty="0">
                <a:solidFill>
                  <a:srgbClr val="552113"/>
                </a:solidFill>
                <a:latin typeface="Trebuchet MS"/>
                <a:cs typeface="Trebuchet MS"/>
              </a:rPr>
              <a:t>after</a:t>
            </a:r>
            <a:r>
              <a:rPr sz="3900" b="0" spc="-90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270" dirty="0">
                <a:solidFill>
                  <a:srgbClr val="552113"/>
                </a:solidFill>
                <a:latin typeface="Trebuchet MS"/>
                <a:cs typeface="Trebuchet MS"/>
              </a:rPr>
              <a:t>t</a:t>
            </a:r>
            <a:r>
              <a:rPr sz="3900" b="0" spc="-170" dirty="0">
                <a:solidFill>
                  <a:srgbClr val="552113"/>
                </a:solidFill>
                <a:latin typeface="Trebuchet MS"/>
                <a:cs typeface="Trebuchet MS"/>
              </a:rPr>
              <a:t>he  </a:t>
            </a:r>
            <a:r>
              <a:rPr sz="3900" b="0" spc="-270" dirty="0">
                <a:solidFill>
                  <a:srgbClr val="552113"/>
                </a:solidFill>
                <a:latin typeface="Trebuchet MS"/>
                <a:cs typeface="Trebuchet MS"/>
              </a:rPr>
              <a:t>plain</a:t>
            </a:r>
            <a:r>
              <a:rPr sz="3900" b="0" spc="-114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225" dirty="0">
                <a:solidFill>
                  <a:srgbClr val="552113"/>
                </a:solidFill>
                <a:latin typeface="Trebuchet MS"/>
                <a:cs typeface="Trebuchet MS"/>
              </a:rPr>
              <a:t>tub</a:t>
            </a:r>
            <a:r>
              <a:rPr sz="3900" b="0" spc="-240" dirty="0">
                <a:solidFill>
                  <a:srgbClr val="552113"/>
                </a:solidFill>
                <a:latin typeface="Trebuchet MS"/>
                <a:cs typeface="Trebuchet MS"/>
              </a:rPr>
              <a:t>e</a:t>
            </a:r>
            <a:r>
              <a:rPr sz="3900" b="0" spc="-135" dirty="0">
                <a:solidFill>
                  <a:srgbClr val="552113"/>
                </a:solidFill>
                <a:latin typeface="Trebuchet MS"/>
                <a:cs typeface="Trebuchet MS"/>
              </a:rPr>
              <a:t>???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18233" y="1464309"/>
            <a:ext cx="7133590" cy="4721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36725" marR="770255" indent="-958850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Font typeface="Wingdings"/>
              <a:buChar char=""/>
              <a:tabLst>
                <a:tab pos="1885950" algn="l"/>
                <a:tab pos="1886585" algn="l"/>
              </a:tabLst>
            </a:pPr>
            <a:r>
              <a:rPr dirty="0"/>
              <a:t>	</a:t>
            </a:r>
            <a:r>
              <a:rPr sz="3200" spc="-55" dirty="0">
                <a:latin typeface="Trebuchet MS"/>
                <a:cs typeface="Trebuchet MS"/>
              </a:rPr>
              <a:t>He</a:t>
            </a:r>
            <a:r>
              <a:rPr sz="3200" spc="-45" dirty="0">
                <a:latin typeface="Trebuchet MS"/>
                <a:cs typeface="Trebuchet MS"/>
              </a:rPr>
              <a:t>p</a:t>
            </a:r>
            <a:r>
              <a:rPr sz="3200" spc="-165" dirty="0">
                <a:latin typeface="Trebuchet MS"/>
                <a:cs typeface="Trebuchet MS"/>
              </a:rPr>
              <a:t>arin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contain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So</a:t>
            </a:r>
            <a:r>
              <a:rPr sz="3200" spc="-75" dirty="0">
                <a:latin typeface="Trebuchet MS"/>
                <a:cs typeface="Trebuchet MS"/>
              </a:rPr>
              <a:t>d</a:t>
            </a:r>
            <a:r>
              <a:rPr sz="3200" spc="-130" dirty="0">
                <a:latin typeface="Trebuchet MS"/>
                <a:cs typeface="Trebuchet MS"/>
              </a:rPr>
              <a:t>i</a:t>
            </a:r>
            <a:r>
              <a:rPr sz="3200" spc="-229" dirty="0">
                <a:latin typeface="Trebuchet MS"/>
                <a:cs typeface="Trebuchet MS"/>
              </a:rPr>
              <a:t>u</a:t>
            </a:r>
            <a:r>
              <a:rPr sz="3200" spc="-190" dirty="0">
                <a:latin typeface="Trebuchet MS"/>
                <a:cs typeface="Trebuchet MS"/>
              </a:rPr>
              <a:t>m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30" dirty="0">
                <a:latin typeface="Trebuchet MS"/>
                <a:cs typeface="Trebuchet MS"/>
              </a:rPr>
              <a:t>or  </a:t>
            </a:r>
            <a:r>
              <a:rPr sz="3200" spc="-155" dirty="0">
                <a:latin typeface="Trebuchet MS"/>
                <a:cs typeface="Trebuchet MS"/>
              </a:rPr>
              <a:t>Pot</a:t>
            </a:r>
            <a:r>
              <a:rPr sz="3200" spc="-170" dirty="0">
                <a:latin typeface="Trebuchet MS"/>
                <a:cs typeface="Trebuchet MS"/>
              </a:rPr>
              <a:t>a</a:t>
            </a:r>
            <a:r>
              <a:rPr sz="3200" spc="-110" dirty="0">
                <a:latin typeface="Trebuchet MS"/>
                <a:cs typeface="Trebuchet MS"/>
              </a:rPr>
              <a:t>ssi</a:t>
            </a:r>
            <a:r>
              <a:rPr sz="3200" spc="-150" dirty="0">
                <a:latin typeface="Trebuchet MS"/>
                <a:cs typeface="Trebuchet MS"/>
              </a:rPr>
              <a:t>u</a:t>
            </a:r>
            <a:r>
              <a:rPr sz="3200" spc="-185" dirty="0">
                <a:latin typeface="Trebuchet MS"/>
                <a:cs typeface="Trebuchet MS"/>
              </a:rPr>
              <a:t>m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35" dirty="0">
                <a:latin typeface="Trebuchet MS"/>
                <a:cs typeface="Trebuchet MS"/>
              </a:rPr>
              <a:t>or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Lit</a:t>
            </a:r>
            <a:r>
              <a:rPr sz="3200" spc="-190" dirty="0">
                <a:latin typeface="Trebuchet MS"/>
                <a:cs typeface="Trebuchet MS"/>
              </a:rPr>
              <a:t>h</a:t>
            </a:r>
            <a:r>
              <a:rPr sz="3200" spc="-130" dirty="0">
                <a:latin typeface="Trebuchet MS"/>
                <a:cs typeface="Trebuchet MS"/>
              </a:rPr>
              <a:t>i</a:t>
            </a:r>
            <a:r>
              <a:rPr sz="3200" spc="-229" dirty="0">
                <a:latin typeface="Trebuchet MS"/>
                <a:cs typeface="Trebuchet MS"/>
              </a:rPr>
              <a:t>u</a:t>
            </a:r>
            <a:r>
              <a:rPr sz="3200" spc="-185" dirty="0">
                <a:latin typeface="Trebuchet MS"/>
                <a:cs typeface="Trebuchet MS"/>
              </a:rPr>
              <a:t>m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260" dirty="0">
                <a:latin typeface="Trebuchet MS"/>
                <a:cs typeface="Trebuchet MS"/>
              </a:rPr>
              <a:t>salt.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00">
              <a:latin typeface="Trebuchet MS"/>
              <a:cs typeface="Trebuchet MS"/>
            </a:endParaRPr>
          </a:p>
          <a:p>
            <a:pPr marL="820419" marR="215900" indent="-525145"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SzPct val="79687"/>
              <a:buFont typeface="Wingdings"/>
              <a:buChar char=""/>
              <a:tabLst>
                <a:tab pos="1403985" algn="l"/>
                <a:tab pos="1404620" algn="l"/>
              </a:tabLst>
            </a:pPr>
            <a:r>
              <a:rPr dirty="0"/>
              <a:t>	</a:t>
            </a:r>
            <a:r>
              <a:rPr sz="3200" spc="-15" dirty="0">
                <a:latin typeface="Trebuchet MS"/>
                <a:cs typeface="Trebuchet MS"/>
              </a:rPr>
              <a:t>So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180" dirty="0">
                <a:latin typeface="Trebuchet MS"/>
                <a:cs typeface="Trebuchet MS"/>
              </a:rPr>
              <a:t>i</a:t>
            </a:r>
            <a:r>
              <a:rPr sz="3200" spc="-240" dirty="0">
                <a:latin typeface="Trebuchet MS"/>
                <a:cs typeface="Trebuchet MS"/>
              </a:rPr>
              <a:t>t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c</a:t>
            </a:r>
            <a:r>
              <a:rPr sz="3200" spc="-85" dirty="0">
                <a:latin typeface="Trebuchet MS"/>
                <a:cs typeface="Trebuchet MS"/>
              </a:rPr>
              <a:t>o</a:t>
            </a:r>
            <a:r>
              <a:rPr sz="3200" spc="-240" dirty="0">
                <a:latin typeface="Trebuchet MS"/>
                <a:cs typeface="Trebuchet MS"/>
              </a:rPr>
              <a:t>ntam</a:t>
            </a:r>
            <a:r>
              <a:rPr sz="3200" spc="-110" dirty="0">
                <a:latin typeface="Trebuchet MS"/>
                <a:cs typeface="Trebuchet MS"/>
              </a:rPr>
              <a:t>i</a:t>
            </a:r>
            <a:r>
              <a:rPr sz="3200" spc="-245" dirty="0">
                <a:latin typeface="Trebuchet MS"/>
                <a:cs typeface="Trebuchet MS"/>
              </a:rPr>
              <a:t>na</a:t>
            </a:r>
            <a:r>
              <a:rPr sz="3200" spc="-200" dirty="0">
                <a:latin typeface="Trebuchet MS"/>
                <a:cs typeface="Trebuchet MS"/>
              </a:rPr>
              <a:t>t</a:t>
            </a:r>
            <a:r>
              <a:rPr sz="3200" spc="-215" dirty="0">
                <a:latin typeface="Trebuchet MS"/>
                <a:cs typeface="Trebuchet MS"/>
              </a:rPr>
              <a:t>e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280" dirty="0">
                <a:latin typeface="Trebuchet MS"/>
                <a:cs typeface="Trebuchet MS"/>
              </a:rPr>
              <a:t>p</a:t>
            </a:r>
            <a:r>
              <a:rPr sz="3200" spc="-145" dirty="0">
                <a:latin typeface="Trebuchet MS"/>
                <a:cs typeface="Trebuchet MS"/>
              </a:rPr>
              <a:t>l</a:t>
            </a:r>
            <a:r>
              <a:rPr sz="3200" spc="-225" dirty="0">
                <a:latin typeface="Trebuchet MS"/>
                <a:cs typeface="Trebuchet MS"/>
              </a:rPr>
              <a:t>ain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tu</a:t>
            </a:r>
            <a:r>
              <a:rPr sz="3200" spc="-195" dirty="0">
                <a:latin typeface="Trebuchet MS"/>
                <a:cs typeface="Trebuchet MS"/>
              </a:rPr>
              <a:t>b</a:t>
            </a:r>
            <a:r>
              <a:rPr sz="3200" spc="-215" dirty="0">
                <a:latin typeface="Trebuchet MS"/>
                <a:cs typeface="Trebuchet MS"/>
              </a:rPr>
              <a:t>e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with  </a:t>
            </a:r>
            <a:r>
              <a:rPr sz="3200" spc="-10" dirty="0">
                <a:latin typeface="Trebuchet MS"/>
                <a:cs typeface="Trebuchet MS"/>
              </a:rPr>
              <a:t>S</a:t>
            </a:r>
            <a:r>
              <a:rPr sz="3200" spc="-20" dirty="0">
                <a:latin typeface="Trebuchet MS"/>
                <a:cs typeface="Trebuchet MS"/>
              </a:rPr>
              <a:t>o</a:t>
            </a:r>
            <a:r>
              <a:rPr sz="3200" spc="-175" dirty="0">
                <a:latin typeface="Trebuchet MS"/>
                <a:cs typeface="Trebuchet MS"/>
              </a:rPr>
              <a:t>dium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35" dirty="0">
                <a:latin typeface="Trebuchet MS"/>
                <a:cs typeface="Trebuchet MS"/>
              </a:rPr>
              <a:t>or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Pot</a:t>
            </a:r>
            <a:r>
              <a:rPr sz="3200" spc="-170" dirty="0">
                <a:latin typeface="Trebuchet MS"/>
                <a:cs typeface="Trebuchet MS"/>
              </a:rPr>
              <a:t>a</a:t>
            </a:r>
            <a:r>
              <a:rPr sz="3200" spc="-110" dirty="0">
                <a:latin typeface="Trebuchet MS"/>
                <a:cs typeface="Trebuchet MS"/>
              </a:rPr>
              <a:t>ssi</a:t>
            </a:r>
            <a:r>
              <a:rPr sz="3200" spc="-150" dirty="0">
                <a:latin typeface="Trebuchet MS"/>
                <a:cs typeface="Trebuchet MS"/>
              </a:rPr>
              <a:t>u</a:t>
            </a:r>
            <a:r>
              <a:rPr sz="3200" spc="-185" dirty="0">
                <a:latin typeface="Trebuchet MS"/>
                <a:cs typeface="Trebuchet MS"/>
              </a:rPr>
              <a:t>m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35" dirty="0">
                <a:latin typeface="Trebuchet MS"/>
                <a:cs typeface="Trebuchet MS"/>
              </a:rPr>
              <a:t>or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Lit</a:t>
            </a:r>
            <a:r>
              <a:rPr sz="3200" spc="-190" dirty="0">
                <a:latin typeface="Trebuchet MS"/>
                <a:cs typeface="Trebuchet MS"/>
              </a:rPr>
              <a:t>h</a:t>
            </a:r>
            <a:r>
              <a:rPr sz="3200" spc="-130" dirty="0">
                <a:latin typeface="Trebuchet MS"/>
                <a:cs typeface="Trebuchet MS"/>
              </a:rPr>
              <a:t>i</a:t>
            </a:r>
            <a:r>
              <a:rPr sz="3200" spc="-229" dirty="0">
                <a:latin typeface="Trebuchet MS"/>
                <a:cs typeface="Trebuchet MS"/>
              </a:rPr>
              <a:t>u</a:t>
            </a:r>
            <a:r>
              <a:rPr sz="3200" spc="-185" dirty="0">
                <a:latin typeface="Trebuchet MS"/>
                <a:cs typeface="Trebuchet MS"/>
              </a:rPr>
              <a:t>m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260" dirty="0">
                <a:latin typeface="Trebuchet MS"/>
                <a:cs typeface="Trebuchet MS"/>
              </a:rPr>
              <a:t>salt.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00">
              <a:latin typeface="Trebuchet MS"/>
              <a:cs typeface="Trebuchet MS"/>
            </a:endParaRPr>
          </a:p>
          <a:p>
            <a:pPr marL="1120775" marR="5080" indent="-1120775">
              <a:lnSpc>
                <a:spcPct val="100000"/>
              </a:lnSpc>
              <a:buClr>
                <a:srgbClr val="3891A7"/>
              </a:buClr>
              <a:buSzPct val="79687"/>
              <a:buFont typeface="Wingdings"/>
              <a:buChar char=""/>
              <a:tabLst>
                <a:tab pos="1120775" algn="l"/>
                <a:tab pos="1121410" algn="l"/>
              </a:tabLst>
            </a:pPr>
            <a:r>
              <a:rPr sz="3200" spc="-15" dirty="0">
                <a:latin typeface="Trebuchet MS"/>
                <a:cs typeface="Trebuchet MS"/>
              </a:rPr>
              <a:t>So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res</a:t>
            </a:r>
            <a:r>
              <a:rPr sz="3200" spc="-110" dirty="0">
                <a:latin typeface="Trebuchet MS"/>
                <a:cs typeface="Trebuchet MS"/>
              </a:rPr>
              <a:t>u</a:t>
            </a:r>
            <a:r>
              <a:rPr sz="3200" spc="-195" dirty="0">
                <a:latin typeface="Trebuchet MS"/>
                <a:cs typeface="Trebuchet MS"/>
              </a:rPr>
              <a:t>l</a:t>
            </a:r>
            <a:r>
              <a:rPr sz="3200" spc="-254" dirty="0">
                <a:latin typeface="Trebuchet MS"/>
                <a:cs typeface="Trebuchet MS"/>
              </a:rPr>
              <a:t>t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of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S</a:t>
            </a:r>
            <a:r>
              <a:rPr sz="3200" spc="-30" dirty="0">
                <a:latin typeface="Trebuchet MS"/>
                <a:cs typeface="Trebuchet MS"/>
              </a:rPr>
              <a:t>o</a:t>
            </a:r>
            <a:r>
              <a:rPr sz="3200" spc="-155" dirty="0">
                <a:latin typeface="Trebuchet MS"/>
                <a:cs typeface="Trebuchet MS"/>
              </a:rPr>
              <a:t>di</a:t>
            </a:r>
            <a:r>
              <a:rPr sz="3200" spc="-195" dirty="0">
                <a:latin typeface="Trebuchet MS"/>
                <a:cs typeface="Trebuchet MS"/>
              </a:rPr>
              <a:t>u</a:t>
            </a:r>
            <a:r>
              <a:rPr sz="3200" spc="-190" dirty="0">
                <a:latin typeface="Trebuchet MS"/>
                <a:cs typeface="Trebuchet MS"/>
              </a:rPr>
              <a:t>m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35" dirty="0">
                <a:latin typeface="Trebuchet MS"/>
                <a:cs typeface="Trebuchet MS"/>
              </a:rPr>
              <a:t>or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135" dirty="0">
                <a:latin typeface="Trebuchet MS"/>
                <a:cs typeface="Trebuchet MS"/>
              </a:rPr>
              <a:t>Potassi</a:t>
            </a:r>
            <a:r>
              <a:rPr sz="3200" spc="-155" dirty="0">
                <a:latin typeface="Trebuchet MS"/>
                <a:cs typeface="Trebuchet MS"/>
              </a:rPr>
              <a:t>u</a:t>
            </a:r>
            <a:r>
              <a:rPr sz="3200" spc="-190" dirty="0">
                <a:latin typeface="Trebuchet MS"/>
                <a:cs typeface="Trebuchet MS"/>
              </a:rPr>
              <a:t>m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30" dirty="0">
                <a:latin typeface="Trebuchet MS"/>
                <a:cs typeface="Trebuchet MS"/>
              </a:rPr>
              <a:t>or  </a:t>
            </a:r>
            <a:r>
              <a:rPr sz="3200" spc="-145" dirty="0">
                <a:latin typeface="Trebuchet MS"/>
                <a:cs typeface="Trebuchet MS"/>
              </a:rPr>
              <a:t>Lit</a:t>
            </a:r>
            <a:r>
              <a:rPr sz="3200" spc="-190" dirty="0">
                <a:latin typeface="Trebuchet MS"/>
                <a:cs typeface="Trebuchet MS"/>
              </a:rPr>
              <a:t>h</a:t>
            </a:r>
            <a:r>
              <a:rPr sz="3200" spc="-130" dirty="0">
                <a:latin typeface="Trebuchet MS"/>
                <a:cs typeface="Trebuchet MS"/>
              </a:rPr>
              <a:t>i</a:t>
            </a:r>
            <a:r>
              <a:rPr sz="3200" spc="-229" dirty="0">
                <a:latin typeface="Trebuchet MS"/>
                <a:cs typeface="Trebuchet MS"/>
              </a:rPr>
              <a:t>u</a:t>
            </a:r>
            <a:r>
              <a:rPr sz="3200" spc="-185" dirty="0">
                <a:latin typeface="Trebuchet MS"/>
                <a:cs typeface="Trebuchet MS"/>
              </a:rPr>
              <a:t>m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i</a:t>
            </a:r>
            <a:r>
              <a:rPr sz="3200" spc="-160" dirty="0">
                <a:latin typeface="Trebuchet MS"/>
                <a:cs typeface="Trebuchet MS"/>
              </a:rPr>
              <a:t>s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235" dirty="0">
                <a:latin typeface="Trebuchet MS"/>
                <a:cs typeface="Trebuchet MS"/>
              </a:rPr>
              <a:t>h</a:t>
            </a:r>
            <a:r>
              <a:rPr sz="3200" spc="-114" dirty="0">
                <a:latin typeface="Trebuchet MS"/>
                <a:cs typeface="Trebuchet MS"/>
              </a:rPr>
              <a:t>i</a:t>
            </a:r>
            <a:r>
              <a:rPr sz="3200" spc="-195" dirty="0">
                <a:latin typeface="Trebuchet MS"/>
                <a:cs typeface="Trebuchet MS"/>
              </a:rPr>
              <a:t>gh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265" dirty="0">
                <a:latin typeface="Trebuchet MS"/>
                <a:cs typeface="Trebuchet MS"/>
              </a:rPr>
              <a:t>i</a:t>
            </a:r>
            <a:r>
              <a:rPr sz="3200" spc="-335" dirty="0">
                <a:latin typeface="Trebuchet MS"/>
                <a:cs typeface="Trebuchet MS"/>
              </a:rPr>
              <a:t>f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heparin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tu</a:t>
            </a:r>
            <a:r>
              <a:rPr sz="3200" spc="-195" dirty="0">
                <a:latin typeface="Trebuchet MS"/>
                <a:cs typeface="Trebuchet MS"/>
              </a:rPr>
              <a:t>b</a:t>
            </a:r>
            <a:r>
              <a:rPr sz="3200" spc="-210" dirty="0">
                <a:latin typeface="Trebuchet MS"/>
                <a:cs typeface="Trebuchet MS"/>
              </a:rPr>
              <a:t>e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is</a:t>
            </a:r>
            <a:endParaRPr sz="3200">
              <a:latin typeface="Trebuchet MS"/>
              <a:cs typeface="Trebuchet MS"/>
            </a:endParaRPr>
          </a:p>
          <a:p>
            <a:pPr marL="1619250">
              <a:lnSpc>
                <a:spcPct val="100000"/>
              </a:lnSpc>
              <a:spcBef>
                <a:spcPts val="5"/>
              </a:spcBef>
            </a:pPr>
            <a:r>
              <a:rPr sz="3200" spc="-155" dirty="0">
                <a:latin typeface="Trebuchet MS"/>
                <a:cs typeface="Trebuchet MS"/>
              </a:rPr>
              <a:t>coll</a:t>
            </a:r>
            <a:r>
              <a:rPr sz="3200" spc="-204" dirty="0">
                <a:latin typeface="Trebuchet MS"/>
                <a:cs typeface="Trebuchet MS"/>
              </a:rPr>
              <a:t>e</a:t>
            </a:r>
            <a:r>
              <a:rPr sz="3200" spc="-190" dirty="0">
                <a:latin typeface="Trebuchet MS"/>
                <a:cs typeface="Trebuchet MS"/>
              </a:rPr>
              <a:t>cted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290" dirty="0">
                <a:latin typeface="Trebuchet MS"/>
                <a:cs typeface="Trebuchet MS"/>
              </a:rPr>
              <a:t>be</a:t>
            </a:r>
            <a:r>
              <a:rPr sz="3200" spc="-190" dirty="0">
                <a:latin typeface="Trebuchet MS"/>
                <a:cs typeface="Trebuchet MS"/>
              </a:rPr>
              <a:t>f</a:t>
            </a:r>
            <a:r>
              <a:rPr sz="3200" spc="-45" dirty="0">
                <a:latin typeface="Trebuchet MS"/>
                <a:cs typeface="Trebuchet MS"/>
              </a:rPr>
              <a:t>ore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280" dirty="0">
                <a:latin typeface="Trebuchet MS"/>
                <a:cs typeface="Trebuchet MS"/>
              </a:rPr>
              <a:t>p</a:t>
            </a:r>
            <a:r>
              <a:rPr sz="3200" spc="-145" dirty="0">
                <a:latin typeface="Trebuchet MS"/>
                <a:cs typeface="Trebuchet MS"/>
              </a:rPr>
              <a:t>l</a:t>
            </a:r>
            <a:r>
              <a:rPr sz="3200" spc="-225" dirty="0">
                <a:latin typeface="Trebuchet MS"/>
                <a:cs typeface="Trebuchet MS"/>
              </a:rPr>
              <a:t>ain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tu</a:t>
            </a:r>
            <a:r>
              <a:rPr sz="3200" spc="-195" dirty="0">
                <a:latin typeface="Trebuchet MS"/>
                <a:cs typeface="Trebuchet MS"/>
              </a:rPr>
              <a:t>b</a:t>
            </a:r>
            <a:r>
              <a:rPr sz="3200" spc="-345" dirty="0">
                <a:latin typeface="Trebuchet MS"/>
                <a:cs typeface="Trebuchet MS"/>
              </a:rPr>
              <a:t>e.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64100" y="2578100"/>
            <a:ext cx="482600" cy="2159000"/>
            <a:chOff x="4864100" y="2578100"/>
            <a:chExt cx="482600" cy="2159000"/>
          </a:xfrm>
        </p:grpSpPr>
        <p:sp>
          <p:nvSpPr>
            <p:cNvPr id="8" name="object 8"/>
            <p:cNvSpPr/>
            <p:nvPr/>
          </p:nvSpPr>
          <p:spPr>
            <a:xfrm>
              <a:off x="4876800" y="25908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342900" y="0"/>
                  </a:moveTo>
                  <a:lnTo>
                    <a:pt x="114300" y="0"/>
                  </a:lnTo>
                  <a:lnTo>
                    <a:pt x="114300" y="400050"/>
                  </a:lnTo>
                  <a:lnTo>
                    <a:pt x="0" y="400050"/>
                  </a:lnTo>
                  <a:lnTo>
                    <a:pt x="228600" y="533400"/>
                  </a:lnTo>
                  <a:lnTo>
                    <a:pt x="457200" y="400050"/>
                  </a:lnTo>
                  <a:lnTo>
                    <a:pt x="342900" y="40005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76800" y="25908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0" y="400050"/>
                  </a:moveTo>
                  <a:lnTo>
                    <a:pt x="114300" y="400050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400050"/>
                  </a:lnTo>
                  <a:lnTo>
                    <a:pt x="457200" y="400050"/>
                  </a:lnTo>
                  <a:lnTo>
                    <a:pt x="228600" y="533400"/>
                  </a:lnTo>
                  <a:lnTo>
                    <a:pt x="0" y="400050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76800" y="41910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342900" y="0"/>
                  </a:moveTo>
                  <a:lnTo>
                    <a:pt x="114300" y="0"/>
                  </a:lnTo>
                  <a:lnTo>
                    <a:pt x="114300" y="400050"/>
                  </a:lnTo>
                  <a:lnTo>
                    <a:pt x="0" y="400050"/>
                  </a:lnTo>
                  <a:lnTo>
                    <a:pt x="228600" y="533400"/>
                  </a:lnTo>
                  <a:lnTo>
                    <a:pt x="457200" y="400050"/>
                  </a:lnTo>
                  <a:lnTo>
                    <a:pt x="342900" y="40005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76800" y="41910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0" y="400050"/>
                  </a:moveTo>
                  <a:lnTo>
                    <a:pt x="114300" y="400050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400050"/>
                  </a:lnTo>
                  <a:lnTo>
                    <a:pt x="457200" y="400050"/>
                  </a:lnTo>
                  <a:lnTo>
                    <a:pt x="228600" y="533400"/>
                  </a:lnTo>
                  <a:lnTo>
                    <a:pt x="0" y="400050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883" y="96012"/>
              <a:ext cx="7472172" cy="7955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0724" y="690371"/>
              <a:ext cx="3787140" cy="79552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4094" y="220421"/>
            <a:ext cx="6848475" cy="121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7160">
              <a:lnSpc>
                <a:spcPct val="100000"/>
              </a:lnSpc>
              <a:spcBef>
                <a:spcPts val="100"/>
              </a:spcBef>
            </a:pPr>
            <a:r>
              <a:rPr sz="3900" b="0" spc="114" dirty="0">
                <a:solidFill>
                  <a:srgbClr val="552113"/>
                </a:solidFill>
                <a:latin typeface="Trebuchet MS"/>
                <a:cs typeface="Trebuchet MS"/>
              </a:rPr>
              <a:t>Why</a:t>
            </a:r>
            <a:r>
              <a:rPr sz="3900" b="0" spc="-90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145" dirty="0">
                <a:solidFill>
                  <a:srgbClr val="552113"/>
                </a:solidFill>
                <a:latin typeface="Trebuchet MS"/>
                <a:cs typeface="Trebuchet MS"/>
              </a:rPr>
              <a:t>i</a:t>
            </a:r>
            <a:r>
              <a:rPr sz="3900" b="0" spc="-200" dirty="0">
                <a:solidFill>
                  <a:srgbClr val="552113"/>
                </a:solidFill>
                <a:latin typeface="Trebuchet MS"/>
                <a:cs typeface="Trebuchet MS"/>
              </a:rPr>
              <a:t>s</a:t>
            </a:r>
            <a:r>
              <a:rPr sz="3900" b="0" spc="-105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195" dirty="0">
                <a:solidFill>
                  <a:srgbClr val="552113"/>
                </a:solidFill>
                <a:latin typeface="Trebuchet MS"/>
                <a:cs typeface="Trebuchet MS"/>
              </a:rPr>
              <a:t>EDTA</a:t>
            </a:r>
            <a:r>
              <a:rPr sz="3900" b="0" spc="-95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229" dirty="0">
                <a:solidFill>
                  <a:srgbClr val="552113"/>
                </a:solidFill>
                <a:latin typeface="Trebuchet MS"/>
                <a:cs typeface="Trebuchet MS"/>
              </a:rPr>
              <a:t>tub</a:t>
            </a:r>
            <a:r>
              <a:rPr sz="3900" b="0" spc="-245" dirty="0">
                <a:solidFill>
                  <a:srgbClr val="552113"/>
                </a:solidFill>
                <a:latin typeface="Trebuchet MS"/>
                <a:cs typeface="Trebuchet MS"/>
              </a:rPr>
              <a:t>e</a:t>
            </a:r>
            <a:r>
              <a:rPr sz="3900" b="0" spc="-95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270" dirty="0">
                <a:solidFill>
                  <a:srgbClr val="552113"/>
                </a:solidFill>
                <a:latin typeface="Trebuchet MS"/>
                <a:cs typeface="Trebuchet MS"/>
              </a:rPr>
              <a:t>t</a:t>
            </a:r>
            <a:r>
              <a:rPr sz="3900" b="0" spc="-250" dirty="0">
                <a:solidFill>
                  <a:srgbClr val="552113"/>
                </a:solidFill>
                <a:latin typeface="Trebuchet MS"/>
                <a:cs typeface="Trebuchet MS"/>
              </a:rPr>
              <a:t>ake</a:t>
            </a:r>
            <a:r>
              <a:rPr sz="3900" b="0" spc="-90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380" dirty="0">
                <a:solidFill>
                  <a:srgbClr val="552113"/>
                </a:solidFill>
                <a:latin typeface="Trebuchet MS"/>
                <a:cs typeface="Trebuchet MS"/>
              </a:rPr>
              <a:t>af</a:t>
            </a:r>
            <a:r>
              <a:rPr sz="3900" b="0" spc="-355" dirty="0">
                <a:solidFill>
                  <a:srgbClr val="552113"/>
                </a:solidFill>
                <a:latin typeface="Trebuchet MS"/>
                <a:cs typeface="Trebuchet MS"/>
              </a:rPr>
              <a:t>t</a:t>
            </a:r>
            <a:r>
              <a:rPr sz="3900" b="0" spc="-114" dirty="0">
                <a:solidFill>
                  <a:srgbClr val="552113"/>
                </a:solidFill>
                <a:latin typeface="Trebuchet MS"/>
                <a:cs typeface="Trebuchet MS"/>
              </a:rPr>
              <a:t>er</a:t>
            </a:r>
            <a:r>
              <a:rPr sz="3900" b="0" spc="-95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200" dirty="0">
                <a:solidFill>
                  <a:srgbClr val="552113"/>
                </a:solidFill>
                <a:latin typeface="Trebuchet MS"/>
                <a:cs typeface="Trebuchet MS"/>
              </a:rPr>
              <a:t>the  </a:t>
            </a:r>
            <a:r>
              <a:rPr sz="3900" b="0" spc="-140" dirty="0">
                <a:solidFill>
                  <a:srgbClr val="552113"/>
                </a:solidFill>
                <a:latin typeface="Trebuchet MS"/>
                <a:cs typeface="Trebuchet MS"/>
              </a:rPr>
              <a:t>Heparin</a:t>
            </a:r>
            <a:r>
              <a:rPr sz="3900" b="0" spc="-130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190" dirty="0">
                <a:solidFill>
                  <a:srgbClr val="552113"/>
                </a:solidFill>
                <a:latin typeface="Trebuchet MS"/>
                <a:cs typeface="Trebuchet MS"/>
              </a:rPr>
              <a:t>tube???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83766" y="1464309"/>
            <a:ext cx="7002780" cy="3257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32025" indent="-110807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Font typeface="Wingdings"/>
              <a:buChar char=""/>
              <a:tabLst>
                <a:tab pos="2231390" algn="l"/>
                <a:tab pos="2232025" algn="l"/>
              </a:tabLst>
            </a:pPr>
            <a:r>
              <a:rPr sz="3200" spc="160" dirty="0">
                <a:latin typeface="Trebuchet MS"/>
                <a:cs typeface="Trebuchet MS"/>
              </a:rPr>
              <a:t>EDTA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220" dirty="0">
                <a:latin typeface="Trebuchet MS"/>
                <a:cs typeface="Trebuchet MS"/>
              </a:rPr>
              <a:t>che</a:t>
            </a:r>
            <a:r>
              <a:rPr sz="3200" spc="-120" dirty="0">
                <a:latin typeface="Trebuchet MS"/>
                <a:cs typeface="Trebuchet MS"/>
              </a:rPr>
              <a:t>l</a:t>
            </a:r>
            <a:r>
              <a:rPr sz="3200" spc="-245" dirty="0">
                <a:latin typeface="Trebuchet MS"/>
                <a:cs typeface="Trebuchet MS"/>
              </a:rPr>
              <a:t>ate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245" dirty="0">
                <a:latin typeface="Trebuchet MS"/>
                <a:cs typeface="Trebuchet MS"/>
              </a:rPr>
              <a:t>calc</a:t>
            </a:r>
            <a:r>
              <a:rPr sz="3200" spc="-150" dirty="0">
                <a:latin typeface="Trebuchet MS"/>
                <a:cs typeface="Trebuchet MS"/>
              </a:rPr>
              <a:t>i</a:t>
            </a:r>
            <a:r>
              <a:rPr sz="3200" spc="-170" dirty="0">
                <a:latin typeface="Trebuchet MS"/>
                <a:cs typeface="Trebuchet MS"/>
              </a:rPr>
              <a:t>um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00">
              <a:latin typeface="Trebuchet MS"/>
              <a:cs typeface="Trebuchet MS"/>
            </a:endParaRPr>
          </a:p>
          <a:p>
            <a:pPr marL="1626870" indent="-1108710"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SzPct val="79687"/>
              <a:buFont typeface="Wingdings"/>
              <a:buChar char=""/>
              <a:tabLst>
                <a:tab pos="1626870" algn="l"/>
                <a:tab pos="1627505" algn="l"/>
              </a:tabLst>
            </a:pPr>
            <a:r>
              <a:rPr sz="3200" spc="-120" dirty="0">
                <a:latin typeface="Trebuchet MS"/>
                <a:cs typeface="Trebuchet MS"/>
              </a:rPr>
              <a:t>In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280" dirty="0">
                <a:latin typeface="Trebuchet MS"/>
                <a:cs typeface="Trebuchet MS"/>
              </a:rPr>
              <a:t>p</a:t>
            </a:r>
            <a:r>
              <a:rPr sz="3200" spc="-145" dirty="0">
                <a:latin typeface="Trebuchet MS"/>
                <a:cs typeface="Trebuchet MS"/>
              </a:rPr>
              <a:t>l</a:t>
            </a:r>
            <a:r>
              <a:rPr sz="3200" spc="-225" dirty="0">
                <a:latin typeface="Trebuchet MS"/>
                <a:cs typeface="Trebuchet MS"/>
              </a:rPr>
              <a:t>ain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tu</a:t>
            </a:r>
            <a:r>
              <a:rPr sz="3200" spc="-195" dirty="0">
                <a:latin typeface="Trebuchet MS"/>
                <a:cs typeface="Trebuchet MS"/>
              </a:rPr>
              <a:t>b</a:t>
            </a:r>
            <a:r>
              <a:rPr sz="3200" spc="-215" dirty="0">
                <a:latin typeface="Trebuchet MS"/>
                <a:cs typeface="Trebuchet MS"/>
              </a:rPr>
              <a:t>e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ca+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res</a:t>
            </a:r>
            <a:r>
              <a:rPr sz="3200" spc="-110" dirty="0">
                <a:latin typeface="Trebuchet MS"/>
                <a:cs typeface="Trebuchet MS"/>
              </a:rPr>
              <a:t>u</a:t>
            </a:r>
            <a:r>
              <a:rPr sz="3200" spc="-195" dirty="0">
                <a:latin typeface="Trebuchet MS"/>
                <a:cs typeface="Trebuchet MS"/>
              </a:rPr>
              <a:t>l</a:t>
            </a:r>
            <a:r>
              <a:rPr sz="3200" spc="-254" dirty="0">
                <a:latin typeface="Trebuchet MS"/>
                <a:cs typeface="Trebuchet MS"/>
              </a:rPr>
              <a:t>t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i</a:t>
            </a:r>
            <a:r>
              <a:rPr sz="3200" spc="-160" dirty="0">
                <a:latin typeface="Trebuchet MS"/>
                <a:cs typeface="Trebuchet MS"/>
              </a:rPr>
              <a:t>s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240" dirty="0">
                <a:latin typeface="Trebuchet MS"/>
                <a:cs typeface="Trebuchet MS"/>
              </a:rPr>
              <a:t>l</a:t>
            </a:r>
            <a:r>
              <a:rPr sz="3200" spc="-15" dirty="0">
                <a:latin typeface="Trebuchet MS"/>
                <a:cs typeface="Trebuchet MS"/>
              </a:rPr>
              <a:t>ow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00">
              <a:latin typeface="Trebuchet MS"/>
              <a:cs typeface="Trebuchet MS"/>
            </a:endParaRPr>
          </a:p>
          <a:p>
            <a:pPr marL="1120775" indent="-1108710">
              <a:lnSpc>
                <a:spcPct val="100000"/>
              </a:lnSpc>
              <a:buClr>
                <a:srgbClr val="3891A7"/>
              </a:buClr>
              <a:buSzPct val="79687"/>
              <a:buFont typeface="Wingdings"/>
              <a:buChar char=""/>
              <a:tabLst>
                <a:tab pos="1120775" algn="l"/>
                <a:tab pos="1121410" algn="l"/>
              </a:tabLst>
            </a:pPr>
            <a:r>
              <a:rPr sz="3200" spc="-10" dirty="0">
                <a:latin typeface="Trebuchet MS"/>
                <a:cs typeface="Trebuchet MS"/>
              </a:rPr>
              <a:t>So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Hepar</a:t>
            </a:r>
            <a:r>
              <a:rPr sz="3200" spc="-60" dirty="0">
                <a:latin typeface="Trebuchet MS"/>
                <a:cs typeface="Trebuchet MS"/>
              </a:rPr>
              <a:t>i</a:t>
            </a:r>
            <a:r>
              <a:rPr sz="3200" spc="-150" dirty="0">
                <a:latin typeface="Trebuchet MS"/>
                <a:cs typeface="Trebuchet MS"/>
              </a:rPr>
              <a:t>n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204" dirty="0">
                <a:latin typeface="Trebuchet MS"/>
                <a:cs typeface="Trebuchet MS"/>
              </a:rPr>
              <a:t>and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215" dirty="0">
                <a:latin typeface="Trebuchet MS"/>
                <a:cs typeface="Trebuchet MS"/>
              </a:rPr>
              <a:t>Plain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tu</a:t>
            </a:r>
            <a:r>
              <a:rPr sz="3200" spc="-195" dirty="0">
                <a:latin typeface="Trebuchet MS"/>
                <a:cs typeface="Trebuchet MS"/>
              </a:rPr>
              <a:t>b</a:t>
            </a:r>
            <a:r>
              <a:rPr sz="3200" spc="-210" dirty="0">
                <a:latin typeface="Trebuchet MS"/>
                <a:cs typeface="Trebuchet MS"/>
              </a:rPr>
              <a:t>e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175" dirty="0">
                <a:latin typeface="Trebuchet MS"/>
                <a:cs typeface="Trebuchet MS"/>
              </a:rPr>
              <a:t>collected</a:t>
            </a:r>
            <a:endParaRPr sz="3200">
              <a:latin typeface="Trebuchet MS"/>
              <a:cs typeface="Trebuchet MS"/>
            </a:endParaRPr>
          </a:p>
          <a:p>
            <a:pPr marL="596265" algn="ctr">
              <a:lnSpc>
                <a:spcPct val="100000"/>
              </a:lnSpc>
            </a:pPr>
            <a:r>
              <a:rPr sz="3200" spc="-290" dirty="0">
                <a:latin typeface="Trebuchet MS"/>
                <a:cs typeface="Trebuchet MS"/>
              </a:rPr>
              <a:t>be</a:t>
            </a:r>
            <a:r>
              <a:rPr sz="3200" spc="-190" dirty="0">
                <a:latin typeface="Trebuchet MS"/>
                <a:cs typeface="Trebuchet MS"/>
              </a:rPr>
              <a:t>f</a:t>
            </a:r>
            <a:r>
              <a:rPr sz="3200" spc="-45" dirty="0">
                <a:latin typeface="Trebuchet MS"/>
                <a:cs typeface="Trebuchet MS"/>
              </a:rPr>
              <a:t>ore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35" dirty="0">
                <a:latin typeface="Trebuchet MS"/>
                <a:cs typeface="Trebuchet MS"/>
              </a:rPr>
              <a:t>EDTA.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40300" y="2044700"/>
            <a:ext cx="482600" cy="1701800"/>
            <a:chOff x="4940300" y="2044700"/>
            <a:chExt cx="482600" cy="1701800"/>
          </a:xfrm>
        </p:grpSpPr>
        <p:sp>
          <p:nvSpPr>
            <p:cNvPr id="8" name="object 8"/>
            <p:cNvSpPr/>
            <p:nvPr/>
          </p:nvSpPr>
          <p:spPr>
            <a:xfrm>
              <a:off x="4953000" y="20574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342900" y="0"/>
                  </a:moveTo>
                  <a:lnTo>
                    <a:pt x="114300" y="0"/>
                  </a:lnTo>
                  <a:lnTo>
                    <a:pt x="114300" y="400050"/>
                  </a:lnTo>
                  <a:lnTo>
                    <a:pt x="0" y="400050"/>
                  </a:lnTo>
                  <a:lnTo>
                    <a:pt x="228600" y="533400"/>
                  </a:lnTo>
                  <a:lnTo>
                    <a:pt x="457200" y="400050"/>
                  </a:lnTo>
                  <a:lnTo>
                    <a:pt x="342900" y="40005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53000" y="20574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0" y="400050"/>
                  </a:moveTo>
                  <a:lnTo>
                    <a:pt x="114300" y="400050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400050"/>
                  </a:lnTo>
                  <a:lnTo>
                    <a:pt x="457200" y="400050"/>
                  </a:lnTo>
                  <a:lnTo>
                    <a:pt x="228600" y="533400"/>
                  </a:lnTo>
                  <a:lnTo>
                    <a:pt x="0" y="400050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53000" y="32004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342900" y="0"/>
                  </a:moveTo>
                  <a:lnTo>
                    <a:pt x="114300" y="0"/>
                  </a:lnTo>
                  <a:lnTo>
                    <a:pt x="114300" y="400050"/>
                  </a:lnTo>
                  <a:lnTo>
                    <a:pt x="0" y="400050"/>
                  </a:lnTo>
                  <a:lnTo>
                    <a:pt x="228600" y="533400"/>
                  </a:lnTo>
                  <a:lnTo>
                    <a:pt x="457200" y="400050"/>
                  </a:lnTo>
                  <a:lnTo>
                    <a:pt x="342900" y="40005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53000" y="32004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0" y="400050"/>
                  </a:moveTo>
                  <a:lnTo>
                    <a:pt x="114300" y="400050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400050"/>
                  </a:lnTo>
                  <a:lnTo>
                    <a:pt x="457200" y="400050"/>
                  </a:lnTo>
                  <a:lnTo>
                    <a:pt x="228600" y="533400"/>
                  </a:lnTo>
                  <a:lnTo>
                    <a:pt x="0" y="400050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883" y="96012"/>
              <a:ext cx="7786116" cy="7955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0724" y="690371"/>
              <a:ext cx="3563112" cy="79552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4094" y="220421"/>
            <a:ext cx="7253605" cy="121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7160">
              <a:lnSpc>
                <a:spcPct val="100000"/>
              </a:lnSpc>
              <a:spcBef>
                <a:spcPts val="100"/>
              </a:spcBef>
            </a:pPr>
            <a:r>
              <a:rPr sz="3900" b="0" spc="114" dirty="0">
                <a:solidFill>
                  <a:srgbClr val="552113"/>
                </a:solidFill>
                <a:latin typeface="Trebuchet MS"/>
                <a:cs typeface="Trebuchet MS"/>
              </a:rPr>
              <a:t>Why</a:t>
            </a:r>
            <a:r>
              <a:rPr sz="3900" b="0" spc="-90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165" dirty="0">
                <a:solidFill>
                  <a:srgbClr val="552113"/>
                </a:solidFill>
                <a:latin typeface="Trebuchet MS"/>
                <a:cs typeface="Trebuchet MS"/>
              </a:rPr>
              <a:t>Fluorid</a:t>
            </a:r>
            <a:r>
              <a:rPr sz="3900" b="0" spc="-195" dirty="0">
                <a:solidFill>
                  <a:srgbClr val="552113"/>
                </a:solidFill>
                <a:latin typeface="Trebuchet MS"/>
                <a:cs typeface="Trebuchet MS"/>
              </a:rPr>
              <a:t>e</a:t>
            </a:r>
            <a:r>
              <a:rPr sz="3900" b="0" spc="-120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229" dirty="0">
                <a:solidFill>
                  <a:srgbClr val="552113"/>
                </a:solidFill>
                <a:latin typeface="Trebuchet MS"/>
                <a:cs typeface="Trebuchet MS"/>
              </a:rPr>
              <a:t>tub</a:t>
            </a:r>
            <a:r>
              <a:rPr sz="3900" b="0" spc="-245" dirty="0">
                <a:solidFill>
                  <a:srgbClr val="552113"/>
                </a:solidFill>
                <a:latin typeface="Trebuchet MS"/>
                <a:cs typeface="Trebuchet MS"/>
              </a:rPr>
              <a:t>e</a:t>
            </a:r>
            <a:r>
              <a:rPr sz="3900" b="0" spc="-95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145" dirty="0">
                <a:solidFill>
                  <a:srgbClr val="552113"/>
                </a:solidFill>
                <a:latin typeface="Trebuchet MS"/>
                <a:cs typeface="Trebuchet MS"/>
              </a:rPr>
              <a:t>i</a:t>
            </a:r>
            <a:r>
              <a:rPr sz="3900" b="0" spc="-200" dirty="0">
                <a:solidFill>
                  <a:srgbClr val="552113"/>
                </a:solidFill>
                <a:latin typeface="Trebuchet MS"/>
                <a:cs typeface="Trebuchet MS"/>
              </a:rPr>
              <a:t>s</a:t>
            </a:r>
            <a:r>
              <a:rPr sz="3900" b="0" spc="-105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245" dirty="0">
                <a:solidFill>
                  <a:srgbClr val="552113"/>
                </a:solidFill>
                <a:latin typeface="Trebuchet MS"/>
                <a:cs typeface="Trebuchet MS"/>
              </a:rPr>
              <a:t>tak</a:t>
            </a:r>
            <a:r>
              <a:rPr sz="3900" b="0" spc="-275" dirty="0">
                <a:solidFill>
                  <a:srgbClr val="552113"/>
                </a:solidFill>
                <a:latin typeface="Trebuchet MS"/>
                <a:cs typeface="Trebuchet MS"/>
              </a:rPr>
              <a:t>e</a:t>
            </a:r>
            <a:r>
              <a:rPr sz="3900" b="0" spc="-95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265" dirty="0">
                <a:solidFill>
                  <a:srgbClr val="552113"/>
                </a:solidFill>
                <a:latin typeface="Trebuchet MS"/>
                <a:cs typeface="Trebuchet MS"/>
              </a:rPr>
              <a:t>after</a:t>
            </a:r>
            <a:r>
              <a:rPr sz="3900" b="0" spc="-90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270" dirty="0">
                <a:solidFill>
                  <a:srgbClr val="552113"/>
                </a:solidFill>
                <a:latin typeface="Trebuchet MS"/>
                <a:cs typeface="Trebuchet MS"/>
              </a:rPr>
              <a:t>t</a:t>
            </a:r>
            <a:r>
              <a:rPr sz="3900" b="0" spc="-170" dirty="0">
                <a:solidFill>
                  <a:srgbClr val="552113"/>
                </a:solidFill>
                <a:latin typeface="Trebuchet MS"/>
                <a:cs typeface="Trebuchet MS"/>
              </a:rPr>
              <a:t>he  </a:t>
            </a:r>
            <a:r>
              <a:rPr sz="3900" b="0" spc="195" dirty="0">
                <a:solidFill>
                  <a:srgbClr val="552113"/>
                </a:solidFill>
                <a:latin typeface="Trebuchet MS"/>
                <a:cs typeface="Trebuchet MS"/>
              </a:rPr>
              <a:t>EDTA</a:t>
            </a:r>
            <a:r>
              <a:rPr sz="3900" b="0" spc="-114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229" dirty="0">
                <a:solidFill>
                  <a:srgbClr val="552113"/>
                </a:solidFill>
                <a:latin typeface="Trebuchet MS"/>
                <a:cs typeface="Trebuchet MS"/>
              </a:rPr>
              <a:t>tube</a:t>
            </a:r>
            <a:r>
              <a:rPr sz="3900" b="0" spc="-85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135" dirty="0">
                <a:solidFill>
                  <a:srgbClr val="552113"/>
                </a:solidFill>
                <a:latin typeface="Trebuchet MS"/>
                <a:cs typeface="Trebuchet MS"/>
              </a:rPr>
              <a:t>???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02791" y="1464309"/>
            <a:ext cx="7235190" cy="37452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16915" marR="61594" indent="-71691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Font typeface="Wingdings"/>
              <a:buChar char=""/>
              <a:tabLst>
                <a:tab pos="716915" algn="l"/>
                <a:tab pos="717550" algn="l"/>
              </a:tabLst>
            </a:pPr>
            <a:r>
              <a:rPr sz="3200" spc="-175" dirty="0">
                <a:latin typeface="Trebuchet MS"/>
                <a:cs typeface="Trebuchet MS"/>
              </a:rPr>
              <a:t>Fl</a:t>
            </a:r>
            <a:r>
              <a:rPr sz="3200" spc="-225" dirty="0">
                <a:latin typeface="Trebuchet MS"/>
                <a:cs typeface="Trebuchet MS"/>
              </a:rPr>
              <a:t>u</a:t>
            </a:r>
            <a:r>
              <a:rPr sz="3200" spc="-100" dirty="0">
                <a:latin typeface="Trebuchet MS"/>
                <a:cs typeface="Trebuchet MS"/>
              </a:rPr>
              <a:t>oride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215" dirty="0">
                <a:latin typeface="Trebuchet MS"/>
                <a:cs typeface="Trebuchet MS"/>
              </a:rPr>
              <a:t>can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85" dirty="0">
                <a:latin typeface="Trebuchet MS"/>
                <a:cs typeface="Trebuchet MS"/>
              </a:rPr>
              <a:t>contam</a:t>
            </a:r>
            <a:r>
              <a:rPr sz="3200" spc="-90" dirty="0">
                <a:latin typeface="Trebuchet MS"/>
                <a:cs typeface="Trebuchet MS"/>
              </a:rPr>
              <a:t>i</a:t>
            </a:r>
            <a:r>
              <a:rPr sz="3200" spc="-220" dirty="0">
                <a:latin typeface="Trebuchet MS"/>
                <a:cs typeface="Trebuchet MS"/>
              </a:rPr>
              <a:t>nate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160" dirty="0">
                <a:latin typeface="Trebuchet MS"/>
                <a:cs typeface="Trebuchet MS"/>
              </a:rPr>
              <a:t>EDTA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tu</a:t>
            </a:r>
            <a:r>
              <a:rPr sz="3200" spc="-195" dirty="0">
                <a:latin typeface="Trebuchet MS"/>
                <a:cs typeface="Trebuchet MS"/>
              </a:rPr>
              <a:t>b</a:t>
            </a:r>
            <a:r>
              <a:rPr sz="3200" spc="-215" dirty="0">
                <a:latin typeface="Trebuchet MS"/>
                <a:cs typeface="Trebuchet MS"/>
              </a:rPr>
              <a:t>e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290" dirty="0">
                <a:latin typeface="Trebuchet MS"/>
                <a:cs typeface="Trebuchet MS"/>
              </a:rPr>
              <a:t>if  </a:t>
            </a:r>
            <a:r>
              <a:rPr sz="3200" spc="-175" dirty="0">
                <a:latin typeface="Trebuchet MS"/>
                <a:cs typeface="Trebuchet MS"/>
              </a:rPr>
              <a:t>collected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before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165" dirty="0">
                <a:latin typeface="Trebuchet MS"/>
                <a:cs typeface="Trebuchet MS"/>
              </a:rPr>
              <a:t>EDTA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891A7"/>
              </a:buClr>
              <a:buFont typeface="Wingdings"/>
              <a:buChar char=""/>
            </a:pPr>
            <a:endParaRPr sz="4300">
              <a:latin typeface="Trebuchet MS"/>
              <a:cs typeface="Trebuchet MS"/>
            </a:endParaRPr>
          </a:p>
          <a:p>
            <a:pPr marL="859790" lvl="1" indent="-648335"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SzPct val="79687"/>
              <a:buFont typeface="Wingdings"/>
              <a:buChar char=""/>
              <a:tabLst>
                <a:tab pos="859790" algn="l"/>
                <a:tab pos="860425" algn="l"/>
              </a:tabLst>
            </a:pPr>
            <a:r>
              <a:rPr sz="3200" spc="-175" dirty="0">
                <a:latin typeface="Trebuchet MS"/>
                <a:cs typeface="Trebuchet MS"/>
              </a:rPr>
              <a:t>Fl</a:t>
            </a:r>
            <a:r>
              <a:rPr sz="3200" spc="-225" dirty="0">
                <a:latin typeface="Trebuchet MS"/>
                <a:cs typeface="Trebuchet MS"/>
              </a:rPr>
              <a:t>u</a:t>
            </a:r>
            <a:r>
              <a:rPr sz="3200" spc="-100" dirty="0">
                <a:latin typeface="Trebuchet MS"/>
                <a:cs typeface="Trebuchet MS"/>
              </a:rPr>
              <a:t>oride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215" dirty="0">
                <a:latin typeface="Trebuchet MS"/>
                <a:cs typeface="Trebuchet MS"/>
              </a:rPr>
              <a:t>can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distorted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60" dirty="0">
                <a:latin typeface="Trebuchet MS"/>
                <a:cs typeface="Trebuchet MS"/>
              </a:rPr>
              <a:t>R</a:t>
            </a:r>
            <a:r>
              <a:rPr sz="3200" spc="-185" dirty="0">
                <a:latin typeface="Trebuchet MS"/>
                <a:cs typeface="Trebuchet MS"/>
              </a:rPr>
              <a:t>ed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B</a:t>
            </a:r>
            <a:r>
              <a:rPr sz="3200" spc="-85" dirty="0">
                <a:latin typeface="Trebuchet MS"/>
                <a:cs typeface="Trebuchet MS"/>
              </a:rPr>
              <a:t>l</a:t>
            </a:r>
            <a:r>
              <a:rPr sz="3200" spc="-20" dirty="0">
                <a:latin typeface="Trebuchet MS"/>
                <a:cs typeface="Trebuchet MS"/>
              </a:rPr>
              <a:t>ood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220" dirty="0">
                <a:latin typeface="Trebuchet MS"/>
                <a:cs typeface="Trebuchet MS"/>
              </a:rPr>
              <a:t>cell</a:t>
            </a:r>
            <a:endParaRPr sz="3200">
              <a:latin typeface="Trebuchet MS"/>
              <a:cs typeface="Trebuchet MS"/>
            </a:endParaRPr>
          </a:p>
          <a:p>
            <a:pPr marL="2756535">
              <a:lnSpc>
                <a:spcPct val="100000"/>
              </a:lnSpc>
            </a:pPr>
            <a:r>
              <a:rPr sz="3200" spc="-100" dirty="0">
                <a:latin typeface="Trebuchet MS"/>
                <a:cs typeface="Trebuchet MS"/>
              </a:rPr>
              <a:t>Morphology.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00">
              <a:latin typeface="Trebuchet MS"/>
              <a:cs typeface="Trebuchet MS"/>
            </a:endParaRPr>
          </a:p>
          <a:p>
            <a:pPr marL="660400" indent="-648335">
              <a:lnSpc>
                <a:spcPct val="100000"/>
              </a:lnSpc>
              <a:buClr>
                <a:srgbClr val="3891A7"/>
              </a:buClr>
              <a:buSzPct val="79687"/>
              <a:buFont typeface="Wingdings"/>
              <a:buChar char=""/>
              <a:tabLst>
                <a:tab pos="660400" algn="l"/>
                <a:tab pos="661035" algn="l"/>
              </a:tabLst>
            </a:pPr>
            <a:r>
              <a:rPr sz="3200" spc="-15" dirty="0">
                <a:latin typeface="Trebuchet MS"/>
                <a:cs typeface="Trebuchet MS"/>
              </a:rPr>
              <a:t>So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Peri</a:t>
            </a:r>
            <a:r>
              <a:rPr sz="3200" spc="-165" dirty="0">
                <a:latin typeface="Trebuchet MS"/>
                <a:cs typeface="Trebuchet MS"/>
              </a:rPr>
              <a:t>p</a:t>
            </a:r>
            <a:r>
              <a:rPr sz="3200" spc="-125" dirty="0">
                <a:latin typeface="Trebuchet MS"/>
                <a:cs typeface="Trebuchet MS"/>
              </a:rPr>
              <a:t>he</a:t>
            </a:r>
            <a:r>
              <a:rPr sz="3200" spc="-85" dirty="0">
                <a:latin typeface="Trebuchet MS"/>
                <a:cs typeface="Trebuchet MS"/>
              </a:rPr>
              <a:t>r</a:t>
            </a:r>
            <a:r>
              <a:rPr sz="3200" spc="-280" dirty="0">
                <a:latin typeface="Trebuchet MS"/>
                <a:cs typeface="Trebuchet MS"/>
              </a:rPr>
              <a:t>al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150" dirty="0">
                <a:latin typeface="Trebuchet MS"/>
                <a:cs typeface="Trebuchet MS"/>
              </a:rPr>
              <a:t>smear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215" dirty="0">
                <a:latin typeface="Trebuchet MS"/>
                <a:cs typeface="Trebuchet MS"/>
              </a:rPr>
              <a:t>can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not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200" dirty="0">
                <a:latin typeface="Trebuchet MS"/>
                <a:cs typeface="Trebuchet MS"/>
              </a:rPr>
              <a:t>be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175" dirty="0">
                <a:latin typeface="Trebuchet MS"/>
                <a:cs typeface="Trebuchet MS"/>
              </a:rPr>
              <a:t>rel</a:t>
            </a:r>
            <a:r>
              <a:rPr sz="3200" spc="-114" dirty="0">
                <a:latin typeface="Trebuchet MS"/>
                <a:cs typeface="Trebuchet MS"/>
              </a:rPr>
              <a:t>i</a:t>
            </a:r>
            <a:r>
              <a:rPr sz="3200" spc="-290" dirty="0">
                <a:latin typeface="Trebuchet MS"/>
                <a:cs typeface="Trebuchet MS"/>
              </a:rPr>
              <a:t>ab</a:t>
            </a:r>
            <a:r>
              <a:rPr sz="3200" spc="-150" dirty="0">
                <a:latin typeface="Trebuchet MS"/>
                <a:cs typeface="Trebuchet MS"/>
              </a:rPr>
              <a:t>l</a:t>
            </a:r>
            <a:r>
              <a:rPr sz="3200" spc="-345" dirty="0">
                <a:latin typeface="Trebuchet MS"/>
                <a:cs typeface="Trebuchet MS"/>
              </a:rPr>
              <a:t>e.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83100" y="2578100"/>
            <a:ext cx="482600" cy="2159000"/>
            <a:chOff x="4483100" y="2578100"/>
            <a:chExt cx="482600" cy="2159000"/>
          </a:xfrm>
        </p:grpSpPr>
        <p:sp>
          <p:nvSpPr>
            <p:cNvPr id="8" name="object 8"/>
            <p:cNvSpPr/>
            <p:nvPr/>
          </p:nvSpPr>
          <p:spPr>
            <a:xfrm>
              <a:off x="4495800" y="25908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342900" y="0"/>
                  </a:moveTo>
                  <a:lnTo>
                    <a:pt x="114300" y="0"/>
                  </a:lnTo>
                  <a:lnTo>
                    <a:pt x="114300" y="400050"/>
                  </a:lnTo>
                  <a:lnTo>
                    <a:pt x="0" y="400050"/>
                  </a:lnTo>
                  <a:lnTo>
                    <a:pt x="228600" y="533400"/>
                  </a:lnTo>
                  <a:lnTo>
                    <a:pt x="457200" y="400050"/>
                  </a:lnTo>
                  <a:lnTo>
                    <a:pt x="342900" y="40005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95800" y="25908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0" y="400050"/>
                  </a:moveTo>
                  <a:lnTo>
                    <a:pt x="114300" y="400050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400050"/>
                  </a:lnTo>
                  <a:lnTo>
                    <a:pt x="457200" y="400050"/>
                  </a:lnTo>
                  <a:lnTo>
                    <a:pt x="228600" y="533400"/>
                  </a:lnTo>
                  <a:lnTo>
                    <a:pt x="0" y="400050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95800" y="41910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342900" y="0"/>
                  </a:moveTo>
                  <a:lnTo>
                    <a:pt x="114300" y="0"/>
                  </a:lnTo>
                  <a:lnTo>
                    <a:pt x="114300" y="400050"/>
                  </a:lnTo>
                  <a:lnTo>
                    <a:pt x="0" y="400050"/>
                  </a:lnTo>
                  <a:lnTo>
                    <a:pt x="228600" y="533400"/>
                  </a:lnTo>
                  <a:lnTo>
                    <a:pt x="457200" y="400050"/>
                  </a:lnTo>
                  <a:lnTo>
                    <a:pt x="342900" y="40005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95800" y="41910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0" y="400050"/>
                  </a:moveTo>
                  <a:lnTo>
                    <a:pt x="114300" y="400050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400050"/>
                  </a:lnTo>
                  <a:lnTo>
                    <a:pt x="457200" y="400050"/>
                  </a:lnTo>
                  <a:lnTo>
                    <a:pt x="228600" y="533400"/>
                  </a:lnTo>
                  <a:lnTo>
                    <a:pt x="0" y="400050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0724" y="96012"/>
              <a:ext cx="6880859" cy="7955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0724" y="690371"/>
              <a:ext cx="2865120" cy="79552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4094" y="220421"/>
            <a:ext cx="6119495" cy="121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900" b="0" spc="-20" dirty="0">
                <a:solidFill>
                  <a:srgbClr val="552113"/>
                </a:solidFill>
                <a:latin typeface="Trebuchet MS"/>
                <a:cs typeface="Trebuchet MS"/>
              </a:rPr>
              <a:t>What</a:t>
            </a:r>
            <a:r>
              <a:rPr sz="3900" b="0" spc="-105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85" dirty="0">
                <a:solidFill>
                  <a:srgbClr val="552113"/>
                </a:solidFill>
                <a:latin typeface="Trebuchet MS"/>
                <a:cs typeface="Trebuchet MS"/>
              </a:rPr>
              <a:t>t</a:t>
            </a:r>
            <a:r>
              <a:rPr sz="3900" b="0" spc="-110" dirty="0">
                <a:solidFill>
                  <a:srgbClr val="552113"/>
                </a:solidFill>
                <a:latin typeface="Trebuchet MS"/>
                <a:cs typeface="Trebuchet MS"/>
              </a:rPr>
              <a:t>o</a:t>
            </a:r>
            <a:r>
              <a:rPr sz="3900" b="0" spc="-95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200" dirty="0">
                <a:solidFill>
                  <a:srgbClr val="552113"/>
                </a:solidFill>
                <a:latin typeface="Trebuchet MS"/>
                <a:cs typeface="Trebuchet MS"/>
              </a:rPr>
              <a:t>see</a:t>
            </a:r>
            <a:r>
              <a:rPr sz="3900" b="0" spc="-105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60" dirty="0">
                <a:solidFill>
                  <a:srgbClr val="552113"/>
                </a:solidFill>
                <a:latin typeface="Trebuchet MS"/>
                <a:cs typeface="Trebuchet MS"/>
              </a:rPr>
              <a:t>on</a:t>
            </a:r>
            <a:r>
              <a:rPr sz="3900" b="0" spc="-90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250" dirty="0">
                <a:solidFill>
                  <a:srgbClr val="552113"/>
                </a:solidFill>
                <a:latin typeface="Trebuchet MS"/>
                <a:cs typeface="Trebuchet MS"/>
              </a:rPr>
              <a:t>and</a:t>
            </a:r>
            <a:r>
              <a:rPr sz="3900" b="0" spc="-105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200" dirty="0">
                <a:solidFill>
                  <a:srgbClr val="552113"/>
                </a:solidFill>
                <a:latin typeface="Trebuchet MS"/>
                <a:cs typeface="Trebuchet MS"/>
              </a:rPr>
              <a:t>insid</a:t>
            </a:r>
            <a:r>
              <a:rPr sz="3900" b="0" spc="-254" dirty="0">
                <a:solidFill>
                  <a:srgbClr val="552113"/>
                </a:solidFill>
                <a:latin typeface="Trebuchet MS"/>
                <a:cs typeface="Trebuchet MS"/>
              </a:rPr>
              <a:t>e</a:t>
            </a:r>
            <a:r>
              <a:rPr sz="3900" b="0" spc="-110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3900" b="0" spc="-200" dirty="0">
                <a:solidFill>
                  <a:srgbClr val="552113"/>
                </a:solidFill>
                <a:latin typeface="Trebuchet MS"/>
                <a:cs typeface="Trebuchet MS"/>
              </a:rPr>
              <a:t>the  </a:t>
            </a:r>
            <a:r>
              <a:rPr sz="3900" b="0" spc="-240" dirty="0">
                <a:solidFill>
                  <a:srgbClr val="552113"/>
                </a:solidFill>
                <a:latin typeface="Trebuchet MS"/>
                <a:cs typeface="Trebuchet MS"/>
              </a:rPr>
              <a:t>vaccuette?</a:t>
            </a:r>
            <a:endParaRPr sz="39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9200" y="1600200"/>
            <a:ext cx="7497826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1828799"/>
            <a:ext cx="64008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D741E-5FCD-4701-8BF4-FD51A109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670" y="500042"/>
            <a:ext cx="5241290" cy="369332"/>
          </a:xfrm>
        </p:spPr>
        <p:txBody>
          <a:bodyPr/>
          <a:lstStyle/>
          <a:p>
            <a:pPr algn="ctr"/>
            <a:r>
              <a:rPr lang="en-US" dirty="0"/>
              <a:t>BLOOD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A0BECC-4754-46FB-93D5-8884ED6A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38" y="1857364"/>
            <a:ext cx="7572428" cy="3429024"/>
          </a:xfrm>
        </p:spPr>
        <p:txBody>
          <a:bodyPr>
            <a:normAutofit/>
          </a:bodyPr>
          <a:lstStyle/>
          <a:p>
            <a:r>
              <a:rPr lang="en-US" sz="2400" dirty="0"/>
              <a:t>1. </a:t>
            </a:r>
            <a:r>
              <a:rPr lang="en-IN" sz="2400" dirty="0"/>
              <a:t>Venipuncture</a:t>
            </a:r>
          </a:p>
          <a:p>
            <a:r>
              <a:rPr lang="en-IN" sz="2400" dirty="0"/>
              <a:t>2. Skin Puncture</a:t>
            </a:r>
          </a:p>
          <a:p>
            <a:r>
              <a:rPr lang="en-IN" sz="2400" dirty="0"/>
              <a:t>3. Arterial Puncture</a:t>
            </a:r>
          </a:p>
          <a:p>
            <a:r>
              <a:rPr lang="en-IN" sz="2400" dirty="0"/>
              <a:t>4.</a:t>
            </a:r>
            <a:r>
              <a:rPr lang="en-US" sz="2400" dirty="0"/>
              <a:t> Collection of Blood from Intravenous or Arterial Lines</a:t>
            </a:r>
            <a:endParaRPr lang="en-IN" sz="2400" dirty="0"/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398128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836" y="35052"/>
            <a:ext cx="3828288" cy="8747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8194" y="173228"/>
            <a:ext cx="314007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60" dirty="0">
                <a:solidFill>
                  <a:srgbClr val="552113"/>
                </a:solidFill>
                <a:latin typeface="Trebuchet MS"/>
                <a:cs typeface="Trebuchet MS"/>
              </a:rPr>
              <a:t>Phlebotomy</a:t>
            </a:r>
            <a:endParaRPr sz="43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600" y="990600"/>
            <a:ext cx="6705600" cy="554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449325"/>
            <a:ext cx="7924800" cy="1143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1380236"/>
            <a:ext cx="423227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  <a:spcBef>
                <a:spcPts val="105"/>
              </a:spcBef>
            </a:pPr>
            <a:r>
              <a:rPr sz="3200" spc="45" dirty="0">
                <a:solidFill>
                  <a:srgbClr val="000000"/>
                </a:solidFill>
                <a:latin typeface="Trebuchet MS"/>
                <a:cs typeface="Trebuchet MS"/>
              </a:rPr>
              <a:t>Median </a:t>
            </a:r>
            <a:r>
              <a:rPr sz="3200" spc="-30" dirty="0">
                <a:solidFill>
                  <a:srgbClr val="000000"/>
                </a:solidFill>
                <a:latin typeface="Trebuchet MS"/>
                <a:cs typeface="Trebuchet MS"/>
              </a:rPr>
              <a:t>cubital </a:t>
            </a:r>
            <a:r>
              <a:rPr sz="3200" spc="-65" dirty="0">
                <a:solidFill>
                  <a:srgbClr val="000000"/>
                </a:solidFill>
                <a:latin typeface="Trebuchet MS"/>
                <a:cs typeface="Trebuchet MS"/>
              </a:rPr>
              <a:t>vein </a:t>
            </a:r>
            <a:r>
              <a:rPr sz="3200" spc="-50" dirty="0">
                <a:solidFill>
                  <a:srgbClr val="000000"/>
                </a:solidFill>
                <a:latin typeface="Trebuchet MS"/>
                <a:cs typeface="Trebuchet MS"/>
              </a:rPr>
              <a:t>is </a:t>
            </a:r>
            <a:r>
              <a:rPr sz="3200" spc="-9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200" spc="-25" dirty="0">
                <a:solidFill>
                  <a:srgbClr val="000000"/>
                </a:solidFill>
                <a:latin typeface="Trebuchet MS"/>
                <a:cs typeface="Trebuchet MS"/>
              </a:rPr>
              <a:t>the</a:t>
            </a:r>
            <a:r>
              <a:rPr sz="3200" spc="-1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Trebuchet MS"/>
                <a:cs typeface="Trebuchet MS"/>
              </a:rPr>
              <a:t>best</a:t>
            </a:r>
            <a:r>
              <a:rPr sz="3200" spc="-1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200" spc="-30" dirty="0">
                <a:solidFill>
                  <a:srgbClr val="000000"/>
                </a:solidFill>
                <a:latin typeface="Trebuchet MS"/>
                <a:cs typeface="Trebuchet MS"/>
              </a:rPr>
              <a:t>choice</a:t>
            </a:r>
            <a:r>
              <a:rPr sz="3200" spc="-1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200" spc="-35" dirty="0">
                <a:solidFill>
                  <a:srgbClr val="000000"/>
                </a:solidFill>
                <a:latin typeface="Trebuchet MS"/>
                <a:cs typeface="Trebuchet MS"/>
              </a:rPr>
              <a:t>(why?)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8892" y="3484300"/>
            <a:ext cx="4007485" cy="1829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63955" indent="111125">
              <a:lnSpc>
                <a:spcPct val="115599"/>
              </a:lnSpc>
              <a:spcBef>
                <a:spcPts val="100"/>
              </a:spcBef>
            </a:pPr>
            <a:r>
              <a:rPr sz="3200" spc="-75" dirty="0">
                <a:latin typeface="Trebuchet MS"/>
                <a:cs typeface="Trebuchet MS"/>
              </a:rPr>
              <a:t>good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blood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flow </a:t>
            </a:r>
            <a:r>
              <a:rPr sz="3200" spc="-9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Most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195" dirty="0">
                <a:latin typeface="Trebuchet MS"/>
                <a:cs typeface="Trebuchet MS"/>
              </a:rPr>
              <a:t>superficial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3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49500" y="2011362"/>
            <a:ext cx="6718300" cy="3657600"/>
            <a:chOff x="2349500" y="2011362"/>
            <a:chExt cx="6718300" cy="3657600"/>
          </a:xfrm>
        </p:grpSpPr>
        <p:sp>
          <p:nvSpPr>
            <p:cNvPr id="6" name="object 6"/>
            <p:cNvSpPr/>
            <p:nvPr/>
          </p:nvSpPr>
          <p:spPr>
            <a:xfrm>
              <a:off x="2362200" y="2590800"/>
              <a:ext cx="457200" cy="762000"/>
            </a:xfrm>
            <a:custGeom>
              <a:avLst/>
              <a:gdLst/>
              <a:ahLst/>
              <a:cxnLst/>
              <a:rect l="l" t="t" r="r" b="b"/>
              <a:pathLst>
                <a:path w="457200" h="762000">
                  <a:moveTo>
                    <a:pt x="342900" y="0"/>
                  </a:moveTo>
                  <a:lnTo>
                    <a:pt x="114300" y="0"/>
                  </a:lnTo>
                  <a:lnTo>
                    <a:pt x="114300" y="571500"/>
                  </a:lnTo>
                  <a:lnTo>
                    <a:pt x="0" y="571500"/>
                  </a:lnTo>
                  <a:lnTo>
                    <a:pt x="228600" y="762000"/>
                  </a:lnTo>
                  <a:lnTo>
                    <a:pt x="457200" y="571500"/>
                  </a:lnTo>
                  <a:lnTo>
                    <a:pt x="342900" y="5715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62200" y="2590800"/>
              <a:ext cx="457200" cy="762000"/>
            </a:xfrm>
            <a:custGeom>
              <a:avLst/>
              <a:gdLst/>
              <a:ahLst/>
              <a:cxnLst/>
              <a:rect l="l" t="t" r="r" b="b"/>
              <a:pathLst>
                <a:path w="457200" h="762000">
                  <a:moveTo>
                    <a:pt x="0" y="571500"/>
                  </a:moveTo>
                  <a:lnTo>
                    <a:pt x="114300" y="571500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571500"/>
                  </a:lnTo>
                  <a:lnTo>
                    <a:pt x="457200" y="571500"/>
                  </a:lnTo>
                  <a:lnTo>
                    <a:pt x="228600" y="762000"/>
                  </a:lnTo>
                  <a:lnTo>
                    <a:pt x="0" y="571500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7875" y="2011362"/>
              <a:ext cx="3209925" cy="3657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5211" y="347472"/>
            <a:ext cx="3496055" cy="8747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39570" y="485978"/>
            <a:ext cx="280797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spc="35" dirty="0">
                <a:solidFill>
                  <a:srgbClr val="552113"/>
                </a:solidFill>
                <a:latin typeface="Trebuchet MS"/>
                <a:cs typeface="Trebuchet MS"/>
              </a:rPr>
              <a:t>70%</a:t>
            </a:r>
            <a:r>
              <a:rPr sz="4300" b="0" spc="-185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4300" b="0" spc="-95" dirty="0">
                <a:solidFill>
                  <a:srgbClr val="552113"/>
                </a:solidFill>
                <a:latin typeface="Trebuchet MS"/>
                <a:cs typeface="Trebuchet MS"/>
              </a:rPr>
              <a:t>Alcohol</a:t>
            </a:r>
            <a:endParaRPr sz="43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9570" y="1464309"/>
            <a:ext cx="6728459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8460" marR="5080" indent="-365760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659765" algn="l"/>
                <a:tab pos="660400" algn="l"/>
              </a:tabLst>
            </a:pPr>
            <a:r>
              <a:rPr dirty="0"/>
              <a:t>	</a:t>
            </a:r>
            <a:r>
              <a:rPr sz="3200" spc="-5" dirty="0">
                <a:latin typeface="Trebuchet MS"/>
                <a:cs typeface="Trebuchet MS"/>
              </a:rPr>
              <a:t>Cir</a:t>
            </a:r>
            <a:r>
              <a:rPr sz="3200" dirty="0">
                <a:latin typeface="Trebuchet MS"/>
                <a:cs typeface="Trebuchet MS"/>
              </a:rPr>
              <a:t>c</a:t>
            </a:r>
            <a:r>
              <a:rPr sz="3200" spc="-170" dirty="0">
                <a:latin typeface="Trebuchet MS"/>
                <a:cs typeface="Trebuchet MS"/>
              </a:rPr>
              <a:t>ular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110" dirty="0">
                <a:latin typeface="Trebuchet MS"/>
                <a:cs typeface="Trebuchet MS"/>
              </a:rPr>
              <a:t>motion </a:t>
            </a:r>
            <a:r>
              <a:rPr sz="3200" spc="-204" dirty="0">
                <a:latin typeface="Trebuchet MS"/>
                <a:cs typeface="Trebuchet MS"/>
              </a:rPr>
              <a:t>and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from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185" dirty="0">
                <a:latin typeface="Trebuchet MS"/>
                <a:cs typeface="Trebuchet MS"/>
              </a:rPr>
              <a:t>th</a:t>
            </a:r>
            <a:r>
              <a:rPr sz="3200" spc="-204" dirty="0">
                <a:latin typeface="Trebuchet MS"/>
                <a:cs typeface="Trebuchet MS"/>
              </a:rPr>
              <a:t>e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175" dirty="0">
                <a:latin typeface="Trebuchet MS"/>
                <a:cs typeface="Trebuchet MS"/>
              </a:rPr>
              <a:t>site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to  </a:t>
            </a:r>
            <a:r>
              <a:rPr sz="3200" spc="-160" dirty="0">
                <a:latin typeface="Trebuchet MS"/>
                <a:cs typeface="Trebuchet MS"/>
              </a:rPr>
              <a:t>outward.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74875" y="3713162"/>
            <a:ext cx="4006850" cy="2047875"/>
            <a:chOff x="2174875" y="3713162"/>
            <a:chExt cx="4006850" cy="20478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4875" y="3713162"/>
              <a:ext cx="4006850" cy="46196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003675" y="4170298"/>
              <a:ext cx="76200" cy="304800"/>
            </a:xfrm>
            <a:custGeom>
              <a:avLst/>
              <a:gdLst/>
              <a:ahLst/>
              <a:cxnLst/>
              <a:rect l="l" t="t" r="r" b="b"/>
              <a:pathLst>
                <a:path w="76200" h="304800">
                  <a:moveTo>
                    <a:pt x="57150" y="0"/>
                  </a:moveTo>
                  <a:lnTo>
                    <a:pt x="19050" y="0"/>
                  </a:lnTo>
                  <a:lnTo>
                    <a:pt x="19050" y="228600"/>
                  </a:lnTo>
                  <a:lnTo>
                    <a:pt x="0" y="228600"/>
                  </a:lnTo>
                  <a:lnTo>
                    <a:pt x="38100" y="304800"/>
                  </a:lnTo>
                  <a:lnTo>
                    <a:pt x="76200" y="228600"/>
                  </a:lnTo>
                  <a:lnTo>
                    <a:pt x="57150" y="22860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03675" y="4170298"/>
              <a:ext cx="76200" cy="304800"/>
            </a:xfrm>
            <a:custGeom>
              <a:avLst/>
              <a:gdLst/>
              <a:ahLst/>
              <a:cxnLst/>
              <a:rect l="l" t="t" r="r" b="b"/>
              <a:pathLst>
                <a:path w="76200" h="304800">
                  <a:moveTo>
                    <a:pt x="0" y="228600"/>
                  </a:moveTo>
                  <a:lnTo>
                    <a:pt x="19050" y="228600"/>
                  </a:lnTo>
                  <a:lnTo>
                    <a:pt x="19050" y="0"/>
                  </a:lnTo>
                  <a:lnTo>
                    <a:pt x="57150" y="0"/>
                  </a:lnTo>
                  <a:lnTo>
                    <a:pt x="57150" y="228600"/>
                  </a:lnTo>
                  <a:lnTo>
                    <a:pt x="76200" y="228600"/>
                  </a:lnTo>
                  <a:lnTo>
                    <a:pt x="38100" y="304800"/>
                  </a:lnTo>
                  <a:lnTo>
                    <a:pt x="0" y="228600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4475" y="4551299"/>
              <a:ext cx="3103626" cy="4476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03675" y="5008499"/>
              <a:ext cx="76200" cy="22872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003675" y="5008499"/>
              <a:ext cx="76200" cy="229235"/>
            </a:xfrm>
            <a:custGeom>
              <a:avLst/>
              <a:gdLst/>
              <a:ahLst/>
              <a:cxnLst/>
              <a:rect l="l" t="t" r="r" b="b"/>
              <a:pathLst>
                <a:path w="76200" h="229235">
                  <a:moveTo>
                    <a:pt x="0" y="171450"/>
                  </a:moveTo>
                  <a:lnTo>
                    <a:pt x="19050" y="171450"/>
                  </a:lnTo>
                  <a:lnTo>
                    <a:pt x="19050" y="0"/>
                  </a:lnTo>
                  <a:lnTo>
                    <a:pt x="57150" y="0"/>
                  </a:lnTo>
                  <a:lnTo>
                    <a:pt x="57150" y="171450"/>
                  </a:lnTo>
                  <a:lnTo>
                    <a:pt x="76200" y="171450"/>
                  </a:lnTo>
                  <a:lnTo>
                    <a:pt x="38100" y="228726"/>
                  </a:lnTo>
                  <a:lnTo>
                    <a:pt x="0" y="171450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55875" y="5313362"/>
              <a:ext cx="3268726" cy="4476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600" y="400049"/>
              <a:ext cx="3940175" cy="10922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0100" y="1511300"/>
              <a:ext cx="177800" cy="2540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298194" y="1168653"/>
            <a:ext cx="6657340" cy="318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-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Fasting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blood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Sample</a:t>
            </a:r>
            <a:endParaRPr sz="2400">
              <a:latin typeface="Arial MT"/>
              <a:cs typeface="Arial MT"/>
            </a:endParaRPr>
          </a:p>
          <a:p>
            <a:pPr marL="165100">
              <a:lnSpc>
                <a:spcPct val="100000"/>
              </a:lnSpc>
              <a:spcBef>
                <a:spcPts val="1895"/>
              </a:spcBef>
              <a:tabLst>
                <a:tab pos="2145665" algn="l"/>
                <a:tab pos="4429760" algn="l"/>
              </a:tabLst>
            </a:pPr>
            <a:r>
              <a:rPr sz="2400" spc="-20" dirty="0">
                <a:latin typeface="Trebuchet MS"/>
                <a:cs typeface="Trebuchet MS"/>
              </a:rPr>
              <a:t>App</a:t>
            </a:r>
            <a:r>
              <a:rPr sz="2400" spc="-85" dirty="0">
                <a:latin typeface="Trebuchet MS"/>
                <a:cs typeface="Trebuchet MS"/>
              </a:rPr>
              <a:t>r</a:t>
            </a:r>
            <a:r>
              <a:rPr sz="2400" spc="-10" dirty="0">
                <a:latin typeface="Trebuchet MS"/>
                <a:cs typeface="Trebuchet MS"/>
              </a:rPr>
              <a:t>o</a:t>
            </a:r>
            <a:r>
              <a:rPr sz="2400" spc="-160" dirty="0">
                <a:latin typeface="Trebuchet MS"/>
                <a:cs typeface="Trebuchet MS"/>
              </a:rPr>
              <a:t>ximate</a:t>
            </a:r>
            <a:r>
              <a:rPr sz="2400" spc="-114" dirty="0">
                <a:latin typeface="Trebuchet MS"/>
                <a:cs typeface="Trebuchet MS"/>
              </a:rPr>
              <a:t>l</a:t>
            </a:r>
            <a:r>
              <a:rPr sz="2400" spc="-135" dirty="0">
                <a:latin typeface="Trebuchet MS"/>
                <a:cs typeface="Trebuchet MS"/>
              </a:rPr>
              <a:t>y</a:t>
            </a:r>
            <a:r>
              <a:rPr sz="2400" dirty="0">
                <a:latin typeface="Trebuchet MS"/>
                <a:cs typeface="Trebuchet MS"/>
              </a:rPr>
              <a:t>	</a:t>
            </a:r>
            <a:r>
              <a:rPr sz="2400" spc="-60" dirty="0">
                <a:latin typeface="Trebuchet MS"/>
                <a:cs typeface="Trebuchet MS"/>
              </a:rPr>
              <a:t>8 to12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hou</a:t>
            </a:r>
            <a:r>
              <a:rPr sz="2400" spc="-45" dirty="0">
                <a:latin typeface="Trebuchet MS"/>
                <a:cs typeface="Trebuchet MS"/>
              </a:rPr>
              <a:t>r</a:t>
            </a:r>
            <a:r>
              <a:rPr sz="2400" spc="-50" dirty="0">
                <a:latin typeface="Trebuchet MS"/>
                <a:cs typeface="Trebuchet MS"/>
              </a:rPr>
              <a:t>s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-185" dirty="0">
                <a:latin typeface="Trebuchet MS"/>
                <a:cs typeface="Trebuchet MS"/>
              </a:rPr>
              <a:t>fast</a:t>
            </a:r>
            <a:r>
              <a:rPr sz="2400" dirty="0">
                <a:latin typeface="Trebuchet MS"/>
                <a:cs typeface="Trebuchet MS"/>
              </a:rPr>
              <a:t>	</a:t>
            </a:r>
            <a:r>
              <a:rPr sz="2400" spc="-220" dirty="0">
                <a:latin typeface="Trebuchet MS"/>
                <a:cs typeface="Trebuchet MS"/>
              </a:rPr>
              <a:t>be</a:t>
            </a:r>
            <a:r>
              <a:rPr sz="2400" spc="-170" dirty="0">
                <a:latin typeface="Trebuchet MS"/>
                <a:cs typeface="Trebuchet MS"/>
              </a:rPr>
              <a:t>f</a:t>
            </a:r>
            <a:r>
              <a:rPr sz="2400" spc="30" dirty="0">
                <a:latin typeface="Trebuchet MS"/>
                <a:cs typeface="Trebuchet MS"/>
              </a:rPr>
              <a:t>o</a:t>
            </a:r>
            <a:r>
              <a:rPr sz="2400" spc="-35" dirty="0">
                <a:latin typeface="Trebuchet MS"/>
                <a:cs typeface="Trebuchet MS"/>
              </a:rPr>
              <a:t>r</a:t>
            </a:r>
            <a:r>
              <a:rPr sz="2400" spc="-160" dirty="0">
                <a:latin typeface="Trebuchet MS"/>
                <a:cs typeface="Trebuchet MS"/>
              </a:rPr>
              <a:t>e</a:t>
            </a:r>
            <a:r>
              <a:rPr sz="2400" spc="-60" dirty="0">
                <a:latin typeface="Trebuchet MS"/>
                <a:cs typeface="Trebuchet MS"/>
              </a:rPr>
              <a:t> blo</a:t>
            </a:r>
            <a:r>
              <a:rPr sz="2400" spc="-85" dirty="0">
                <a:latin typeface="Trebuchet MS"/>
                <a:cs typeface="Trebuchet MS"/>
              </a:rPr>
              <a:t>o</a:t>
            </a:r>
            <a:r>
              <a:rPr sz="2400" spc="-114" dirty="0">
                <a:latin typeface="Trebuchet MS"/>
                <a:cs typeface="Trebuchet MS"/>
              </a:rPr>
              <a:t>d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-150" dirty="0">
                <a:latin typeface="Trebuchet MS"/>
                <a:cs typeface="Trebuchet MS"/>
              </a:rPr>
              <a:t>t</a:t>
            </a:r>
            <a:r>
              <a:rPr sz="2400" spc="-120" dirty="0">
                <a:latin typeface="Trebuchet MS"/>
                <a:cs typeface="Trebuchet MS"/>
              </a:rPr>
              <a:t>est</a:t>
            </a:r>
            <a:r>
              <a:rPr sz="2400" spc="-360" dirty="0"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marL="1680210">
              <a:lnSpc>
                <a:spcPct val="100000"/>
              </a:lnSpc>
            </a:pPr>
            <a:r>
              <a:rPr sz="2400" spc="-105" dirty="0">
                <a:latin typeface="Trebuchet MS"/>
                <a:cs typeface="Trebuchet MS"/>
              </a:rPr>
              <a:t>-</a:t>
            </a:r>
            <a:r>
              <a:rPr sz="2400" dirty="0">
                <a:latin typeface="Trebuchet MS"/>
                <a:cs typeface="Trebuchet MS"/>
              </a:rPr>
              <a:t>Drink</a:t>
            </a:r>
            <a:r>
              <a:rPr sz="2400" spc="-95" dirty="0">
                <a:latin typeface="Trebuchet MS"/>
                <a:cs typeface="Trebuchet MS"/>
              </a:rPr>
              <a:t> </a:t>
            </a:r>
            <a:r>
              <a:rPr sz="2400" spc="-40" dirty="0">
                <a:latin typeface="Trebuchet MS"/>
                <a:cs typeface="Trebuchet MS"/>
              </a:rPr>
              <a:t>o</a:t>
            </a:r>
            <a:r>
              <a:rPr sz="2400" spc="-50" dirty="0">
                <a:latin typeface="Trebuchet MS"/>
                <a:cs typeface="Trebuchet MS"/>
              </a:rPr>
              <a:t>n</a:t>
            </a:r>
            <a:r>
              <a:rPr sz="2400" spc="-210" dirty="0">
                <a:latin typeface="Trebuchet MS"/>
                <a:cs typeface="Trebuchet MS"/>
              </a:rPr>
              <a:t>l</a:t>
            </a:r>
            <a:r>
              <a:rPr sz="2400" spc="-135" dirty="0">
                <a:latin typeface="Trebuchet MS"/>
                <a:cs typeface="Trebuchet MS"/>
              </a:rPr>
              <a:t>y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180" dirty="0">
                <a:latin typeface="Trebuchet MS"/>
                <a:cs typeface="Trebuchet MS"/>
              </a:rPr>
              <a:t>w</a:t>
            </a:r>
            <a:r>
              <a:rPr sz="2400" spc="-140" dirty="0">
                <a:latin typeface="Trebuchet MS"/>
                <a:cs typeface="Trebuchet MS"/>
              </a:rPr>
              <a:t>a</a:t>
            </a:r>
            <a:r>
              <a:rPr sz="2400" spc="-100" dirty="0">
                <a:latin typeface="Trebuchet MS"/>
                <a:cs typeface="Trebuchet MS"/>
              </a:rPr>
              <a:t>ter</a:t>
            </a:r>
            <a:endParaRPr sz="2400">
              <a:latin typeface="Trebuchet MS"/>
              <a:cs typeface="Trebuchet MS"/>
            </a:endParaRPr>
          </a:p>
          <a:p>
            <a:pPr marL="1680210">
              <a:lnSpc>
                <a:spcPct val="100000"/>
              </a:lnSpc>
              <a:spcBef>
                <a:spcPts val="5"/>
              </a:spcBef>
            </a:pPr>
            <a:r>
              <a:rPr sz="2400" spc="-110" dirty="0">
                <a:latin typeface="Trebuchet MS"/>
                <a:cs typeface="Trebuchet MS"/>
              </a:rPr>
              <a:t>-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Regular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drug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130" dirty="0">
                <a:latin typeface="Trebuchet MS"/>
                <a:cs typeface="Trebuchet MS"/>
              </a:rPr>
              <a:t>all</a:t>
            </a:r>
            <a:r>
              <a:rPr sz="2400" spc="-210" dirty="0">
                <a:latin typeface="Trebuchet MS"/>
                <a:cs typeface="Trebuchet MS"/>
              </a:rPr>
              <a:t>o</a:t>
            </a:r>
            <a:r>
              <a:rPr sz="2400" spc="-60" dirty="0">
                <a:latin typeface="Trebuchet MS"/>
                <a:cs typeface="Trebuchet MS"/>
              </a:rPr>
              <a:t>w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50">
              <a:latin typeface="Trebuchet MS"/>
              <a:cs typeface="Trebuchet MS"/>
            </a:endParaRPr>
          </a:p>
          <a:p>
            <a:pPr marL="67945">
              <a:lnSpc>
                <a:spcPct val="100000"/>
              </a:lnSpc>
            </a:pPr>
            <a:r>
              <a:rPr sz="2400" dirty="0">
                <a:latin typeface="Arial MT"/>
                <a:cs typeface="Arial MT"/>
              </a:rPr>
              <a:t>-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Postprandial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blood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sample</a:t>
            </a:r>
            <a:endParaRPr sz="2400">
              <a:latin typeface="Arial MT"/>
              <a:cs typeface="Arial MT"/>
            </a:endParaRPr>
          </a:p>
          <a:p>
            <a:pPr marR="676275" algn="ctr">
              <a:lnSpc>
                <a:spcPct val="100000"/>
              </a:lnSpc>
              <a:spcBef>
                <a:spcPts val="2110"/>
              </a:spcBef>
            </a:pPr>
            <a:r>
              <a:rPr sz="2400" spc="-60" dirty="0">
                <a:latin typeface="Trebuchet MS"/>
                <a:cs typeface="Trebuchet MS"/>
              </a:rPr>
              <a:t>2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spc="10" dirty="0">
                <a:latin typeface="Trebuchet MS"/>
                <a:cs typeface="Trebuchet MS"/>
              </a:rPr>
              <a:t>Hours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165" dirty="0">
                <a:latin typeface="Trebuchet MS"/>
                <a:cs typeface="Trebuchet MS"/>
              </a:rPr>
              <a:t>after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-135" dirty="0">
                <a:latin typeface="Trebuchet MS"/>
                <a:cs typeface="Trebuchet MS"/>
              </a:rPr>
              <a:t>Regul</a:t>
            </a:r>
            <a:r>
              <a:rPr sz="2400" spc="-155" dirty="0">
                <a:latin typeface="Trebuchet MS"/>
                <a:cs typeface="Trebuchet MS"/>
              </a:rPr>
              <a:t>a</a:t>
            </a:r>
            <a:r>
              <a:rPr sz="2400" spc="15" dirty="0">
                <a:latin typeface="Trebuchet MS"/>
                <a:cs typeface="Trebuchet MS"/>
              </a:rPr>
              <a:t>r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180" dirty="0">
                <a:latin typeface="Trebuchet MS"/>
                <a:cs typeface="Trebuchet MS"/>
              </a:rPr>
              <a:t>majo</a:t>
            </a:r>
            <a:r>
              <a:rPr sz="2400" spc="15" dirty="0">
                <a:latin typeface="Trebuchet MS"/>
                <a:cs typeface="Trebuchet MS"/>
              </a:rPr>
              <a:t>r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Meal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82725" y="3727450"/>
            <a:ext cx="4765675" cy="2209800"/>
            <a:chOff x="1482725" y="3727450"/>
            <a:chExt cx="4765675" cy="22098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0801" y="3727450"/>
              <a:ext cx="177800" cy="254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2725" y="4765675"/>
              <a:ext cx="4765675" cy="11715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0100" y="5245100"/>
              <a:ext cx="177800" cy="25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9" y="347472"/>
            <a:ext cx="3348228" cy="8747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094" y="485978"/>
            <a:ext cx="266192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spc="-210" dirty="0">
                <a:solidFill>
                  <a:srgbClr val="552113"/>
                </a:solidFill>
                <a:latin typeface="Trebuchet MS"/>
                <a:cs typeface="Trebuchet MS"/>
              </a:rPr>
              <a:t>Lipi</a:t>
            </a:r>
            <a:r>
              <a:rPr sz="4300" b="0" spc="-280" dirty="0">
                <a:solidFill>
                  <a:srgbClr val="552113"/>
                </a:solidFill>
                <a:latin typeface="Trebuchet MS"/>
                <a:cs typeface="Trebuchet MS"/>
              </a:rPr>
              <a:t>d</a:t>
            </a:r>
            <a:r>
              <a:rPr sz="4300" b="0" spc="-114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4300" b="0" spc="-180" dirty="0">
                <a:solidFill>
                  <a:srgbClr val="552113"/>
                </a:solidFill>
                <a:latin typeface="Trebuchet MS"/>
                <a:cs typeface="Trebuchet MS"/>
              </a:rPr>
              <a:t>pro</a:t>
            </a:r>
            <a:r>
              <a:rPr sz="4300" b="0" spc="-130" dirty="0">
                <a:solidFill>
                  <a:srgbClr val="552113"/>
                </a:solidFill>
                <a:latin typeface="Trebuchet MS"/>
                <a:cs typeface="Trebuchet MS"/>
              </a:rPr>
              <a:t>f</a:t>
            </a:r>
            <a:r>
              <a:rPr sz="4300" b="0" spc="-305" dirty="0">
                <a:solidFill>
                  <a:srgbClr val="552113"/>
                </a:solidFill>
                <a:latin typeface="Trebuchet MS"/>
                <a:cs typeface="Trebuchet MS"/>
              </a:rPr>
              <a:t>ile</a:t>
            </a:r>
            <a:endParaRPr sz="43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14094" y="1464309"/>
            <a:ext cx="6772275" cy="37991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60400" indent="-647700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659765" algn="l"/>
                <a:tab pos="660400" algn="l"/>
              </a:tabLst>
            </a:pPr>
            <a:r>
              <a:rPr sz="3200" spc="-185" dirty="0">
                <a:latin typeface="Trebuchet MS"/>
                <a:cs typeface="Trebuchet MS"/>
              </a:rPr>
              <a:t>Fasti</a:t>
            </a:r>
            <a:r>
              <a:rPr sz="3200" spc="-225" dirty="0">
                <a:latin typeface="Trebuchet MS"/>
                <a:cs typeface="Trebuchet MS"/>
              </a:rPr>
              <a:t>n</a:t>
            </a:r>
            <a:r>
              <a:rPr sz="3200" spc="-240" dirty="0">
                <a:latin typeface="Trebuchet MS"/>
                <a:cs typeface="Trebuchet MS"/>
              </a:rPr>
              <a:t>g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re</a:t>
            </a:r>
            <a:r>
              <a:rPr sz="3200" spc="-135" dirty="0">
                <a:latin typeface="Trebuchet MS"/>
                <a:cs typeface="Trebuchet MS"/>
              </a:rPr>
              <a:t>q</a:t>
            </a:r>
            <a:r>
              <a:rPr sz="3200" spc="-235" dirty="0">
                <a:latin typeface="Trebuchet MS"/>
                <a:cs typeface="Trebuchet MS"/>
              </a:rPr>
              <a:t>u</a:t>
            </a:r>
            <a:r>
              <a:rPr sz="3200" spc="-120" dirty="0">
                <a:latin typeface="Trebuchet MS"/>
                <a:cs typeface="Trebuchet MS"/>
              </a:rPr>
              <a:t>i</a:t>
            </a:r>
            <a:r>
              <a:rPr sz="3200" spc="-114" dirty="0">
                <a:latin typeface="Trebuchet MS"/>
                <a:cs typeface="Trebuchet MS"/>
              </a:rPr>
              <a:t>red</a:t>
            </a:r>
            <a:endParaRPr sz="3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891A7"/>
              </a:buClr>
              <a:buFont typeface="Segoe UI Symbol"/>
              <a:buChar char="⚫"/>
            </a:pPr>
            <a:endParaRPr sz="4300" dirty="0">
              <a:latin typeface="Trebuchet MS"/>
              <a:cs typeface="Trebuchet MS"/>
            </a:endParaRPr>
          </a:p>
          <a:p>
            <a:pPr marL="378460" marR="5080" indent="760730">
              <a:lnSpc>
                <a:spcPct val="100000"/>
              </a:lnSpc>
              <a:spcBef>
                <a:spcPts val="5"/>
              </a:spcBef>
              <a:tabLst>
                <a:tab pos="4982210" algn="l"/>
              </a:tabLst>
            </a:pPr>
            <a:r>
              <a:rPr sz="3200" spc="-40" dirty="0">
                <a:latin typeface="Trebuchet MS"/>
                <a:cs typeface="Trebuchet MS"/>
              </a:rPr>
              <a:t>Tri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glycer</a:t>
            </a:r>
            <a:r>
              <a:rPr sz="3200" spc="-114" dirty="0">
                <a:latin typeface="Trebuchet MS"/>
                <a:cs typeface="Trebuchet MS"/>
              </a:rPr>
              <a:t>i</a:t>
            </a:r>
            <a:r>
              <a:rPr sz="3200" spc="-185" dirty="0">
                <a:latin typeface="Trebuchet MS"/>
                <a:cs typeface="Trebuchet MS"/>
              </a:rPr>
              <a:t>de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i</a:t>
            </a:r>
            <a:r>
              <a:rPr sz="3200" spc="-160" dirty="0">
                <a:latin typeface="Trebuchet MS"/>
                <a:cs typeface="Trebuchet MS"/>
              </a:rPr>
              <a:t>s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high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i</a:t>
            </a:r>
            <a:r>
              <a:rPr sz="3200" spc="-235" dirty="0">
                <a:latin typeface="Trebuchet MS"/>
                <a:cs typeface="Trebuchet MS"/>
              </a:rPr>
              <a:t>n</a:t>
            </a:r>
            <a:r>
              <a:rPr sz="3200" dirty="0">
                <a:latin typeface="Trebuchet MS"/>
                <a:cs typeface="Trebuchet MS"/>
              </a:rPr>
              <a:t>	</a:t>
            </a:r>
            <a:r>
              <a:rPr sz="3200" spc="-85" dirty="0">
                <a:latin typeface="Trebuchet MS"/>
                <a:cs typeface="Trebuchet MS"/>
              </a:rPr>
              <a:t>non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254" dirty="0">
                <a:latin typeface="Trebuchet MS"/>
                <a:cs typeface="Trebuchet MS"/>
              </a:rPr>
              <a:t>fast</a:t>
            </a:r>
            <a:r>
              <a:rPr sz="3200" spc="-165" dirty="0">
                <a:latin typeface="Trebuchet MS"/>
                <a:cs typeface="Trebuchet MS"/>
              </a:rPr>
              <a:t>i</a:t>
            </a:r>
            <a:r>
              <a:rPr sz="3200" spc="-155" dirty="0">
                <a:latin typeface="Trebuchet MS"/>
                <a:cs typeface="Trebuchet MS"/>
              </a:rPr>
              <a:t>ng  </a:t>
            </a:r>
            <a:r>
              <a:rPr sz="3200" spc="-200" dirty="0">
                <a:latin typeface="Trebuchet MS"/>
                <a:cs typeface="Trebuchet MS"/>
              </a:rPr>
              <a:t>sample</a:t>
            </a:r>
            <a:endParaRPr sz="3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00" dirty="0">
              <a:latin typeface="Trebuchet MS"/>
              <a:cs typeface="Trebuchet MS"/>
            </a:endParaRPr>
          </a:p>
          <a:p>
            <a:pPr marL="378460" marR="1204595" indent="-365760">
              <a:lnSpc>
                <a:spcPct val="100000"/>
              </a:lnSpc>
              <a:buClr>
                <a:srgbClr val="3891A7"/>
              </a:buClr>
              <a:buSzPct val="79687"/>
              <a:buFont typeface="Segoe UI Symbol"/>
              <a:buChar char="⚫"/>
              <a:tabLst>
                <a:tab pos="659765" algn="l"/>
                <a:tab pos="660400" algn="l"/>
              </a:tabLst>
            </a:pPr>
            <a:r>
              <a:rPr sz="3200" spc="95" dirty="0" smtClean="0">
                <a:latin typeface="Trebuchet MS"/>
                <a:cs typeface="Trebuchet MS"/>
              </a:rPr>
              <a:t>Why</a:t>
            </a:r>
            <a:r>
              <a:rPr sz="3200" spc="-100" dirty="0" smtClean="0">
                <a:latin typeface="Trebuchet MS"/>
                <a:cs typeface="Trebuchet MS"/>
              </a:rPr>
              <a:t> </a:t>
            </a:r>
            <a:r>
              <a:rPr sz="3200" spc="-254" dirty="0">
                <a:latin typeface="Trebuchet MS"/>
                <a:cs typeface="Trebuchet MS"/>
              </a:rPr>
              <a:t>fast</a:t>
            </a:r>
            <a:r>
              <a:rPr sz="3200" spc="-165" dirty="0">
                <a:latin typeface="Trebuchet MS"/>
                <a:cs typeface="Trebuchet MS"/>
              </a:rPr>
              <a:t>i</a:t>
            </a:r>
            <a:r>
              <a:rPr sz="3200" spc="-195" dirty="0">
                <a:latin typeface="Trebuchet MS"/>
                <a:cs typeface="Trebuchet MS"/>
              </a:rPr>
              <a:t>ng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i</a:t>
            </a:r>
            <a:r>
              <a:rPr sz="3200" spc="-160" dirty="0">
                <a:latin typeface="Trebuchet MS"/>
                <a:cs typeface="Trebuchet MS"/>
              </a:rPr>
              <a:t>s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n</a:t>
            </a:r>
            <a:r>
              <a:rPr sz="3200" spc="-80" dirty="0">
                <a:latin typeface="Trebuchet MS"/>
                <a:cs typeface="Trebuchet MS"/>
              </a:rPr>
              <a:t>ot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114" dirty="0" smtClean="0">
                <a:latin typeface="Trebuchet MS"/>
                <a:cs typeface="Trebuchet MS"/>
              </a:rPr>
              <a:t>re</a:t>
            </a:r>
            <a:r>
              <a:rPr sz="3200" spc="-135" dirty="0" smtClean="0">
                <a:latin typeface="Trebuchet MS"/>
                <a:cs typeface="Trebuchet MS"/>
              </a:rPr>
              <a:t>q</a:t>
            </a:r>
            <a:r>
              <a:rPr sz="3200" spc="-235" dirty="0" smtClean="0">
                <a:latin typeface="Trebuchet MS"/>
                <a:cs typeface="Trebuchet MS"/>
              </a:rPr>
              <a:t>u</a:t>
            </a:r>
            <a:r>
              <a:rPr sz="3200" spc="-120" dirty="0" smtClean="0">
                <a:latin typeface="Trebuchet MS"/>
                <a:cs typeface="Trebuchet MS"/>
              </a:rPr>
              <a:t>i</a:t>
            </a:r>
            <a:r>
              <a:rPr sz="3200" spc="-95" dirty="0" smtClean="0">
                <a:latin typeface="Trebuchet MS"/>
                <a:cs typeface="Trebuchet MS"/>
              </a:rPr>
              <a:t>re</a:t>
            </a:r>
            <a:r>
              <a:rPr lang="en-IN" sz="3200" spc="-95" dirty="0" smtClean="0">
                <a:latin typeface="Trebuchet MS"/>
                <a:cs typeface="Trebuchet MS"/>
              </a:rPr>
              <a:t>d</a:t>
            </a:r>
            <a:r>
              <a:rPr sz="3200" spc="-110" dirty="0" smtClean="0">
                <a:latin typeface="Trebuchet MS"/>
                <a:cs typeface="Trebuchet MS"/>
              </a:rPr>
              <a:t> </a:t>
            </a:r>
            <a:r>
              <a:rPr sz="3200" spc="-90" dirty="0">
                <a:latin typeface="Trebuchet MS"/>
                <a:cs typeface="Trebuchet MS"/>
              </a:rPr>
              <a:t>for </a:t>
            </a:r>
            <a:r>
              <a:rPr sz="3200" spc="-145" dirty="0" smtClean="0">
                <a:latin typeface="Trebuchet MS"/>
                <a:cs typeface="Trebuchet MS"/>
              </a:rPr>
              <a:t>chol</a:t>
            </a:r>
            <a:r>
              <a:rPr sz="3200" spc="-160" dirty="0" smtClean="0">
                <a:latin typeface="Trebuchet MS"/>
                <a:cs typeface="Trebuchet MS"/>
              </a:rPr>
              <a:t>e</a:t>
            </a:r>
            <a:r>
              <a:rPr sz="3200" spc="-110" dirty="0" smtClean="0">
                <a:latin typeface="Trebuchet MS"/>
                <a:cs typeface="Trebuchet MS"/>
              </a:rPr>
              <a:t>sterol</a:t>
            </a:r>
            <a:r>
              <a:rPr sz="3200" spc="-120" dirty="0" smtClean="0">
                <a:latin typeface="Trebuchet MS"/>
                <a:cs typeface="Trebuchet MS"/>
              </a:rPr>
              <a:t> </a:t>
            </a:r>
            <a:r>
              <a:rPr sz="3200" spc="-260" dirty="0" smtClean="0">
                <a:latin typeface="Trebuchet MS"/>
                <a:cs typeface="Trebuchet MS"/>
              </a:rPr>
              <a:t>&amp;</a:t>
            </a:r>
            <a:r>
              <a:rPr lang="en-IN" sz="3200" spc="-90" dirty="0">
                <a:latin typeface="Trebuchet MS"/>
                <a:cs typeface="Trebuchet MS"/>
              </a:rPr>
              <a:t> </a:t>
            </a:r>
            <a:r>
              <a:rPr sz="3200" spc="-135" dirty="0" smtClean="0">
                <a:latin typeface="Trebuchet MS"/>
                <a:cs typeface="Trebuchet MS"/>
              </a:rPr>
              <a:t>thy</a:t>
            </a:r>
            <a:r>
              <a:rPr sz="3200" spc="-105" dirty="0" smtClean="0">
                <a:latin typeface="Trebuchet MS"/>
                <a:cs typeface="Trebuchet MS"/>
              </a:rPr>
              <a:t>roid</a:t>
            </a:r>
            <a:r>
              <a:rPr lang="en-IN" sz="3200" spc="-100" dirty="0">
                <a:latin typeface="Trebuchet MS"/>
                <a:cs typeface="Trebuchet MS"/>
              </a:rPr>
              <a:t> </a:t>
            </a:r>
            <a:r>
              <a:rPr sz="3200" spc="-155" dirty="0" smtClean="0">
                <a:latin typeface="Trebuchet MS"/>
                <a:cs typeface="Trebuchet MS"/>
              </a:rPr>
              <a:t>prof</a:t>
            </a:r>
            <a:r>
              <a:rPr sz="3200" spc="-90" dirty="0" smtClean="0">
                <a:latin typeface="Trebuchet MS"/>
                <a:cs typeface="Trebuchet MS"/>
              </a:rPr>
              <a:t>i</a:t>
            </a:r>
            <a:r>
              <a:rPr sz="3200" spc="-165" dirty="0" smtClean="0">
                <a:latin typeface="Trebuchet MS"/>
                <a:cs typeface="Trebuchet MS"/>
              </a:rPr>
              <a:t>l</a:t>
            </a:r>
            <a:r>
              <a:rPr sz="3200" spc="-295" dirty="0" smtClean="0">
                <a:latin typeface="Trebuchet MS"/>
                <a:cs typeface="Trebuchet MS"/>
              </a:rPr>
              <a:t>e</a:t>
            </a:r>
            <a:r>
              <a:rPr sz="3200" spc="-120" dirty="0" smtClean="0">
                <a:latin typeface="Trebuchet MS"/>
                <a:cs typeface="Trebuchet MS"/>
              </a:rPr>
              <a:t> </a:t>
            </a:r>
            <a:r>
              <a:rPr sz="3200" spc="-110" dirty="0">
                <a:latin typeface="Trebuchet MS"/>
                <a:cs typeface="Trebuchet MS"/>
              </a:rPr>
              <a:t>?</a:t>
            </a:r>
            <a:endParaRPr sz="3200" dirty="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82900" y="2044700"/>
            <a:ext cx="254000" cy="558800"/>
            <a:chOff x="2882900" y="2044700"/>
            <a:chExt cx="254000" cy="558800"/>
          </a:xfrm>
        </p:grpSpPr>
        <p:sp>
          <p:nvSpPr>
            <p:cNvPr id="6" name="object 6"/>
            <p:cNvSpPr/>
            <p:nvPr/>
          </p:nvSpPr>
          <p:spPr>
            <a:xfrm>
              <a:off x="2895600" y="2057400"/>
              <a:ext cx="228600" cy="533400"/>
            </a:xfrm>
            <a:custGeom>
              <a:avLst/>
              <a:gdLst/>
              <a:ahLst/>
              <a:cxnLst/>
              <a:rect l="l" t="t" r="r" b="b"/>
              <a:pathLst>
                <a:path w="228600" h="533400">
                  <a:moveTo>
                    <a:pt x="171450" y="0"/>
                  </a:moveTo>
                  <a:lnTo>
                    <a:pt x="57150" y="0"/>
                  </a:lnTo>
                  <a:lnTo>
                    <a:pt x="57150" y="400050"/>
                  </a:lnTo>
                  <a:lnTo>
                    <a:pt x="0" y="400050"/>
                  </a:lnTo>
                  <a:lnTo>
                    <a:pt x="114300" y="533400"/>
                  </a:lnTo>
                  <a:lnTo>
                    <a:pt x="228600" y="400050"/>
                  </a:lnTo>
                  <a:lnTo>
                    <a:pt x="171450" y="40005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95600" y="2057400"/>
              <a:ext cx="228600" cy="533400"/>
            </a:xfrm>
            <a:custGeom>
              <a:avLst/>
              <a:gdLst/>
              <a:ahLst/>
              <a:cxnLst/>
              <a:rect l="l" t="t" r="r" b="b"/>
              <a:pathLst>
                <a:path w="228600" h="533400">
                  <a:moveTo>
                    <a:pt x="0" y="400050"/>
                  </a:moveTo>
                  <a:lnTo>
                    <a:pt x="57150" y="40005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400050"/>
                  </a:lnTo>
                  <a:lnTo>
                    <a:pt x="228600" y="400050"/>
                  </a:lnTo>
                  <a:lnTo>
                    <a:pt x="114300" y="533400"/>
                  </a:lnTo>
                  <a:lnTo>
                    <a:pt x="0" y="400050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9" y="347472"/>
            <a:ext cx="6757416" cy="8747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094" y="485978"/>
            <a:ext cx="606996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spc="-100" dirty="0">
                <a:solidFill>
                  <a:srgbClr val="552113"/>
                </a:solidFill>
                <a:latin typeface="Trebuchet MS"/>
                <a:cs typeface="Trebuchet MS"/>
              </a:rPr>
              <a:t>Method </a:t>
            </a:r>
            <a:r>
              <a:rPr sz="4300" b="0" spc="-229" dirty="0">
                <a:solidFill>
                  <a:srgbClr val="552113"/>
                </a:solidFill>
                <a:latin typeface="Trebuchet MS"/>
                <a:cs typeface="Trebuchet MS"/>
              </a:rPr>
              <a:t>of</a:t>
            </a:r>
            <a:r>
              <a:rPr sz="4300" b="0" spc="-90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4300" b="0" spc="-130" dirty="0">
                <a:solidFill>
                  <a:srgbClr val="552113"/>
                </a:solidFill>
                <a:latin typeface="Trebuchet MS"/>
                <a:cs typeface="Trebuchet MS"/>
              </a:rPr>
              <a:t>blood</a:t>
            </a:r>
            <a:r>
              <a:rPr sz="4300" b="0" spc="-105" dirty="0">
                <a:solidFill>
                  <a:srgbClr val="552113"/>
                </a:solidFill>
                <a:latin typeface="Trebuchet MS"/>
                <a:cs typeface="Trebuchet MS"/>
              </a:rPr>
              <a:t> </a:t>
            </a:r>
            <a:r>
              <a:rPr sz="4300" b="0" spc="-210" dirty="0">
                <a:solidFill>
                  <a:srgbClr val="552113"/>
                </a:solidFill>
                <a:latin typeface="Trebuchet MS"/>
                <a:cs typeface="Trebuchet MS"/>
              </a:rPr>
              <a:t>coll</a:t>
            </a:r>
            <a:r>
              <a:rPr sz="4300" b="0" spc="-305" dirty="0">
                <a:solidFill>
                  <a:srgbClr val="552113"/>
                </a:solidFill>
                <a:latin typeface="Trebuchet MS"/>
                <a:cs typeface="Trebuchet MS"/>
              </a:rPr>
              <a:t>e</a:t>
            </a:r>
            <a:r>
              <a:rPr sz="4300" b="0" spc="-190" dirty="0">
                <a:solidFill>
                  <a:srgbClr val="552113"/>
                </a:solidFill>
                <a:latin typeface="Trebuchet MS"/>
                <a:cs typeface="Trebuchet MS"/>
              </a:rPr>
              <a:t>ction</a:t>
            </a:r>
            <a:endParaRPr sz="43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14094" y="1546605"/>
            <a:ext cx="294640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spc="-80" dirty="0">
                <a:solidFill>
                  <a:srgbClr val="3891A7"/>
                </a:solidFill>
                <a:latin typeface="Trebuchet MS"/>
                <a:cs typeface="Trebuchet MS"/>
              </a:rPr>
              <a:t>1)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4094" y="2424201"/>
            <a:ext cx="294640" cy="1717675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2550" spc="-80" dirty="0">
                <a:solidFill>
                  <a:srgbClr val="3891A7"/>
                </a:solidFill>
                <a:latin typeface="Trebuchet MS"/>
                <a:cs typeface="Trebuchet MS"/>
              </a:rPr>
              <a:t>2)</a:t>
            </a:r>
            <a:endParaRPr sz="2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550" spc="-80" dirty="0">
                <a:solidFill>
                  <a:srgbClr val="3891A7"/>
                </a:solidFill>
                <a:latin typeface="Trebuchet MS"/>
                <a:cs typeface="Trebuchet MS"/>
              </a:rPr>
              <a:t>3)</a:t>
            </a:r>
            <a:endParaRPr sz="2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z="2550" spc="-85" dirty="0">
                <a:solidFill>
                  <a:srgbClr val="3891A7"/>
                </a:solidFill>
                <a:latin typeface="Trebuchet MS"/>
                <a:cs typeface="Trebuchet MS"/>
              </a:rPr>
              <a:t>4)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5885" y="1464309"/>
            <a:ext cx="5511800" cy="2694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13715">
              <a:lnSpc>
                <a:spcPct val="100000"/>
              </a:lnSpc>
              <a:spcBef>
                <a:spcPts val="105"/>
              </a:spcBef>
            </a:pPr>
            <a:r>
              <a:rPr sz="3200" spc="10" dirty="0">
                <a:latin typeface="Trebuchet MS"/>
                <a:cs typeface="Trebuchet MS"/>
              </a:rPr>
              <a:t>With</a:t>
            </a:r>
            <a:r>
              <a:rPr sz="3200" spc="-110" dirty="0">
                <a:latin typeface="Trebuchet MS"/>
                <a:cs typeface="Trebuchet MS"/>
              </a:rPr>
              <a:t> Syri</a:t>
            </a:r>
            <a:r>
              <a:rPr sz="3200" spc="-140" dirty="0">
                <a:latin typeface="Trebuchet MS"/>
                <a:cs typeface="Trebuchet MS"/>
              </a:rPr>
              <a:t>n</a:t>
            </a:r>
            <a:r>
              <a:rPr sz="3200" spc="-225" dirty="0">
                <a:latin typeface="Trebuchet MS"/>
                <a:cs typeface="Trebuchet MS"/>
              </a:rPr>
              <a:t>ge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204" dirty="0">
                <a:latin typeface="Trebuchet MS"/>
                <a:cs typeface="Trebuchet MS"/>
              </a:rPr>
              <a:t>and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no</a:t>
            </a:r>
            <a:r>
              <a:rPr sz="3200" spc="-75" dirty="0">
                <a:latin typeface="Trebuchet MS"/>
                <a:cs typeface="Trebuchet MS"/>
              </a:rPr>
              <a:t>n</a:t>
            </a:r>
            <a:r>
              <a:rPr sz="3200" spc="-145" dirty="0">
                <a:latin typeface="Trebuchet MS"/>
                <a:cs typeface="Trebuchet MS"/>
              </a:rPr>
              <a:t>-</a:t>
            </a:r>
            <a:r>
              <a:rPr sz="3200" spc="-190" dirty="0">
                <a:latin typeface="Trebuchet MS"/>
                <a:cs typeface="Trebuchet MS"/>
              </a:rPr>
              <a:t>vacu</a:t>
            </a:r>
            <a:r>
              <a:rPr sz="3200" spc="-195" dirty="0">
                <a:latin typeface="Trebuchet MS"/>
                <a:cs typeface="Trebuchet MS"/>
              </a:rPr>
              <a:t>u</a:t>
            </a:r>
            <a:r>
              <a:rPr sz="3200" spc="-110" dirty="0">
                <a:latin typeface="Trebuchet MS"/>
                <a:cs typeface="Trebuchet MS"/>
              </a:rPr>
              <a:t>m  </a:t>
            </a:r>
            <a:r>
              <a:rPr sz="3200" spc="-204" dirty="0">
                <a:latin typeface="Trebuchet MS"/>
                <a:cs typeface="Trebuchet MS"/>
              </a:rPr>
              <a:t>vacutte</a:t>
            </a:r>
            <a:endParaRPr sz="3200">
              <a:latin typeface="Trebuchet MS"/>
              <a:cs typeface="Trebuchet MS"/>
            </a:endParaRPr>
          </a:p>
          <a:p>
            <a:pPr marL="526415" marR="889635">
              <a:lnSpc>
                <a:spcPct val="115700"/>
              </a:lnSpc>
            </a:pPr>
            <a:r>
              <a:rPr sz="3200" spc="10" dirty="0">
                <a:latin typeface="Trebuchet MS"/>
                <a:cs typeface="Trebuchet MS"/>
              </a:rPr>
              <a:t>With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vacu</a:t>
            </a:r>
            <a:r>
              <a:rPr sz="3200" spc="-195" dirty="0">
                <a:latin typeface="Trebuchet MS"/>
                <a:cs typeface="Trebuchet MS"/>
              </a:rPr>
              <a:t>u</a:t>
            </a:r>
            <a:r>
              <a:rPr sz="3200" spc="-190" dirty="0">
                <a:latin typeface="Trebuchet MS"/>
                <a:cs typeface="Trebuchet MS"/>
              </a:rPr>
              <a:t>m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180" dirty="0">
                <a:latin typeface="Trebuchet MS"/>
                <a:cs typeface="Trebuchet MS"/>
              </a:rPr>
              <a:t>Vaccut</a:t>
            </a:r>
            <a:r>
              <a:rPr sz="3200" spc="-100" dirty="0">
                <a:latin typeface="Trebuchet MS"/>
                <a:cs typeface="Trebuchet MS"/>
              </a:rPr>
              <a:t>i</a:t>
            </a:r>
            <a:r>
              <a:rPr sz="3200" spc="-95" dirty="0">
                <a:latin typeface="Trebuchet MS"/>
                <a:cs typeface="Trebuchet MS"/>
              </a:rPr>
              <a:t>ner  </a:t>
            </a:r>
            <a:r>
              <a:rPr sz="3200" spc="10" dirty="0">
                <a:latin typeface="Trebuchet MS"/>
                <a:cs typeface="Trebuchet MS"/>
              </a:rPr>
              <a:t>With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Butter</a:t>
            </a:r>
            <a:r>
              <a:rPr sz="3200" spc="-125" dirty="0">
                <a:latin typeface="Trebuchet MS"/>
                <a:cs typeface="Trebuchet MS"/>
              </a:rPr>
              <a:t>f</a:t>
            </a:r>
            <a:r>
              <a:rPr sz="3200" spc="-165" dirty="0">
                <a:latin typeface="Trebuchet MS"/>
                <a:cs typeface="Trebuchet MS"/>
              </a:rPr>
              <a:t>l</a:t>
            </a:r>
            <a:r>
              <a:rPr sz="3200" spc="-265" dirty="0">
                <a:latin typeface="Trebuchet MS"/>
                <a:cs typeface="Trebuchet MS"/>
              </a:rPr>
              <a:t>y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Needle  </a:t>
            </a:r>
            <a:r>
              <a:rPr sz="3200" spc="-190" dirty="0">
                <a:latin typeface="Trebuchet MS"/>
                <a:cs typeface="Trebuchet MS"/>
              </a:rPr>
              <a:t>Lancet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515</Words>
  <Application>Microsoft Office PowerPoint</Application>
  <PresentationFormat>On-screen Show (4:3)</PresentationFormat>
  <Paragraphs>178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TYPES OF SPECIMENS</vt:lpstr>
      <vt:lpstr>BLOOD</vt:lpstr>
      <vt:lpstr>Phlebotomy</vt:lpstr>
      <vt:lpstr>Median cubital vein is  the best choice (why?)</vt:lpstr>
      <vt:lpstr>70% Alcohol</vt:lpstr>
      <vt:lpstr>Slide 7</vt:lpstr>
      <vt:lpstr>Lipid profile</vt:lpstr>
      <vt:lpstr>Method of blood collection</vt:lpstr>
      <vt:lpstr>1) With Syringe and non-vacuum  vacuette</vt:lpstr>
      <vt:lpstr>2) With vacuum Vaccutiner</vt:lpstr>
      <vt:lpstr>Slide 12</vt:lpstr>
      <vt:lpstr>3) With Butterfly needle</vt:lpstr>
      <vt:lpstr>Slide 14</vt:lpstr>
      <vt:lpstr>Preanalytic Interference In Sample Haemolysis</vt:lpstr>
      <vt:lpstr>CSF</vt:lpstr>
      <vt:lpstr>Blood collection tubes:</vt:lpstr>
      <vt:lpstr>Plasma Separating Tubes (PST)</vt:lpstr>
      <vt:lpstr>Serum Separating Tubes (SST)</vt:lpstr>
      <vt:lpstr>Order of Draw</vt:lpstr>
      <vt:lpstr>Why Blood culture tube collected  first?</vt:lpstr>
      <vt:lpstr>Why plain tube is take after the  citrate tube ???</vt:lpstr>
      <vt:lpstr>Why Heparin tube is take after the  plain tube???</vt:lpstr>
      <vt:lpstr>Why is EDTA tube take after the  Heparin tube???</vt:lpstr>
      <vt:lpstr>Why Fluoride tube is take after the  EDTA tube ???</vt:lpstr>
      <vt:lpstr>What to see on and inside the  vaccuette?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Khaled Mahran</dc:creator>
  <cp:lastModifiedBy>Power</cp:lastModifiedBy>
  <cp:revision>12</cp:revision>
  <dcterms:created xsi:type="dcterms:W3CDTF">2023-08-20T12:26:06Z</dcterms:created>
  <dcterms:modified xsi:type="dcterms:W3CDTF">2023-10-04T08:12:40Z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2023-08-20T00:00:00Z</vt:filetime>
  </property>
</Properties>
</file>