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7" r:id="rId2"/>
    <p:sldId id="278" r:id="rId3"/>
    <p:sldId id="256" r:id="rId4"/>
    <p:sldId id="260" r:id="rId5"/>
    <p:sldId id="261" r:id="rId6"/>
    <p:sldId id="262" r:id="rId7"/>
    <p:sldId id="263" r:id="rId8"/>
    <p:sldId id="264" r:id="rId9"/>
    <p:sldId id="265" r:id="rId10"/>
    <p:sldId id="279" r:id="rId11"/>
    <p:sldId id="283" r:id="rId12"/>
    <p:sldId id="266" r:id="rId13"/>
    <p:sldId id="267" r:id="rId14"/>
    <p:sldId id="280" r:id="rId15"/>
    <p:sldId id="282" r:id="rId16"/>
    <p:sldId id="268" r:id="rId17"/>
    <p:sldId id="269" r:id="rId18"/>
    <p:sldId id="270" r:id="rId19"/>
    <p:sldId id="271" r:id="rId20"/>
    <p:sldId id="273" r:id="rId21"/>
    <p:sldId id="274" r:id="rId22"/>
    <p:sldId id="275" r:id="rId23"/>
    <p:sldId id="276" r:id="rId24"/>
    <p:sldId id="281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3A3D8-13DC-4F96-952A-9374A225A78E}" type="datetimeFigureOut">
              <a:rPr lang="en-US" smtClean="0"/>
              <a:t>10/16/2023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9FDC8-9205-4A25-A635-D43BA7C6D290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C7A1876-BD3D-498F-9E0C-9368662B23DA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0CB637F-3343-4317-B0BD-EC8EC444014D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D2B8EC-64CF-4869-B588-F841A32C05A5}" type="slidenum">
              <a:rPr lang="en-US" smtClean="0">
                <a:latin typeface="Arial" pitchFamily="34" charset="0"/>
              </a:rPr>
              <a:pPr/>
              <a:t>13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NONPROTEIN NITROGEN(NPN)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include urea, creatinine and uric acid.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three,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creatinine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estimation is the most specific and sensitive index of renal function.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minor components of NPN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urobilinogen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indican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ammonia and amino acids.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Estimation of NPN along with electrolytes (sodium, potassium) and assessment of acid-base balance are used as panel of tests to indicate abnormalities in kidney function.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IN" b="1" dirty="0" smtClean="0"/>
              <a:t>Increased urea excretion</a:t>
            </a:r>
          </a:p>
          <a:p>
            <a:r>
              <a:rPr lang="en-IN" dirty="0" smtClean="0"/>
              <a:t>High protein diet</a:t>
            </a:r>
          </a:p>
          <a:p>
            <a:r>
              <a:rPr lang="en-IN" dirty="0" smtClean="0"/>
              <a:t>Increased tissue breakdown</a:t>
            </a:r>
          </a:p>
          <a:p>
            <a:r>
              <a:rPr lang="en-IN" dirty="0" smtClean="0"/>
              <a:t>Fever</a:t>
            </a:r>
          </a:p>
          <a:p>
            <a:r>
              <a:rPr lang="en-IN" dirty="0" smtClean="0"/>
              <a:t>Diabetes</a:t>
            </a:r>
          </a:p>
          <a:p>
            <a:pPr>
              <a:buNone/>
            </a:pPr>
            <a:r>
              <a:rPr lang="en-IN" b="1" dirty="0" smtClean="0"/>
              <a:t>Decreased </a:t>
            </a:r>
            <a:r>
              <a:rPr lang="en-IN" b="1" dirty="0" smtClean="0"/>
              <a:t>urea </a:t>
            </a:r>
            <a:r>
              <a:rPr lang="en-IN" b="1" dirty="0" smtClean="0"/>
              <a:t>excretion</a:t>
            </a:r>
          </a:p>
          <a:p>
            <a:r>
              <a:rPr lang="en-IN" dirty="0" smtClean="0"/>
              <a:t>Liver malfunction</a:t>
            </a:r>
          </a:p>
          <a:p>
            <a:pPr>
              <a:buNone/>
            </a:pPr>
            <a:endParaRPr lang="en-IN" b="1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pPr eaLnBrk="1" hangingPunct="1"/>
            <a:r>
              <a:rPr lang="en-IN" dirty="0" smtClean="0"/>
              <a:t>Principle of urea</a:t>
            </a:r>
          </a:p>
        </p:txBody>
      </p:sp>
      <p:pic>
        <p:nvPicPr>
          <p:cNvPr id="11267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62885"/>
          <a:stretch>
            <a:fillRect/>
          </a:stretch>
        </p:blipFill>
        <p:spPr>
          <a:xfrm>
            <a:off x="77392" y="1219200"/>
            <a:ext cx="8345090" cy="537051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Creatine, creatine phosphate and creatinine synthesis</a:t>
            </a:r>
            <a:endParaRPr lang="en-IN" smtClean="0"/>
          </a:p>
        </p:txBody>
      </p:sp>
      <p:pic>
        <p:nvPicPr>
          <p:cNvPr id="12291" name="Picture 2" descr="C:\Users\Power\Pictures\met-of-glycine-22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14400" y="1676400"/>
            <a:ext cx="6637338" cy="5181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en-US" dirty="0" smtClean="0"/>
              <a:t>The </a:t>
            </a:r>
            <a:r>
              <a:rPr lang="en-US" dirty="0" err="1" smtClean="0"/>
              <a:t>creatine</a:t>
            </a:r>
            <a:r>
              <a:rPr lang="en-US" dirty="0" smtClean="0"/>
              <a:t> phosphate may be converted to its anhydride, </a:t>
            </a:r>
            <a:r>
              <a:rPr lang="en-US" dirty="0" err="1" smtClean="0"/>
              <a:t>creatinine</a:t>
            </a:r>
            <a:r>
              <a:rPr lang="en-US" dirty="0" smtClean="0"/>
              <a:t>. It is a non-enzymatic spontaneous reaction.</a:t>
            </a:r>
          </a:p>
          <a:p>
            <a:pPr eaLnBrk="1" hangingPunct="1"/>
            <a:r>
              <a:rPr lang="en-US" dirty="0" smtClean="0"/>
              <a:t>Creatinine is excreted in urine(1-2g/day). The blood level of </a:t>
            </a:r>
            <a:r>
              <a:rPr lang="en-US" dirty="0" err="1" smtClean="0"/>
              <a:t>creatine</a:t>
            </a:r>
            <a:r>
              <a:rPr lang="en-US" dirty="0" smtClean="0"/>
              <a:t> and </a:t>
            </a:r>
            <a:r>
              <a:rPr lang="en-US" dirty="0" err="1" smtClean="0"/>
              <a:t>creatinine</a:t>
            </a:r>
            <a:r>
              <a:rPr lang="en-US" dirty="0" smtClean="0"/>
              <a:t> and urinary excretion of </a:t>
            </a:r>
            <a:r>
              <a:rPr lang="en-US" dirty="0" err="1" smtClean="0"/>
              <a:t>creatinine</a:t>
            </a:r>
            <a:r>
              <a:rPr lang="en-US" dirty="0" smtClean="0"/>
              <a:t> are more or less constant, as long as the muscle mass is not affected.</a:t>
            </a:r>
          </a:p>
          <a:p>
            <a:pPr eaLnBrk="1" hangingPunct="1"/>
            <a:r>
              <a:rPr lang="en-US" dirty="0" smtClean="0"/>
              <a:t>Normal serum </a:t>
            </a:r>
            <a:r>
              <a:rPr lang="en-US" dirty="0" err="1" smtClean="0"/>
              <a:t>creatinine</a:t>
            </a:r>
            <a:r>
              <a:rPr lang="en-US" dirty="0" smtClean="0"/>
              <a:t> level is 0.7-1.4 mg/dl and serum </a:t>
            </a:r>
            <a:r>
              <a:rPr lang="en-US" dirty="0" err="1" smtClean="0"/>
              <a:t>creatine</a:t>
            </a:r>
            <a:r>
              <a:rPr lang="en-US" dirty="0" smtClean="0"/>
              <a:t> level is 0.2-0.4 mg/dl.</a:t>
            </a:r>
          </a:p>
          <a:p>
            <a:pPr eaLnBrk="1" hangingPunct="1"/>
            <a:r>
              <a:rPr lang="en-US" dirty="0" smtClean="0"/>
              <a:t>Urine contains negligible amounts of </a:t>
            </a:r>
            <a:r>
              <a:rPr lang="en-US" dirty="0" err="1" smtClean="0"/>
              <a:t>creatine</a:t>
            </a:r>
            <a:r>
              <a:rPr lang="en-US" dirty="0" smtClean="0"/>
              <a:t> (0-50 mg/day) in normal males. But in muscular dystrophies, the blood </a:t>
            </a:r>
            <a:r>
              <a:rPr lang="en-US" dirty="0" err="1" smtClean="0"/>
              <a:t>creatine</a:t>
            </a:r>
            <a:r>
              <a:rPr lang="en-US" dirty="0" smtClean="0"/>
              <a:t> and urinary </a:t>
            </a:r>
            <a:r>
              <a:rPr lang="en-US" dirty="0" err="1" smtClean="0"/>
              <a:t>creatinine</a:t>
            </a:r>
            <a:r>
              <a:rPr lang="en-US" dirty="0" smtClean="0"/>
              <a:t> are increased.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Increased </a:t>
            </a:r>
            <a:r>
              <a:rPr lang="en-IN" b="1" dirty="0" smtClean="0"/>
              <a:t>creatinine excretion</a:t>
            </a:r>
            <a:endParaRPr lang="en-IN" b="1" dirty="0" smtClean="0"/>
          </a:p>
          <a:p>
            <a:r>
              <a:rPr lang="en-IN" dirty="0" smtClean="0"/>
              <a:t>High </a:t>
            </a:r>
            <a:r>
              <a:rPr lang="en-IN" dirty="0" smtClean="0"/>
              <a:t>intake of meat and fish</a:t>
            </a:r>
            <a:endParaRPr lang="en-IN" dirty="0" smtClean="0"/>
          </a:p>
          <a:p>
            <a:r>
              <a:rPr lang="en-IN" dirty="0" smtClean="0"/>
              <a:t>Muscle wasting</a:t>
            </a:r>
          </a:p>
          <a:p>
            <a:r>
              <a:rPr lang="en-IN" dirty="0" smtClean="0"/>
              <a:t>myopathy</a:t>
            </a:r>
            <a:endParaRPr lang="en-IN" dirty="0" smtClean="0"/>
          </a:p>
          <a:p>
            <a:r>
              <a:rPr lang="en-IN" dirty="0" smtClean="0"/>
              <a:t>Fever</a:t>
            </a:r>
          </a:p>
          <a:p>
            <a:pPr>
              <a:buNone/>
            </a:pPr>
            <a:r>
              <a:rPr lang="en-IN" b="1" dirty="0" smtClean="0"/>
              <a:t>Decreased creatinine excretion</a:t>
            </a:r>
            <a:endParaRPr lang="en-IN" b="1" dirty="0" smtClean="0"/>
          </a:p>
          <a:p>
            <a:r>
              <a:rPr lang="en-IN" dirty="0" smtClean="0"/>
              <a:t>Renal failure</a:t>
            </a:r>
          </a:p>
          <a:p>
            <a:r>
              <a:rPr lang="en-IN" dirty="0" smtClean="0"/>
              <a:t>Paralysis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smtClean="0"/>
              <a:t>Principle of Creatinine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825625"/>
            <a:ext cx="8708232" cy="435133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N" dirty="0" err="1" smtClean="0"/>
              <a:t>Picrate</a:t>
            </a:r>
            <a:r>
              <a:rPr lang="en-IN" dirty="0" smtClean="0"/>
              <a:t> </a:t>
            </a:r>
            <a:r>
              <a:rPr lang="en-IN" dirty="0" smtClean="0"/>
              <a:t>+ NaOH                     </a:t>
            </a:r>
            <a:r>
              <a:rPr lang="en-IN" dirty="0" smtClean="0"/>
              <a:t>Alkaline </a:t>
            </a:r>
            <a:r>
              <a:rPr lang="en-IN" dirty="0" smtClean="0"/>
              <a:t>Picrate</a:t>
            </a:r>
            <a:r>
              <a:rPr lang="en-IN" dirty="0" smtClean="0"/>
              <a:t> Complex  </a:t>
            </a:r>
            <a:endParaRPr lang="en-IN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IN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N" dirty="0" smtClean="0"/>
              <a:t>Alkaline </a:t>
            </a:r>
            <a:r>
              <a:rPr lang="en-IN" dirty="0"/>
              <a:t>Picrate</a:t>
            </a:r>
            <a:r>
              <a:rPr lang="en-IN" dirty="0"/>
              <a:t> Complex + Creatinine                            </a:t>
            </a:r>
            <a:r>
              <a:rPr lang="en-IN" dirty="0" smtClean="0"/>
              <a:t>					</a:t>
            </a:r>
            <a:r>
              <a:rPr lang="en-IN" dirty="0" err="1" smtClean="0"/>
              <a:t>Janovaski</a:t>
            </a:r>
            <a:r>
              <a:rPr lang="en-IN" dirty="0" smtClean="0"/>
              <a:t> </a:t>
            </a:r>
            <a:r>
              <a:rPr lang="en-IN" dirty="0"/>
              <a:t>Complex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N" sz="2400" dirty="0"/>
              <a:t>                                                                                   </a:t>
            </a:r>
            <a:r>
              <a:rPr lang="en-IN" sz="2400" dirty="0" smtClean="0"/>
              <a:t>(</a:t>
            </a:r>
            <a:r>
              <a:rPr lang="en-IN" sz="2400" dirty="0"/>
              <a:t>Red Orange Colour)</a:t>
            </a:r>
            <a:endParaRPr lang="en-IN" dirty="0"/>
          </a:p>
        </p:txBody>
      </p:sp>
      <p:sp>
        <p:nvSpPr>
          <p:cNvPr id="4" name="Left-Right Arrow 3"/>
          <p:cNvSpPr/>
          <p:nvPr/>
        </p:nvSpPr>
        <p:spPr>
          <a:xfrm>
            <a:off x="3429000" y="1676400"/>
            <a:ext cx="1631156" cy="820738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dirty="0">
                <a:solidFill>
                  <a:schemeClr val="tx1"/>
                </a:solidFill>
              </a:rPr>
              <a:t>Non-Enzymatic             </a:t>
            </a:r>
          </a:p>
        </p:txBody>
      </p:sp>
      <p:sp>
        <p:nvSpPr>
          <p:cNvPr id="5" name="Left-Right Arrow 4"/>
          <p:cNvSpPr/>
          <p:nvPr/>
        </p:nvSpPr>
        <p:spPr>
          <a:xfrm>
            <a:off x="6858000" y="3048000"/>
            <a:ext cx="1410891" cy="515938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dirty="0">
                <a:solidFill>
                  <a:schemeClr val="tx1"/>
                </a:solidFill>
              </a:rPr>
              <a:t>Non-Enzymatic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5963"/>
          </a:xfrm>
        </p:spPr>
        <p:txBody>
          <a:bodyPr/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Purine Catabolism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purine degradation leads to </a:t>
            </a:r>
            <a:r>
              <a:rPr lang="en-US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uric acid.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Ingested nucleic acids are degraded to nucleotides by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pancreatic nucleases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intestinal phosphodiesterases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intestine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Group-specific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nucleotidases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non-specific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phosphatases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degrade nucleotides into nucleosides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Direct absorption of nucleosides 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Further degradation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Nucleoside + H</a:t>
            </a:r>
            <a:r>
              <a:rPr lang="en-US" baseline="-1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base + ribose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nucleosidase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Nucleoside +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 base + r-1-phosphate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phosphorylase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95400" y="304800"/>
            <a:ext cx="3581400" cy="6248400"/>
          </a:xfrm>
          <a:noFill/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0"/>
            <a:ext cx="4267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152400"/>
            <a:ext cx="2667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AMP,GMP</a:t>
            </a:r>
          </a:p>
          <a:p>
            <a:r>
              <a:rPr lang="en-US" sz="3600" b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degradation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2438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Xanthine Oxidase</a:t>
            </a:r>
            <a:endParaRPr lang="en-IN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74925" y="0"/>
            <a:ext cx="6569075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Uric Acid Excretion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5626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Men 3-7 mg/dl and women 2-5 mg/dl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Humans(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Ureotelic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 – excreted into urine as Urea &amp; insoluble crystals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Birds, reptiles, some insects(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Uricotelic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 – excrete insoluble crystals in paste form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Others – further modification :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Uric Acid 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Allantoin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Allantoic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Acid  Urea 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Ammonia</a:t>
            </a:r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371600"/>
          <a:ext cx="8229600" cy="43555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134214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constituent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Normal blood level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Urinary excretion</a:t>
                      </a:r>
                      <a:endParaRPr lang="en-US" sz="3200" dirty="0"/>
                    </a:p>
                  </a:txBody>
                  <a:tcPr/>
                </a:tc>
              </a:tr>
              <a:tr h="808746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Urea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20-40 mg/dl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15-30</a:t>
                      </a:r>
                      <a:r>
                        <a:rPr lang="en-US" sz="3200" baseline="0" dirty="0" smtClean="0"/>
                        <a:t> g/day</a:t>
                      </a:r>
                      <a:endParaRPr lang="en-US" sz="3200" dirty="0"/>
                    </a:p>
                  </a:txBody>
                  <a:tcPr/>
                </a:tc>
              </a:tr>
              <a:tr h="808746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Creatinine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0.7-1.4</a:t>
                      </a:r>
                      <a:r>
                        <a:rPr lang="en-US" sz="3200" baseline="0" dirty="0" smtClean="0"/>
                        <a:t> mg/dl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1-2 g/day</a:t>
                      </a:r>
                      <a:endParaRPr lang="en-US" sz="3200" dirty="0"/>
                    </a:p>
                  </a:txBody>
                  <a:tcPr/>
                </a:tc>
              </a:tr>
              <a:tr h="139592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Uric acid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3.5-</a:t>
                      </a:r>
                      <a:r>
                        <a:rPr lang="en-US" sz="3200" baseline="0" dirty="0" smtClean="0"/>
                        <a:t> 7 mg/dl</a:t>
                      </a:r>
                      <a:endParaRPr lang="en-US" sz="3200" dirty="0" smtClean="0"/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0.5 to 0.8 g/ day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68363"/>
          </a:xfrm>
        </p:spPr>
        <p:txBody>
          <a:bodyPr/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GOUT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due to accumulation of Uric acid crystals in synovial fluid with a surrounding area of inflammation leading to acute arthritis.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30 °C, the solubility of lowered to 4.5 mg/dl. Therefore, uric acid is deposited in cooler areas of body. This is called a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tophi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is often described as an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arthritic “great toe”.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Deposition of urate crystals in the urinary tract leading to calculi or stone formation with damage to kidney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Big toe: common site</a:t>
            </a:r>
            <a:endParaRPr lang="en-IN" smtClean="0">
              <a:solidFill>
                <a:srgbClr val="FF0000"/>
              </a:solidFill>
            </a:endParaRPr>
          </a:p>
        </p:txBody>
      </p:sp>
      <p:pic>
        <p:nvPicPr>
          <p:cNvPr id="37891" name="Picture 4" descr="img001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>
          <a:xfrm>
            <a:off x="685800" y="1447800"/>
            <a:ext cx="8001000" cy="38052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Big toe: common site</a:t>
            </a:r>
            <a:endParaRPr lang="en-IN" smtClean="0"/>
          </a:p>
        </p:txBody>
      </p:sp>
      <p:pic>
        <p:nvPicPr>
          <p:cNvPr id="389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>
          <a:xfrm>
            <a:off x="465138" y="1066800"/>
            <a:ext cx="8069262" cy="5410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Birefringent urate crystals</a:t>
            </a:r>
            <a:endParaRPr lang="en-IN" b="1" smtClean="0">
              <a:solidFill>
                <a:srgbClr val="FF0000"/>
              </a:solidFill>
            </a:endParaRPr>
          </a:p>
        </p:txBody>
      </p:sp>
      <p:pic>
        <p:nvPicPr>
          <p:cNvPr id="399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>
          <a:xfrm>
            <a:off x="1447800" y="1600200"/>
            <a:ext cx="6248400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None/>
            </a:pPr>
            <a:r>
              <a:rPr lang="en-IN" b="1" dirty="0" smtClean="0"/>
              <a:t>Increased </a:t>
            </a:r>
            <a:r>
              <a:rPr lang="en-IN" b="1" dirty="0" smtClean="0"/>
              <a:t>uric acid excretion</a:t>
            </a:r>
            <a:endParaRPr lang="en-IN" b="1" dirty="0" smtClean="0"/>
          </a:p>
          <a:p>
            <a:r>
              <a:rPr lang="en-IN" dirty="0" smtClean="0"/>
              <a:t>Increased </a:t>
            </a:r>
            <a:r>
              <a:rPr lang="en-IN" dirty="0" smtClean="0"/>
              <a:t>tissue </a:t>
            </a:r>
            <a:r>
              <a:rPr lang="en-IN" dirty="0" smtClean="0"/>
              <a:t>breakdown such as </a:t>
            </a:r>
            <a:r>
              <a:rPr lang="en-IN" dirty="0" err="1" smtClean="0"/>
              <a:t>leukemia</a:t>
            </a:r>
            <a:r>
              <a:rPr lang="en-IN" dirty="0" smtClean="0"/>
              <a:t>, anticancer drugs</a:t>
            </a:r>
            <a:endParaRPr lang="en-IN" dirty="0" smtClean="0"/>
          </a:p>
          <a:p>
            <a:pPr>
              <a:buNone/>
            </a:pPr>
            <a:endParaRPr lang="en-IN" b="1" dirty="0" smtClean="0"/>
          </a:p>
          <a:p>
            <a:pPr>
              <a:buNone/>
            </a:pPr>
            <a:r>
              <a:rPr lang="en-IN" b="1" dirty="0" smtClean="0"/>
              <a:t>Decreased </a:t>
            </a:r>
            <a:r>
              <a:rPr lang="en-IN" b="1" dirty="0" smtClean="0"/>
              <a:t>urea excretion</a:t>
            </a:r>
          </a:p>
          <a:p>
            <a:r>
              <a:rPr lang="en-IN" dirty="0" smtClean="0"/>
              <a:t>Renal failure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Uricase method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Uric acid + H2O + O2                  H2O2 + Co2+ 							</a:t>
            </a:r>
            <a:r>
              <a:rPr lang="en-IN" dirty="0" err="1" smtClean="0"/>
              <a:t>allantoin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H₂O₂ + Phenol + 4amino-antipyrine                     </a:t>
            </a:r>
            <a:r>
              <a:rPr lang="en-IN" dirty="0" smtClean="0"/>
              <a:t>				Quinoneimine </a:t>
            </a:r>
            <a:r>
              <a:rPr lang="en-IN" dirty="0" smtClean="0"/>
              <a:t>+ 2H₂O</a:t>
            </a:r>
          </a:p>
          <a:p>
            <a:endParaRPr lang="en-IN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72000" y="19812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858000" y="35814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Structure of urea </a:t>
            </a:r>
          </a:p>
        </p:txBody>
      </p:sp>
      <p:pic>
        <p:nvPicPr>
          <p:cNvPr id="6" name="Picture 4" descr="urea structur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0" y="1571612"/>
            <a:ext cx="7643866" cy="4286280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Site of urea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Site : Liver</a:t>
            </a:r>
          </a:p>
          <a:p>
            <a:r>
              <a:rPr lang="en-IN" dirty="0"/>
              <a:t>Organelle :  Mitochondria and cytoplasm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Urea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785794"/>
            <a:ext cx="9001156" cy="607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66no3pr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85800"/>
            <a:ext cx="7772400" cy="593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24000" y="381000"/>
            <a:ext cx="6553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4400" b="1" u="sng">
              <a:solidFill>
                <a:srgbClr val="000000"/>
              </a:solidFill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524000" y="0"/>
            <a:ext cx="59324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400" b="1" i="1" u="sng">
                <a:solidFill>
                  <a:srgbClr val="FF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Defects of Urea Cycle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04800" y="2133600"/>
            <a:ext cx="1671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66CC"/>
                </a:solidFill>
                <a:latin typeface="Arial Narrow" pitchFamily="34" charset="0"/>
              </a:rPr>
              <a:t>↑ orotic acid</a:t>
            </a: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H="1">
            <a:off x="1905000" y="2362200"/>
            <a:ext cx="457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6705600" y="3505200"/>
            <a:ext cx="1066800" cy="0"/>
          </a:xfrm>
          <a:prstGeom prst="line">
            <a:avLst/>
          </a:prstGeom>
          <a:noFill/>
          <a:ln w="508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394325" y="4837113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CA" sz="2400" b="1">
                <a:solidFill>
                  <a:srgbClr val="FF0000"/>
                </a:solidFill>
                <a:latin typeface="Arial Narrow" pitchFamily="34" charset="0"/>
              </a:rPr>
              <a:t>III</a:t>
            </a:r>
            <a:endParaRPr lang="en-US" sz="2400" b="1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937125" y="6056313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CA" sz="2400" b="1">
                <a:solidFill>
                  <a:srgbClr val="FF0000"/>
                </a:solidFill>
                <a:latin typeface="Arial Narrow" pitchFamily="34" charset="0"/>
              </a:rPr>
              <a:t>IV</a:t>
            </a:r>
            <a:endParaRPr lang="en-US" sz="2400" b="1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81000" y="4343400"/>
            <a:ext cx="35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CA" sz="2400" b="1">
                <a:solidFill>
                  <a:srgbClr val="FF0000"/>
                </a:solidFill>
                <a:latin typeface="Arial Narrow" pitchFamily="34" charset="0"/>
              </a:rPr>
              <a:t>V</a:t>
            </a:r>
            <a:endParaRPr lang="en-US" sz="2400" b="1">
              <a:solidFill>
                <a:srgbClr val="FF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5052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dirty="0">
              <a:latin typeface="Comic Sans MS" panose="030F0702030302020204" pitchFamily="66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Deficiency of any of the urea cycle enzyme leads to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hyperammonemia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when block is in earlier steps, the condition is more severe, since ammonia itself accumulates.</a:t>
            </a:r>
          </a:p>
          <a:p>
            <a:pPr>
              <a:lnSpc>
                <a:spcPct val="120000"/>
              </a:lnSpc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Deficiency of later enzymes result in the accumulation of other intermediates which are less toxic and so symptoms are less.</a:t>
            </a:r>
          </a:p>
          <a:p>
            <a:pPr>
              <a:lnSpc>
                <a:spcPct val="120000"/>
              </a:lnSpc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The accumulation of ammonia in blood &amp; body fluids results in toxic symptoms.</a:t>
            </a:r>
          </a:p>
          <a:p>
            <a:pPr>
              <a:lnSpc>
                <a:spcPct val="120000"/>
              </a:lnSpc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Normal Serum ammonia is 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mg/dl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Brain is very sensitive to ammonia.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dirty="0">
              <a:latin typeface="Comic Sans MS" panose="030F0702030302020204" pitchFamily="66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en-US" dirty="0">
              <a:latin typeface="Comic Sans MS" panose="030F0702030302020204" pitchFamily="66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39324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609600"/>
            <a:ext cx="8839200" cy="6248400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spcAft>
                <a:spcPct val="50000"/>
              </a:spcAft>
              <a:buNone/>
            </a:pPr>
            <a:r>
              <a:rPr lang="en-GB" b="1" dirty="0" smtClean="0">
                <a:solidFill>
                  <a:srgbClr val="FF0000"/>
                </a:solidFill>
              </a:rPr>
              <a:t>Why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ammonia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is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toxic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to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the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brain</a:t>
            </a:r>
          </a:p>
          <a:p>
            <a:pPr marL="0" indent="0">
              <a:spcBef>
                <a:spcPct val="0"/>
              </a:spcBef>
              <a:spcAft>
                <a:spcPct val="5000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Postulated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mechanisms for toxicity of high [ammonia]:</a:t>
            </a:r>
          </a:p>
          <a:p>
            <a:pPr marL="0" indent="0" eaLnBrk="1" hangingPunct="1">
              <a:spcBef>
                <a:spcPct val="0"/>
              </a:spcBef>
              <a:spcAft>
                <a:spcPct val="10000"/>
              </a:spcAft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 High [NH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 would drive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Glutamine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Synthetase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glutamate + ATP + NH</a:t>
            </a:r>
            <a:r>
              <a:rPr lang="en-US" b="1" baseline="-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glutamine + ADP + P</a:t>
            </a:r>
            <a:r>
              <a:rPr lang="en-US" b="1" baseline="-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ct val="70000"/>
              </a:spcAft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This would deplete glutamate – a neurotransmitter &amp; precursor for synthesis of the neurotransmitter GABA.</a:t>
            </a:r>
          </a:p>
        </p:txBody>
      </p:sp>
    </p:spTree>
    <p:extLst>
      <p:ext uri="{BB962C8B-B14F-4D97-AF65-F5344CB8AC3E}">
        <p14:creationId xmlns="" xmlns:p14="http://schemas.microsoft.com/office/powerpoint/2010/main" val="2915236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28670"/>
            <a:ext cx="8686800" cy="5395930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spcAft>
                <a:spcPct val="10000"/>
              </a:spcAft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Depletion of glutamate &amp; high ammonia level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would drive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Glutamate Dehydrogenase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reaction to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reverse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spcBef>
                <a:spcPct val="0"/>
              </a:spcBef>
              <a:spcAft>
                <a:spcPct val="5000"/>
              </a:spcAft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glutamate + NAD(P)</a:t>
            </a:r>
            <a:r>
              <a:rPr lang="en-US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  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a-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ketoglutarate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</a:p>
          <a:p>
            <a:pPr marL="0" indent="0">
              <a:spcBef>
                <a:spcPct val="0"/>
              </a:spcBef>
              <a:spcAft>
                <a:spcPct val="20000"/>
              </a:spcAft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NAD(P)H + NH</a:t>
            </a:r>
            <a:r>
              <a:rPr lang="en-US" b="1" baseline="-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 </a:t>
            </a:r>
          </a:p>
          <a:p>
            <a:pPr marL="0" indent="0">
              <a:spcBef>
                <a:spcPct val="0"/>
              </a:spcBef>
              <a:spcAft>
                <a:spcPct val="20000"/>
              </a:spcAft>
              <a:buNone/>
            </a:pPr>
            <a:endParaRPr lang="en-US" b="1" baseline="30000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spcAft>
                <a:spcPct val="20000"/>
              </a:spcAft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resulting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depletion of a-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ketoglutarate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 essential Krebs Cycle intermediate, could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impair energy metabolism in the brain.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86786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713</Words>
  <Application>Microsoft Office PowerPoint</Application>
  <PresentationFormat>On-screen Show (4:3)</PresentationFormat>
  <Paragraphs>110</Paragraphs>
  <Slides>25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NONPROTEIN NITROGEN(NPN)</vt:lpstr>
      <vt:lpstr>Slide 2</vt:lpstr>
      <vt:lpstr>Structure of urea </vt:lpstr>
      <vt:lpstr>Site of urea cycle</vt:lpstr>
      <vt:lpstr>Urea cycle</vt:lpstr>
      <vt:lpstr>Slide 6</vt:lpstr>
      <vt:lpstr>Slide 7</vt:lpstr>
      <vt:lpstr>Slide 8</vt:lpstr>
      <vt:lpstr>Slide 9</vt:lpstr>
      <vt:lpstr>Slide 10</vt:lpstr>
      <vt:lpstr>Principle of urea</vt:lpstr>
      <vt:lpstr>Creatine, creatine phosphate and creatinine synthesis</vt:lpstr>
      <vt:lpstr>Slide 13</vt:lpstr>
      <vt:lpstr>Slide 14</vt:lpstr>
      <vt:lpstr>Principle of Creatinine</vt:lpstr>
      <vt:lpstr>Purine Catabolism</vt:lpstr>
      <vt:lpstr>Slide 17</vt:lpstr>
      <vt:lpstr>Xanthine Oxidase</vt:lpstr>
      <vt:lpstr>Uric Acid Excretion</vt:lpstr>
      <vt:lpstr>GOUT</vt:lpstr>
      <vt:lpstr>Big toe: common site</vt:lpstr>
      <vt:lpstr>Big toe: common site</vt:lpstr>
      <vt:lpstr>Birefringent urate crystals</vt:lpstr>
      <vt:lpstr>Slide 24</vt:lpstr>
      <vt:lpstr>Uricase method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urea </dc:title>
  <dc:creator>Power</dc:creator>
  <cp:lastModifiedBy>Power</cp:lastModifiedBy>
  <cp:revision>8</cp:revision>
  <dcterms:created xsi:type="dcterms:W3CDTF">2006-08-16T00:00:00Z</dcterms:created>
  <dcterms:modified xsi:type="dcterms:W3CDTF">2023-10-16T13:48:11Z</dcterms:modified>
</cp:coreProperties>
</file>