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7" r:id="rId29"/>
    <p:sldId id="288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9269" y="1631950"/>
            <a:ext cx="3530600" cy="3865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0270" y="1631950"/>
            <a:ext cx="3726815" cy="3865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469" y="760729"/>
            <a:ext cx="269367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469" y="1370329"/>
            <a:ext cx="7163434" cy="2035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4089" y="1739900"/>
            <a:ext cx="734250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n-IN" sz="3600" b="1" spc="-5" dirty="0" smtClean="0">
                <a:latin typeface="Liberation Serif"/>
                <a:cs typeface="Liberation Serif"/>
              </a:rPr>
              <a:t>P</a:t>
            </a:r>
            <a:r>
              <a:rPr sz="3600" b="1" spc="-5" smtClean="0">
                <a:latin typeface="Liberation Serif"/>
                <a:cs typeface="Liberation Serif"/>
              </a:rPr>
              <a:t>RINCIPLE </a:t>
            </a:r>
            <a:r>
              <a:rPr sz="3600" b="1" spc="-5" dirty="0">
                <a:latin typeface="Liberation Serif"/>
                <a:cs typeface="Liberation Serif"/>
              </a:rPr>
              <a:t>OF </a:t>
            </a:r>
            <a:r>
              <a:rPr sz="3600" b="1" spc="-10" dirty="0">
                <a:latin typeface="Liberation Serif"/>
                <a:cs typeface="Liberation Serif"/>
              </a:rPr>
              <a:t>COLORIMETER  </a:t>
            </a:r>
            <a:r>
              <a:rPr sz="3600" b="1" dirty="0">
                <a:latin typeface="Liberation Serif"/>
                <a:cs typeface="Liberation Serif"/>
              </a:rPr>
              <a:t>AND </a:t>
            </a:r>
            <a:r>
              <a:rPr sz="3600" b="1" spc="-20" dirty="0">
                <a:latin typeface="Liberation Serif"/>
                <a:cs typeface="Liberation Serif"/>
              </a:rPr>
              <a:t>SPECTOPHOTOMETER</a:t>
            </a:r>
            <a:r>
              <a:rPr sz="3600" b="1" spc="-245" dirty="0">
                <a:latin typeface="Liberation Serif"/>
                <a:cs typeface="Liberation Serif"/>
              </a:rPr>
              <a:t> </a:t>
            </a:r>
            <a:r>
              <a:rPr sz="3600" b="1" dirty="0">
                <a:latin typeface="Liberation Serif"/>
                <a:cs typeface="Liberation Serif"/>
              </a:rPr>
              <a:t>AND  </a:t>
            </a:r>
            <a:r>
              <a:rPr sz="3600" b="1" spc="-70" dirty="0">
                <a:latin typeface="Liberation Serif"/>
                <a:cs typeface="Liberation Serif"/>
              </a:rPr>
              <a:t>VARIOUS </a:t>
            </a:r>
            <a:r>
              <a:rPr sz="3600" b="1" spc="-5" dirty="0">
                <a:latin typeface="Liberation Serif"/>
                <a:cs typeface="Liberation Serif"/>
              </a:rPr>
              <a:t>TYPE OF </a:t>
            </a:r>
            <a:r>
              <a:rPr sz="3600" b="1" spc="-45" dirty="0">
                <a:latin typeface="Liberation Serif"/>
                <a:cs typeface="Liberation Serif"/>
              </a:rPr>
              <a:t>ANALYSER  </a:t>
            </a:r>
            <a:r>
              <a:rPr sz="3600" b="1" spc="-5" dirty="0">
                <a:latin typeface="Liberation Serif"/>
                <a:cs typeface="Liberation Serif"/>
              </a:rPr>
              <a:t>USED </a:t>
            </a:r>
            <a:r>
              <a:rPr sz="3600" b="1" dirty="0">
                <a:latin typeface="Liberation Serif"/>
                <a:cs typeface="Liberation Serif"/>
              </a:rPr>
              <a:t>IN </a:t>
            </a:r>
            <a:r>
              <a:rPr sz="3600" b="1" spc="-5" dirty="0">
                <a:latin typeface="Liberation Serif"/>
                <a:cs typeface="Liberation Serif"/>
              </a:rPr>
              <a:t>CLINICAL  </a:t>
            </a:r>
            <a:r>
              <a:rPr sz="3600" b="1" spc="-15" dirty="0">
                <a:latin typeface="Liberation Serif"/>
                <a:cs typeface="Liberation Serif"/>
              </a:rPr>
              <a:t>BIOCHEMISTRY</a:t>
            </a:r>
            <a:endParaRPr sz="3600">
              <a:latin typeface="Liberation Serif"/>
              <a:cs typeface="Liberation Serif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91440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Carlito"/>
                <a:cs typeface="Carlito"/>
              </a:rPr>
              <a:t>FUNCTION OF </a:t>
            </a:r>
            <a:r>
              <a:rPr b="1" spc="-35" dirty="0">
                <a:latin typeface="Carlito"/>
                <a:cs typeface="Carlito"/>
              </a:rPr>
              <a:t>EACH</a:t>
            </a:r>
            <a:r>
              <a:rPr b="1" spc="-90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COMPONANT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7069" y="1724659"/>
            <a:ext cx="7909559" cy="3376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5" dirty="0">
                <a:latin typeface="Carlito"/>
                <a:cs typeface="Carlito"/>
              </a:rPr>
              <a:t>Light</a:t>
            </a:r>
            <a:r>
              <a:rPr sz="4000" b="1" spc="-20" dirty="0">
                <a:latin typeface="Carlito"/>
                <a:cs typeface="Carlito"/>
              </a:rPr>
              <a:t> source</a:t>
            </a:r>
            <a:endParaRPr sz="4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900">
              <a:latin typeface="Carlito"/>
              <a:cs typeface="Carlito"/>
            </a:endParaRPr>
          </a:p>
          <a:p>
            <a:pPr marL="12700">
              <a:lnSpc>
                <a:spcPts val="3354"/>
              </a:lnSpc>
              <a:spcBef>
                <a:spcPts val="5"/>
              </a:spcBef>
            </a:pPr>
            <a:r>
              <a:rPr sz="2800" b="1" spc="-40" dirty="0">
                <a:latin typeface="Carlito"/>
                <a:cs typeface="Carlito"/>
              </a:rPr>
              <a:t>Two </a:t>
            </a:r>
            <a:r>
              <a:rPr sz="2800" b="1" spc="-5" dirty="0">
                <a:latin typeface="Carlito"/>
                <a:cs typeface="Carlito"/>
              </a:rPr>
              <a:t>kinds of</a:t>
            </a:r>
            <a:r>
              <a:rPr sz="2800" b="1" spc="3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lamp:-</a:t>
            </a:r>
            <a:endParaRPr sz="2800">
              <a:latin typeface="Carlito"/>
              <a:cs typeface="Carlito"/>
            </a:endParaRPr>
          </a:p>
          <a:p>
            <a:pPr marL="443865" marR="1233170" indent="-215900">
              <a:lnSpc>
                <a:spcPts val="3360"/>
              </a:lnSpc>
              <a:spcBef>
                <a:spcPts val="105"/>
              </a:spcBef>
              <a:buSzPct val="95833"/>
              <a:buAutoNum type="arabicPeriod"/>
              <a:tabLst>
                <a:tab pos="460375" algn="l"/>
                <a:tab pos="1612900" algn="l"/>
              </a:tabLst>
            </a:pPr>
            <a:r>
              <a:rPr sz="2400" spc="-5" dirty="0">
                <a:latin typeface="Carlito"/>
                <a:cs typeface="Carlito"/>
              </a:rPr>
              <a:t>Halogen	</a:t>
            </a:r>
            <a:r>
              <a:rPr sz="2400" spc="-10" dirty="0">
                <a:latin typeface="Carlito"/>
                <a:cs typeface="Carlito"/>
              </a:rPr>
              <a:t>Deuterium </a:t>
            </a:r>
            <a:r>
              <a:rPr sz="2400" dirty="0">
                <a:latin typeface="Carlito"/>
                <a:cs typeface="Carlito"/>
              </a:rPr>
              <a:t>:-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5" dirty="0">
                <a:latin typeface="Carlito"/>
                <a:cs typeface="Carlito"/>
              </a:rPr>
              <a:t>measurement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the  </a:t>
            </a:r>
            <a:r>
              <a:rPr sz="2800" spc="-20" dirty="0">
                <a:latin typeface="Carlito"/>
                <a:cs typeface="Carlito"/>
              </a:rPr>
              <a:t>ultraviolet range </a:t>
            </a:r>
            <a:r>
              <a:rPr sz="2800" spc="-5" dirty="0">
                <a:latin typeface="Carlito"/>
                <a:cs typeface="Carlito"/>
              </a:rPr>
              <a:t>200 </a:t>
            </a:r>
            <a:r>
              <a:rPr sz="2800" dirty="0">
                <a:latin typeface="Carlito"/>
                <a:cs typeface="Carlito"/>
              </a:rPr>
              <a:t>– </a:t>
            </a:r>
            <a:r>
              <a:rPr sz="2800" spc="-5" dirty="0">
                <a:latin typeface="Carlito"/>
                <a:cs typeface="Carlito"/>
              </a:rPr>
              <a:t>900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nm.</a:t>
            </a:r>
            <a:endParaRPr sz="2800">
              <a:latin typeface="Carlito"/>
              <a:cs typeface="Carlito"/>
            </a:endParaRPr>
          </a:p>
          <a:p>
            <a:pPr marL="498475" indent="-271145">
              <a:lnSpc>
                <a:spcPts val="3250"/>
              </a:lnSpc>
              <a:buSzPct val="96428"/>
              <a:buAutoNum type="arabicPeriod"/>
              <a:tabLst>
                <a:tab pos="499109" algn="l"/>
              </a:tabLst>
            </a:pPr>
            <a:r>
              <a:rPr sz="2800" spc="-40" dirty="0">
                <a:latin typeface="Carlito"/>
                <a:cs typeface="Carlito"/>
              </a:rPr>
              <a:t>Tungsten </a:t>
            </a:r>
            <a:r>
              <a:rPr sz="2800" spc="-10" dirty="0">
                <a:latin typeface="Carlito"/>
                <a:cs typeface="Carlito"/>
              </a:rPr>
              <a:t>lamp:-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5" dirty="0">
                <a:latin typeface="Carlito"/>
                <a:cs typeface="Carlito"/>
              </a:rPr>
              <a:t>measurement </a:t>
            </a:r>
            <a:r>
              <a:rPr sz="2800" spc="-5" dirty="0">
                <a:latin typeface="Carlito"/>
                <a:cs typeface="Carlito"/>
              </a:rPr>
              <a:t>in the </a:t>
            </a:r>
            <a:r>
              <a:rPr sz="2800" spc="-10" dirty="0">
                <a:latin typeface="Carlito"/>
                <a:cs typeface="Carlito"/>
              </a:rPr>
              <a:t>visible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400</a:t>
            </a:r>
            <a:endParaRPr sz="2800">
              <a:latin typeface="Carlito"/>
              <a:cs typeface="Carlito"/>
            </a:endParaRPr>
          </a:p>
          <a:p>
            <a:pPr marL="443865">
              <a:lnSpc>
                <a:spcPct val="100000"/>
              </a:lnSpc>
            </a:pPr>
            <a:r>
              <a:rPr sz="2800" dirty="0">
                <a:latin typeface="Carlito"/>
                <a:cs typeface="Carlito"/>
              </a:rPr>
              <a:t>– </a:t>
            </a:r>
            <a:r>
              <a:rPr sz="2800" spc="-5" dirty="0">
                <a:latin typeface="Carlito"/>
                <a:cs typeface="Carlito"/>
              </a:rPr>
              <a:t>760 nm and </a:t>
            </a:r>
            <a:r>
              <a:rPr sz="2800" spc="-25" dirty="0">
                <a:latin typeface="Carlito"/>
                <a:cs typeface="Carlito"/>
              </a:rPr>
              <a:t>near-infrared</a:t>
            </a:r>
            <a:r>
              <a:rPr sz="2800" spc="-3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ranges.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62559"/>
            <a:ext cx="914399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45" dirty="0">
                <a:latin typeface="Carlito"/>
                <a:cs typeface="Carlito"/>
              </a:rPr>
              <a:t>MONOCHROMATOR(FILTER) </a:t>
            </a:r>
            <a:r>
              <a:rPr sz="4400" b="1" dirty="0">
                <a:latin typeface="Carlito"/>
                <a:cs typeface="Carlito"/>
              </a:rPr>
              <a:t>: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143000"/>
            <a:ext cx="7927340" cy="446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buSzPct val="96875"/>
              <a:buChar char="•"/>
              <a:tabLst>
                <a:tab pos="156210" algn="l"/>
              </a:tabLst>
            </a:pPr>
            <a:r>
              <a:rPr sz="3200" smtClean="0">
                <a:latin typeface="Liberation Serif"/>
                <a:cs typeface="Liberation Serif"/>
              </a:rPr>
              <a:t>Used </a:t>
            </a:r>
            <a:r>
              <a:rPr sz="3200" dirty="0">
                <a:latin typeface="Liberation Serif"/>
                <a:cs typeface="Liberation Serif"/>
              </a:rPr>
              <a:t>for </a:t>
            </a:r>
            <a:r>
              <a:rPr sz="3200" spc="-5" dirty="0">
                <a:latin typeface="Liberation Serif"/>
                <a:cs typeface="Liberation Serif"/>
              </a:rPr>
              <a:t>selecting the </a:t>
            </a:r>
            <a:r>
              <a:rPr sz="3200" dirty="0">
                <a:latin typeface="Liberation Serif"/>
                <a:cs typeface="Liberation Serif"/>
              </a:rPr>
              <a:t>monochromatic</a:t>
            </a:r>
            <a:r>
              <a:rPr sz="3200" spc="20" dirty="0">
                <a:latin typeface="Liberation Serif"/>
                <a:cs typeface="Liberation Serif"/>
              </a:rPr>
              <a:t> </a:t>
            </a:r>
            <a:r>
              <a:rPr sz="3200" spc="-5" dirty="0">
                <a:latin typeface="Liberation Serif"/>
                <a:cs typeface="Liberation Serif"/>
              </a:rPr>
              <a:t>light.</a:t>
            </a:r>
            <a:endParaRPr sz="3200">
              <a:latin typeface="Liberation Serif"/>
              <a:cs typeface="Liberation Serif"/>
            </a:endParaRPr>
          </a:p>
          <a:p>
            <a:pPr marL="12700" marR="5080">
              <a:lnSpc>
                <a:spcPct val="100000"/>
              </a:lnSpc>
              <a:buSzPct val="96875"/>
              <a:buChar char="•"/>
              <a:tabLst>
                <a:tab pos="156210" algn="l"/>
              </a:tabLst>
            </a:pPr>
            <a:r>
              <a:rPr sz="3200" spc="-5" dirty="0">
                <a:latin typeface="Liberation Serif"/>
                <a:cs typeface="Liberation Serif"/>
              </a:rPr>
              <a:t>Filters will </a:t>
            </a:r>
            <a:r>
              <a:rPr sz="3200" dirty="0">
                <a:latin typeface="Liberation Serif"/>
                <a:cs typeface="Liberation Serif"/>
              </a:rPr>
              <a:t>absorb </a:t>
            </a:r>
            <a:r>
              <a:rPr sz="3200" spc="-5" dirty="0">
                <a:latin typeface="Liberation Serif"/>
                <a:cs typeface="Liberation Serif"/>
              </a:rPr>
              <a:t>light </a:t>
            </a:r>
            <a:r>
              <a:rPr sz="3200" dirty="0">
                <a:latin typeface="Liberation Serif"/>
                <a:cs typeface="Liberation Serif"/>
              </a:rPr>
              <a:t>of unwanted  wavelength and </a:t>
            </a:r>
            <a:r>
              <a:rPr sz="3200" spc="-5" dirty="0">
                <a:latin typeface="Liberation Serif"/>
                <a:cs typeface="Liberation Serif"/>
              </a:rPr>
              <a:t>allow </a:t>
            </a:r>
            <a:r>
              <a:rPr sz="3200" dirty="0">
                <a:latin typeface="Liberation Serif"/>
                <a:cs typeface="Liberation Serif"/>
              </a:rPr>
              <a:t>only monochromatic </a:t>
            </a:r>
            <a:r>
              <a:rPr sz="3200" spc="-5" dirty="0">
                <a:latin typeface="Liberation Serif"/>
                <a:cs typeface="Liberation Serif"/>
              </a:rPr>
              <a:t>light  to </a:t>
            </a:r>
            <a:r>
              <a:rPr sz="3200" dirty="0">
                <a:latin typeface="Liberation Serif"/>
                <a:cs typeface="Liberation Serif"/>
              </a:rPr>
              <a:t>pass through.</a:t>
            </a:r>
            <a:endParaRPr sz="3200">
              <a:latin typeface="Liberation Serif"/>
              <a:cs typeface="Liberation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00">
              <a:latin typeface="Liberation Serif"/>
              <a:cs typeface="Liberation Serif"/>
            </a:endParaRPr>
          </a:p>
          <a:p>
            <a:pPr marL="12700" marR="5818505">
              <a:lnSpc>
                <a:spcPct val="100000"/>
              </a:lnSpc>
            </a:pPr>
            <a:r>
              <a:rPr sz="3200" spc="-15" smtClean="0">
                <a:latin typeface="Carlito"/>
                <a:cs typeface="Carlito"/>
              </a:rPr>
              <a:t>Three</a:t>
            </a:r>
            <a:r>
              <a:rPr lang="en-IN" sz="3200" spc="-15" dirty="0" smtClean="0">
                <a:latin typeface="Carlito"/>
                <a:cs typeface="Carlito"/>
              </a:rPr>
              <a:t> type:</a:t>
            </a:r>
            <a:r>
              <a:rPr lang="en-IN" sz="3200" spc="-65" dirty="0" smtClean="0">
                <a:latin typeface="Carlito"/>
                <a:cs typeface="Carlito"/>
              </a:rPr>
              <a:t> </a:t>
            </a:r>
            <a:r>
              <a:rPr sz="3200" spc="-5" smtClean="0">
                <a:latin typeface="Carlito"/>
                <a:cs typeface="Carlito"/>
              </a:rPr>
              <a:t>1.Prism  </a:t>
            </a:r>
            <a:r>
              <a:rPr sz="3200" spc="-20" dirty="0">
                <a:latin typeface="Carlito"/>
                <a:cs typeface="Carlito"/>
              </a:rPr>
              <a:t>2.Grating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502284" algn="l"/>
              </a:tabLst>
            </a:pPr>
            <a:r>
              <a:rPr sz="3200" spc="-5" dirty="0">
                <a:latin typeface="Carlito"/>
                <a:cs typeface="Carlito"/>
              </a:rPr>
              <a:t>3.	Glass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8" y="162559"/>
            <a:ext cx="525653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Carlito"/>
                <a:cs typeface="Carlito"/>
              </a:rPr>
              <a:t>P</a:t>
            </a:r>
            <a:r>
              <a:rPr sz="4400" b="1" dirty="0">
                <a:latin typeface="Carlito"/>
                <a:cs typeface="Carlito"/>
              </a:rPr>
              <a:t>RI</a:t>
            </a:r>
            <a:r>
              <a:rPr sz="4400" b="1" spc="-15" dirty="0">
                <a:latin typeface="Carlito"/>
                <a:cs typeface="Carlito"/>
              </a:rPr>
              <a:t>S</a:t>
            </a:r>
            <a:r>
              <a:rPr sz="4400" b="1" dirty="0">
                <a:latin typeface="Carlito"/>
                <a:cs typeface="Carlito"/>
              </a:rPr>
              <a:t>M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7659" y="1098550"/>
            <a:ext cx="848487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6428"/>
              <a:buChar char="•"/>
              <a:tabLst>
                <a:tab pos="138430" algn="l"/>
              </a:tabLst>
            </a:pPr>
            <a:r>
              <a:rPr sz="2800" spc="-5" dirty="0">
                <a:latin typeface="Liberation Sans"/>
                <a:cs typeface="Liberation Sans"/>
              </a:rPr>
              <a:t>When light travels </a:t>
            </a:r>
            <a:r>
              <a:rPr sz="2800" dirty="0">
                <a:latin typeface="Liberation Sans"/>
                <a:cs typeface="Liberation Sans"/>
              </a:rPr>
              <a:t>from </a:t>
            </a:r>
            <a:r>
              <a:rPr sz="2800" spc="-5" dirty="0">
                <a:latin typeface="Liberation Sans"/>
                <a:cs typeface="Liberation Sans"/>
              </a:rPr>
              <a:t>one medium </a:t>
            </a:r>
            <a:r>
              <a:rPr sz="2800" dirty="0">
                <a:latin typeface="Liberation Sans"/>
                <a:cs typeface="Liberation Sans"/>
              </a:rPr>
              <a:t>to </a:t>
            </a:r>
            <a:r>
              <a:rPr sz="2800" spc="-5" dirty="0">
                <a:latin typeface="Liberation Sans"/>
                <a:cs typeface="Liberation Sans"/>
              </a:rPr>
              <a:t>another  medium </a:t>
            </a:r>
            <a:r>
              <a:rPr sz="2800" dirty="0">
                <a:latin typeface="Liberation Sans"/>
                <a:cs typeface="Liberation Sans"/>
              </a:rPr>
              <a:t>, it </a:t>
            </a:r>
            <a:r>
              <a:rPr sz="2800" spc="-5" dirty="0">
                <a:latin typeface="Liberation Sans"/>
                <a:cs typeface="Liberation Sans"/>
              </a:rPr>
              <a:t>is refracted and enters </a:t>
            </a:r>
            <a:r>
              <a:rPr sz="2800" dirty="0">
                <a:latin typeface="Liberation Sans"/>
                <a:cs typeface="Liberation Sans"/>
              </a:rPr>
              <a:t>in </a:t>
            </a:r>
            <a:r>
              <a:rPr sz="2800" spc="-5" dirty="0">
                <a:latin typeface="Liberation Sans"/>
                <a:cs typeface="Liberation Sans"/>
              </a:rPr>
              <a:t>the new medium  at </a:t>
            </a:r>
            <a:r>
              <a:rPr sz="2800" dirty="0">
                <a:latin typeface="Liberation Sans"/>
                <a:cs typeface="Liberation Sans"/>
              </a:rPr>
              <a:t>a </a:t>
            </a:r>
            <a:r>
              <a:rPr sz="2800" spc="-10" dirty="0">
                <a:latin typeface="Liberation Sans"/>
                <a:cs typeface="Liberation Sans"/>
              </a:rPr>
              <a:t>different</a:t>
            </a:r>
            <a:r>
              <a:rPr sz="2800" dirty="0">
                <a:latin typeface="Liberation Sans"/>
                <a:cs typeface="Liberation Sans"/>
              </a:rPr>
              <a:t> </a:t>
            </a:r>
            <a:r>
              <a:rPr sz="2800" spc="-5" dirty="0">
                <a:latin typeface="Liberation Sans"/>
                <a:cs typeface="Liberation Sans"/>
              </a:rPr>
              <a:t>angle.</a:t>
            </a:r>
            <a:endParaRPr sz="2800">
              <a:latin typeface="Liberation Sans"/>
              <a:cs typeface="Liberation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1459" y="2745739"/>
            <a:ext cx="8731250" cy="3807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4879" y="589279"/>
            <a:ext cx="47085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arlito"/>
                <a:cs typeface="Carlito"/>
              </a:rPr>
              <a:t>Prism </a:t>
            </a:r>
            <a:r>
              <a:rPr sz="3200" b="1" spc="-20" dirty="0">
                <a:latin typeface="Carlito"/>
                <a:cs typeface="Carlito"/>
              </a:rPr>
              <a:t>wavelength</a:t>
            </a:r>
            <a:r>
              <a:rPr sz="3200" b="1" spc="-3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spectrum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219200"/>
            <a:ext cx="8153752" cy="4951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946150"/>
            <a:ext cx="31108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Liberation Sans"/>
                <a:cs typeface="Liberation Sans"/>
              </a:rPr>
              <a:t>GLASS</a:t>
            </a:r>
            <a:r>
              <a:rPr sz="3200" spc="-65" dirty="0">
                <a:latin typeface="Liberation Sans"/>
                <a:cs typeface="Liberation Sans"/>
              </a:rPr>
              <a:t> </a:t>
            </a:r>
            <a:r>
              <a:rPr sz="3200" spc="-35" dirty="0">
                <a:latin typeface="Liberation Sans"/>
                <a:cs typeface="Liberation Sans"/>
              </a:rPr>
              <a:t>FILTER:-</a:t>
            </a:r>
            <a:endParaRPr sz="3200"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921509"/>
            <a:ext cx="58254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har char="•"/>
              <a:tabLst>
                <a:tab pos="236220" algn="l"/>
              </a:tabLst>
            </a:pPr>
            <a:r>
              <a:rPr sz="2800" spc="-5" dirty="0">
                <a:latin typeface="Liberation Sans"/>
                <a:cs typeface="Liberation Sans"/>
              </a:rPr>
              <a:t>Glass </a:t>
            </a:r>
            <a:r>
              <a:rPr sz="2800" dirty="0">
                <a:latin typeface="Liberation Sans"/>
                <a:cs typeface="Liberation Sans"/>
              </a:rPr>
              <a:t>filters are </a:t>
            </a:r>
            <a:r>
              <a:rPr sz="2800" spc="-5" dirty="0">
                <a:latin typeface="Liberation Sans"/>
                <a:cs typeface="Liberation Sans"/>
              </a:rPr>
              <a:t>selectively transmit  particular range </a:t>
            </a:r>
            <a:r>
              <a:rPr sz="2800" spc="5" dirty="0">
                <a:latin typeface="Liberation Sans"/>
                <a:cs typeface="Liberation Sans"/>
              </a:rPr>
              <a:t>of</a:t>
            </a:r>
            <a:r>
              <a:rPr sz="2800" spc="-5" dirty="0">
                <a:latin typeface="Liberation Sans"/>
                <a:cs typeface="Liberation Sans"/>
              </a:rPr>
              <a:t> </a:t>
            </a:r>
            <a:r>
              <a:rPr sz="2800" dirty="0">
                <a:latin typeface="Liberation Sans"/>
                <a:cs typeface="Liberation Sans"/>
              </a:rPr>
              <a:t>wavelength</a:t>
            </a:r>
            <a:r>
              <a:rPr sz="3200" dirty="0">
                <a:latin typeface="Liberation Sans"/>
                <a:cs typeface="Liberation Sans"/>
              </a:rPr>
              <a:t>.</a:t>
            </a:r>
            <a:endParaRPr sz="3200"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9993" y="1921509"/>
            <a:ext cx="10541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Liberation Sans"/>
                <a:cs typeface="Liberation Sans"/>
              </a:rPr>
              <a:t>light</a:t>
            </a:r>
            <a:r>
              <a:rPr sz="2800" spc="-85" dirty="0">
                <a:latin typeface="Liberation Sans"/>
                <a:cs typeface="Liberation Sans"/>
              </a:rPr>
              <a:t> </a:t>
            </a:r>
            <a:r>
              <a:rPr sz="2800" spc="-5" dirty="0">
                <a:latin typeface="Liberation Sans"/>
                <a:cs typeface="Liberation Sans"/>
              </a:rPr>
              <a:t>in</a:t>
            </a:r>
            <a:endParaRPr sz="28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8" y="162559"/>
            <a:ext cx="457073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45" dirty="0">
                <a:latin typeface="Carlito"/>
                <a:cs typeface="Carlito"/>
              </a:rPr>
              <a:t>GRATINGS</a:t>
            </a:r>
            <a:r>
              <a:rPr sz="4400" b="1" spc="-10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: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914400"/>
            <a:ext cx="4664710" cy="5642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indent="-215900">
              <a:lnSpc>
                <a:spcPct val="100000"/>
              </a:lnSpc>
              <a:spcBef>
                <a:spcPts val="100"/>
              </a:spcBef>
              <a:buFont typeface="Liberation Sans"/>
              <a:buChar char="•"/>
              <a:tabLst>
                <a:tab pos="228600" algn="l"/>
              </a:tabLst>
            </a:pPr>
            <a:r>
              <a:rPr sz="2800" b="1" spc="-10" smtClean="0">
                <a:latin typeface="Carlito"/>
                <a:cs typeface="Carlito"/>
              </a:rPr>
              <a:t>GRAPHITE</a:t>
            </a:r>
            <a:endParaRPr sz="2750">
              <a:latin typeface="Carlito"/>
              <a:cs typeface="Carlito"/>
            </a:endParaRPr>
          </a:p>
          <a:p>
            <a:pPr marL="228600" marR="508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2800" spc="-15" dirty="0">
                <a:latin typeface="Carlito"/>
                <a:cs typeface="Carlito"/>
              </a:rPr>
              <a:t>Light </a:t>
            </a:r>
            <a:r>
              <a:rPr sz="2800" spc="-35" dirty="0">
                <a:latin typeface="Carlito"/>
                <a:cs typeface="Carlito"/>
              </a:rPr>
              <a:t>(Tungsten </a:t>
            </a:r>
            <a:r>
              <a:rPr sz="2800" spc="-15" dirty="0">
                <a:latin typeface="Carlito"/>
                <a:cs typeface="Carlito"/>
              </a:rPr>
              <a:t>light) </a:t>
            </a:r>
            <a:r>
              <a:rPr sz="2800" spc="-5" dirty="0">
                <a:latin typeface="Carlito"/>
                <a:cs typeface="Carlito"/>
              </a:rPr>
              <a:t>is  </a:t>
            </a:r>
            <a:r>
              <a:rPr sz="2800" spc="-20" dirty="0">
                <a:latin typeface="Carlito"/>
                <a:cs typeface="Carlito"/>
              </a:rPr>
              <a:t>reflected </a:t>
            </a:r>
            <a:r>
              <a:rPr sz="2800" spc="-5" dirty="0">
                <a:latin typeface="Carlito"/>
                <a:cs typeface="Carlito"/>
              </a:rPr>
              <a:t>on </a:t>
            </a:r>
            <a:r>
              <a:rPr sz="2800" spc="-20" dirty="0">
                <a:latin typeface="Carlito"/>
                <a:cs typeface="Carlito"/>
              </a:rPr>
              <a:t>graphite. </a:t>
            </a:r>
            <a:r>
              <a:rPr sz="2800" spc="-10" dirty="0">
                <a:latin typeface="Carlito"/>
                <a:cs typeface="Carlito"/>
              </a:rPr>
              <a:t>This  </a:t>
            </a:r>
            <a:r>
              <a:rPr sz="2800" spc="-35" dirty="0">
                <a:latin typeface="Carlito"/>
                <a:cs typeface="Carlito"/>
              </a:rPr>
              <a:t>graft </a:t>
            </a:r>
            <a:r>
              <a:rPr sz="2800" spc="-25" dirty="0">
                <a:latin typeface="Carlito"/>
                <a:cs typeface="Carlito"/>
              </a:rPr>
              <a:t>separate </a:t>
            </a:r>
            <a:r>
              <a:rPr sz="2800" spc="-20" dirty="0">
                <a:latin typeface="Carlito"/>
                <a:cs typeface="Carlito"/>
              </a:rPr>
              <a:t>light </a:t>
            </a:r>
            <a:r>
              <a:rPr sz="2800" spc="-10" dirty="0">
                <a:latin typeface="Carlito"/>
                <a:cs typeface="Carlito"/>
              </a:rPr>
              <a:t>in  </a:t>
            </a:r>
            <a:r>
              <a:rPr sz="2800" spc="-35" dirty="0">
                <a:latin typeface="Carlito"/>
                <a:cs typeface="Carlito"/>
              </a:rPr>
              <a:t>different wave </a:t>
            </a:r>
            <a:r>
              <a:rPr sz="2800" spc="-15" dirty="0">
                <a:latin typeface="Carlito"/>
                <a:cs typeface="Carlito"/>
              </a:rPr>
              <a:t>length </a:t>
            </a:r>
            <a:r>
              <a:rPr sz="2800" dirty="0">
                <a:latin typeface="Carlito"/>
                <a:cs typeface="Carlito"/>
              </a:rPr>
              <a:t>. </a:t>
            </a:r>
            <a:r>
              <a:rPr sz="2800" spc="-20" dirty="0">
                <a:latin typeface="Carlito"/>
                <a:cs typeface="Carlito"/>
              </a:rPr>
              <a:t>By  </a:t>
            </a:r>
            <a:r>
              <a:rPr sz="2800" spc="-25" dirty="0">
                <a:latin typeface="Carlito"/>
                <a:cs typeface="Carlito"/>
              </a:rPr>
              <a:t>rotation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slit, </a:t>
            </a:r>
            <a:r>
              <a:rPr sz="2800" spc="-15" dirty="0">
                <a:latin typeface="Carlito"/>
                <a:cs typeface="Carlito"/>
              </a:rPr>
              <a:t>desirable  </a:t>
            </a:r>
            <a:r>
              <a:rPr sz="2800" spc="-35" dirty="0">
                <a:latin typeface="Carlito"/>
                <a:cs typeface="Carlito"/>
              </a:rPr>
              <a:t>wave </a:t>
            </a:r>
            <a:r>
              <a:rPr sz="2800" spc="-15" dirty="0">
                <a:latin typeface="Carlito"/>
                <a:cs typeface="Carlito"/>
              </a:rPr>
              <a:t>length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light </a:t>
            </a:r>
            <a:r>
              <a:rPr sz="2800" spc="-10" dirty="0">
                <a:latin typeface="Carlito"/>
                <a:cs typeface="Carlito"/>
              </a:rPr>
              <a:t>come </a:t>
            </a:r>
            <a:r>
              <a:rPr sz="2800" spc="-5" dirty="0">
                <a:latin typeface="Carlito"/>
                <a:cs typeface="Carlito"/>
              </a:rPr>
              <a:t>out  </a:t>
            </a:r>
            <a:r>
              <a:rPr sz="2800" spc="-20" dirty="0">
                <a:latin typeface="Carlito"/>
                <a:cs typeface="Carlito"/>
              </a:rPr>
              <a:t>from </a:t>
            </a:r>
            <a:r>
              <a:rPr sz="2800" spc="-10" dirty="0">
                <a:latin typeface="Carlito"/>
                <a:cs typeface="Carlito"/>
              </a:rPr>
              <a:t>slit. </a:t>
            </a:r>
            <a:r>
              <a:rPr sz="2800" spc="-5" dirty="0">
                <a:latin typeface="Carlito"/>
                <a:cs typeface="Carlito"/>
              </a:rPr>
              <a:t>And Beam of </a:t>
            </a:r>
            <a:r>
              <a:rPr sz="2800" spc="-15" dirty="0">
                <a:latin typeface="Carlito"/>
                <a:cs typeface="Carlito"/>
              </a:rPr>
              <a:t>that  </a:t>
            </a:r>
            <a:r>
              <a:rPr sz="2800" spc="-35" dirty="0">
                <a:latin typeface="Carlito"/>
                <a:cs typeface="Carlito"/>
              </a:rPr>
              <a:t>wave </a:t>
            </a:r>
            <a:r>
              <a:rPr sz="2800" spc="-15" dirty="0">
                <a:latin typeface="Carlito"/>
                <a:cs typeface="Carlito"/>
              </a:rPr>
              <a:t>length </a:t>
            </a:r>
            <a:r>
              <a:rPr sz="2800" spc="-10" dirty="0">
                <a:latin typeface="Carlito"/>
                <a:cs typeface="Carlito"/>
              </a:rPr>
              <a:t>is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generated.</a:t>
            </a:r>
            <a:endParaRPr sz="2800">
              <a:latin typeface="Carlito"/>
              <a:cs typeface="Carlito"/>
            </a:endParaRPr>
          </a:p>
          <a:p>
            <a:pPr marL="228600" marR="163830" indent="-215900" algn="just">
              <a:lnSpc>
                <a:spcPts val="3360"/>
              </a:lnSpc>
              <a:spcBef>
                <a:spcPts val="105"/>
              </a:spcBef>
              <a:buFont typeface="Liberation Sans"/>
              <a:buChar char="•"/>
              <a:tabLst>
                <a:tab pos="228600" algn="l"/>
              </a:tabLst>
            </a:pPr>
            <a:r>
              <a:rPr sz="2800" spc="-15" dirty="0">
                <a:latin typeface="Carlito"/>
                <a:cs typeface="Carlito"/>
              </a:rPr>
              <a:t>Desired </a:t>
            </a:r>
            <a:r>
              <a:rPr sz="2800" spc="-25" dirty="0">
                <a:latin typeface="Carlito"/>
                <a:cs typeface="Carlito"/>
              </a:rPr>
              <a:t>wavelength </a:t>
            </a:r>
            <a:r>
              <a:rPr sz="2800" spc="-10" dirty="0">
                <a:latin typeface="Carlito"/>
                <a:cs typeface="Carlito"/>
              </a:rPr>
              <a:t>selected  </a:t>
            </a:r>
            <a:r>
              <a:rPr sz="2800" spc="-20" dirty="0">
                <a:latin typeface="Carlito"/>
                <a:cs typeface="Carlito"/>
              </a:rPr>
              <a:t>by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adjustment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dirty="0">
                <a:latin typeface="Carlito"/>
                <a:cs typeface="Carlito"/>
              </a:rPr>
              <a:t>an </a:t>
            </a:r>
            <a:r>
              <a:rPr sz="2800" spc="-20" dirty="0">
                <a:latin typeface="Carlito"/>
                <a:cs typeface="Carlito"/>
              </a:rPr>
              <a:t>exit  </a:t>
            </a:r>
            <a:r>
              <a:rPr sz="2800" spc="-10" dirty="0">
                <a:latin typeface="Carlito"/>
                <a:cs typeface="Carlito"/>
              </a:rPr>
              <a:t>slit.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89829" y="2025650"/>
            <a:ext cx="4100394" cy="3365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93040"/>
            <a:ext cx="792353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2200" algn="l"/>
              </a:tabLst>
            </a:pPr>
            <a:r>
              <a:rPr sz="4400" b="1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CUVETTE	</a:t>
            </a:r>
            <a:r>
              <a:rPr sz="4400" u="heavy" spc="-5" dirty="0">
                <a:uFill>
                  <a:solidFill>
                    <a:srgbClr val="000000"/>
                  </a:solidFill>
                </a:uFill>
              </a:rPr>
              <a:t>(</a:t>
            </a: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Sample cell</a:t>
            </a:r>
            <a:r>
              <a:rPr sz="4400" b="1" u="heavy" spc="-3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4400" u="heavy" dirty="0">
                <a:uFill>
                  <a:solidFill>
                    <a:srgbClr val="000000"/>
                  </a:solidFill>
                </a:uFill>
              </a:rPr>
              <a:t>)</a:t>
            </a:r>
            <a:r>
              <a:rPr dirty="0"/>
              <a:t>: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1906270"/>
            <a:ext cx="5334000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marR="30480" indent="-215900">
              <a:lnSpc>
                <a:spcPct val="100000"/>
              </a:lnSpc>
              <a:spcBef>
                <a:spcPts val="100"/>
              </a:spcBef>
            </a:pPr>
            <a:r>
              <a:rPr sz="2800" spc="-15" smtClean="0">
                <a:latin typeface="Carlito"/>
                <a:cs typeface="Carlito"/>
              </a:rPr>
              <a:t>path </a:t>
            </a:r>
            <a:r>
              <a:rPr sz="2800" spc="-15" dirty="0">
                <a:latin typeface="Carlito"/>
                <a:cs typeface="Carlito"/>
              </a:rPr>
              <a:t>length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25" dirty="0">
                <a:latin typeface="Carlito"/>
                <a:cs typeface="Carlito"/>
              </a:rPr>
              <a:t>fixed 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1</a:t>
            </a:r>
            <a:r>
              <a:rPr sz="2800" spc="-5" dirty="0">
                <a:latin typeface="Carlito"/>
                <a:cs typeface="Carlito"/>
              </a:rPr>
              <a:t> cm.</a:t>
            </a:r>
            <a:endParaRPr sz="2800">
              <a:latin typeface="Carlito"/>
              <a:cs typeface="Carlito"/>
            </a:endParaRPr>
          </a:p>
          <a:p>
            <a:pPr marL="254000" marR="395605" indent="-215900">
              <a:lnSpc>
                <a:spcPct val="100000"/>
              </a:lnSpc>
            </a:pPr>
            <a:endParaRPr lang="en-IN" sz="4200" spc="697" baseline="5952" dirty="0" smtClean="0">
              <a:latin typeface="OpenSymbol"/>
              <a:cs typeface="OpenSymbol"/>
            </a:endParaRPr>
          </a:p>
          <a:p>
            <a:pPr marL="254000" marR="395605" indent="-215900">
              <a:lnSpc>
                <a:spcPct val="100000"/>
              </a:lnSpc>
            </a:pPr>
            <a:r>
              <a:rPr sz="2800" spc="465" smtClean="0">
                <a:latin typeface="Carlito"/>
                <a:cs typeface="Carlito"/>
              </a:rPr>
              <a:t>Sample</a:t>
            </a:r>
            <a:r>
              <a:rPr sz="2800" spc="-75" smtClean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cell </a:t>
            </a:r>
            <a:r>
              <a:rPr sz="2800" spc="-5">
                <a:latin typeface="Carlito"/>
                <a:cs typeface="Carlito"/>
              </a:rPr>
              <a:t>has </a:t>
            </a:r>
            <a:r>
              <a:rPr sz="2800" smtClean="0">
                <a:latin typeface="Carlito"/>
                <a:cs typeface="Carlito"/>
              </a:rPr>
              <a:t>1</a:t>
            </a:r>
            <a:r>
              <a:rPr lang="en-IN" sz="2800" spc="-5" dirty="0" smtClean="0">
                <a:latin typeface="Carlito"/>
                <a:cs typeface="Carlito"/>
              </a:rPr>
              <a:t> cm</a:t>
            </a:r>
            <a:r>
              <a:rPr sz="2800" smtClean="0">
                <a:latin typeface="Carlito"/>
                <a:cs typeface="Carlito"/>
              </a:rPr>
              <a:t>  </a:t>
            </a:r>
            <a:r>
              <a:rPr sz="2800" spc="-1240" smtClean="0">
                <a:latin typeface="Carlito"/>
                <a:cs typeface="Carlito"/>
              </a:rPr>
              <a:t>c</a:t>
            </a:r>
            <a:r>
              <a:rPr sz="2800" spc="-45" smtClean="0">
                <a:latin typeface="Carlito"/>
                <a:cs typeface="Carlito"/>
              </a:rPr>
              <a:t>diameter</a:t>
            </a:r>
            <a:r>
              <a:rPr sz="2800" spc="-4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254000" marR="568960" indent="-215900">
              <a:lnSpc>
                <a:spcPct val="100000"/>
              </a:lnSpc>
              <a:tabLst>
                <a:tab pos="2341880" algn="l"/>
              </a:tabLst>
            </a:pPr>
            <a:endParaRPr lang="en-IN" sz="4200" spc="2475" baseline="5952" dirty="0">
              <a:latin typeface="OpenSymbol"/>
              <a:cs typeface="Carlito"/>
            </a:endParaRPr>
          </a:p>
          <a:p>
            <a:pPr marL="254000" marR="568960" indent="-215900">
              <a:lnSpc>
                <a:spcPct val="100000"/>
              </a:lnSpc>
              <a:tabLst>
                <a:tab pos="2341880" algn="l"/>
              </a:tabLst>
            </a:pPr>
            <a:r>
              <a:rPr sz="2800" spc="1650" smtClean="0">
                <a:latin typeface="Carlito"/>
                <a:cs typeface="Carlito"/>
              </a:rPr>
              <a:t>A</a:t>
            </a:r>
            <a:r>
              <a:rPr sz="2800" spc="-80" smtClean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container </a:t>
            </a:r>
            <a:r>
              <a:rPr sz="2800" spc="-35" dirty="0">
                <a:latin typeface="Carlito"/>
                <a:cs typeface="Carlito"/>
              </a:rPr>
              <a:t>that  </a:t>
            </a:r>
            <a:r>
              <a:rPr sz="2800" spc="-20" dirty="0">
                <a:latin typeface="Carlito"/>
                <a:cs typeface="Carlito"/>
              </a:rPr>
              <a:t>contains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sample is  </a:t>
            </a:r>
            <a:r>
              <a:rPr sz="2800" spc="-5" dirty="0">
                <a:latin typeface="Carlito"/>
                <a:cs typeface="Carlito"/>
              </a:rPr>
              <a:t>usually </a:t>
            </a:r>
            <a:r>
              <a:rPr sz="2800" spc="-10" dirty="0">
                <a:latin typeface="Carlito"/>
                <a:cs typeface="Carlito"/>
              </a:rPr>
              <a:t>called	cell.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28911" y="2034539"/>
            <a:ext cx="1247341" cy="3513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633220"/>
            <a:ext cx="630110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1" dirty="0">
                <a:latin typeface="DejaVu Serif"/>
                <a:cs typeface="DejaVu Serif"/>
              </a:rPr>
              <a:t>THREE </a:t>
            </a:r>
            <a:r>
              <a:rPr sz="3500" b="1" spc="-5" dirty="0">
                <a:latin typeface="DejaVu Serif"/>
                <a:cs typeface="DejaVu Serif"/>
              </a:rPr>
              <a:t>TYPES OF</a:t>
            </a:r>
            <a:r>
              <a:rPr sz="3500" b="1" spc="-55" dirty="0">
                <a:latin typeface="DejaVu Serif"/>
                <a:cs typeface="DejaVu Serif"/>
              </a:rPr>
              <a:t> </a:t>
            </a:r>
            <a:r>
              <a:rPr sz="3500" b="1" spc="-5" dirty="0">
                <a:latin typeface="DejaVu Serif"/>
                <a:cs typeface="DejaVu Serif"/>
              </a:rPr>
              <a:t>CELL:-</a:t>
            </a:r>
            <a:endParaRPr sz="3500">
              <a:latin typeface="DejaVu Serif"/>
              <a:cs typeface="DejaVu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2700020"/>
            <a:ext cx="7524115" cy="2157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DejaVu Serif"/>
                <a:cs typeface="DejaVu Serif"/>
              </a:rPr>
              <a:t>1.Glass</a:t>
            </a:r>
            <a:endParaRPr sz="28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DejaVu Serif"/>
              <a:cs typeface="DejaVu Serif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446405" algn="l"/>
                <a:tab pos="447040" algn="l"/>
                <a:tab pos="1491615" algn="l"/>
              </a:tabLst>
            </a:pPr>
            <a:r>
              <a:rPr sz="2800" spc="-10" dirty="0">
                <a:latin typeface="DejaVu Serif"/>
                <a:cs typeface="DejaVu Serif"/>
              </a:rPr>
              <a:t>340nm </a:t>
            </a:r>
            <a:r>
              <a:rPr sz="2800" spc="-5" dirty="0">
                <a:latin typeface="DejaVu Serif"/>
                <a:cs typeface="DejaVu Serif"/>
              </a:rPr>
              <a:t>wavelength </a:t>
            </a:r>
            <a:r>
              <a:rPr sz="2800" dirty="0">
                <a:latin typeface="DejaVu Serif"/>
                <a:cs typeface="DejaVu Serif"/>
              </a:rPr>
              <a:t>of </a:t>
            </a:r>
            <a:r>
              <a:rPr sz="2800" spc="-5" dirty="0">
                <a:latin typeface="DejaVu Serif"/>
                <a:cs typeface="DejaVu Serif"/>
              </a:rPr>
              <a:t>light </a:t>
            </a:r>
            <a:r>
              <a:rPr sz="2800" spc="-10" dirty="0">
                <a:latin typeface="DejaVu Serif"/>
                <a:cs typeface="DejaVu Serif"/>
              </a:rPr>
              <a:t>absorbed </a:t>
            </a:r>
            <a:r>
              <a:rPr sz="2800" dirty="0">
                <a:latin typeface="DejaVu Serif"/>
                <a:cs typeface="DejaVu Serif"/>
              </a:rPr>
              <a:t>in  </a:t>
            </a:r>
            <a:r>
              <a:rPr sz="2800" spc="-5" dirty="0">
                <a:latin typeface="DejaVu Serif"/>
                <a:cs typeface="DejaVu Serif"/>
              </a:rPr>
              <a:t>glass	cell.</a:t>
            </a:r>
            <a:endParaRPr sz="2800">
              <a:latin typeface="DejaVu Serif"/>
              <a:cs typeface="DejaVu Serif"/>
            </a:endParaRPr>
          </a:p>
          <a:p>
            <a:pPr marL="447040" indent="-434340">
              <a:lnSpc>
                <a:spcPct val="100000"/>
              </a:lnSpc>
              <a:buChar char="•"/>
              <a:tabLst>
                <a:tab pos="446405" algn="l"/>
                <a:tab pos="447040" algn="l"/>
              </a:tabLst>
            </a:pPr>
            <a:r>
              <a:rPr sz="2800" spc="-5" dirty="0">
                <a:latin typeface="DejaVu Serif"/>
                <a:cs typeface="DejaVu Serif"/>
              </a:rPr>
              <a:t>cheap</a:t>
            </a:r>
            <a:endParaRPr sz="2800">
              <a:latin typeface="DejaVu Serif"/>
              <a:cs typeface="DejaVu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270" y="336550"/>
            <a:ext cx="21386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DejaVu Serif"/>
                <a:cs typeface="DejaVu Serif"/>
              </a:rPr>
              <a:t>2.</a:t>
            </a:r>
            <a:r>
              <a:rPr sz="3200" b="1" spc="-75" dirty="0">
                <a:latin typeface="DejaVu Serif"/>
                <a:cs typeface="DejaVu Serif"/>
              </a:rPr>
              <a:t> </a:t>
            </a:r>
            <a:r>
              <a:rPr sz="3200" b="1" spc="-5" dirty="0">
                <a:latin typeface="DejaVu Serif"/>
                <a:cs typeface="DejaVu Serif"/>
              </a:rPr>
              <a:t>Quartz</a:t>
            </a:r>
            <a:endParaRPr sz="3200">
              <a:latin typeface="DejaVu Serif"/>
              <a:cs typeface="DejaVu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270" y="824229"/>
            <a:ext cx="7268209" cy="3773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78840">
              <a:lnSpc>
                <a:spcPct val="100000"/>
              </a:lnSpc>
              <a:spcBef>
                <a:spcPts val="100"/>
              </a:spcBef>
              <a:buSzPct val="76923"/>
              <a:buChar char="•"/>
              <a:tabLst>
                <a:tab pos="405765" algn="l"/>
                <a:tab pos="406400" algn="l"/>
              </a:tabLst>
            </a:pPr>
            <a:r>
              <a:rPr sz="2600" spc="-5" dirty="0">
                <a:latin typeface="DejaVu Serif"/>
                <a:cs typeface="DejaVu Serif"/>
              </a:rPr>
              <a:t>It allows passage both </a:t>
            </a:r>
            <a:r>
              <a:rPr sz="2600" dirty="0">
                <a:latin typeface="DejaVu Serif"/>
                <a:cs typeface="DejaVu Serif"/>
              </a:rPr>
              <a:t>type of </a:t>
            </a:r>
            <a:r>
              <a:rPr sz="2600" spc="-5" dirty="0">
                <a:latin typeface="DejaVu Serif"/>
                <a:cs typeface="DejaVu Serif"/>
              </a:rPr>
              <a:t>light,  ultraviolet </a:t>
            </a:r>
            <a:r>
              <a:rPr sz="2600" dirty="0">
                <a:latin typeface="DejaVu Serif"/>
                <a:cs typeface="DejaVu Serif"/>
              </a:rPr>
              <a:t>&amp; </a:t>
            </a:r>
            <a:r>
              <a:rPr sz="2600" spc="-5" dirty="0">
                <a:latin typeface="DejaVu Serif"/>
                <a:cs typeface="DejaVu Serif"/>
              </a:rPr>
              <a:t>visible</a:t>
            </a:r>
            <a:r>
              <a:rPr sz="2600" spc="-25" dirty="0">
                <a:latin typeface="DejaVu Serif"/>
                <a:cs typeface="DejaVu Serif"/>
              </a:rPr>
              <a:t> </a:t>
            </a:r>
            <a:r>
              <a:rPr sz="2600" spc="-5" dirty="0">
                <a:latin typeface="DejaVu Serif"/>
                <a:cs typeface="DejaVu Serif"/>
              </a:rPr>
              <a:t>ranges.</a:t>
            </a:r>
            <a:endParaRPr sz="2600">
              <a:latin typeface="DejaVu Serif"/>
              <a:cs typeface="DejaVu Serif"/>
            </a:endParaRPr>
          </a:p>
          <a:p>
            <a:pPr marL="117475" marR="5080" indent="-105410">
              <a:lnSpc>
                <a:spcPct val="100000"/>
              </a:lnSpc>
              <a:buChar char="•"/>
              <a:tabLst>
                <a:tab pos="312420" algn="l"/>
              </a:tabLst>
            </a:pPr>
            <a:r>
              <a:rPr sz="2600" dirty="0">
                <a:latin typeface="DejaVu Serif"/>
                <a:cs typeface="DejaVu Serif"/>
              </a:rPr>
              <a:t>So </a:t>
            </a:r>
            <a:r>
              <a:rPr sz="2600" spc="-5" dirty="0">
                <a:latin typeface="DejaVu Serif"/>
                <a:cs typeface="DejaVu Serif"/>
              </a:rPr>
              <a:t>used </a:t>
            </a:r>
            <a:r>
              <a:rPr sz="2600" dirty="0">
                <a:latin typeface="DejaVu Serif"/>
                <a:cs typeface="DejaVu Serif"/>
              </a:rPr>
              <a:t>for </a:t>
            </a:r>
            <a:r>
              <a:rPr sz="2600" spc="-5" dirty="0">
                <a:latin typeface="DejaVu Serif"/>
                <a:cs typeface="DejaVu Serif"/>
              </a:rPr>
              <a:t>measurement </a:t>
            </a:r>
            <a:r>
              <a:rPr sz="2600" dirty="0">
                <a:latin typeface="DejaVu Serif"/>
                <a:cs typeface="DejaVu Serif"/>
              </a:rPr>
              <a:t>of </a:t>
            </a:r>
            <a:r>
              <a:rPr sz="2600" spc="-5" dirty="0">
                <a:latin typeface="DejaVu Serif"/>
                <a:cs typeface="DejaVu Serif"/>
              </a:rPr>
              <a:t>both ranges.  </a:t>
            </a:r>
            <a:r>
              <a:rPr sz="2600" spc="-55" dirty="0">
                <a:latin typeface="DejaVu Serif"/>
                <a:cs typeface="DejaVu Serif"/>
              </a:rPr>
              <a:t>costly.</a:t>
            </a:r>
            <a:endParaRPr sz="26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</a:pPr>
            <a:r>
              <a:rPr sz="3200" b="1" spc="-10" dirty="0">
                <a:latin typeface="Carlito"/>
                <a:cs typeface="Carlito"/>
              </a:rPr>
              <a:t>3.Plastic</a:t>
            </a:r>
            <a:r>
              <a:rPr sz="3200" b="1" spc="-5" dirty="0">
                <a:latin typeface="Carlito"/>
                <a:cs typeface="Carlito"/>
              </a:rPr>
              <a:t> </a:t>
            </a:r>
            <a:r>
              <a:rPr sz="3200" b="1" spc="-40" dirty="0">
                <a:latin typeface="Carlito"/>
                <a:cs typeface="Carlito"/>
              </a:rPr>
              <a:t>cuvette</a:t>
            </a:r>
            <a:endParaRPr sz="3200">
              <a:latin typeface="Carlito"/>
              <a:cs typeface="Carlito"/>
            </a:endParaRPr>
          </a:p>
          <a:p>
            <a:pPr marL="270510" indent="-257810">
              <a:lnSpc>
                <a:spcPct val="100000"/>
              </a:lnSpc>
              <a:buChar char="•"/>
              <a:tabLst>
                <a:tab pos="270510" algn="l"/>
              </a:tabLst>
            </a:pPr>
            <a:r>
              <a:rPr sz="2800" spc="-15" dirty="0">
                <a:latin typeface="Carlito"/>
                <a:cs typeface="Carlito"/>
              </a:rPr>
              <a:t>Shorter </a:t>
            </a:r>
            <a:r>
              <a:rPr sz="2800" spc="-25" dirty="0">
                <a:latin typeface="Carlito"/>
                <a:cs typeface="Carlito"/>
              </a:rPr>
              <a:t>Life</a:t>
            </a:r>
            <a:r>
              <a:rPr sz="2800" spc="-5" dirty="0">
                <a:latin typeface="Carlito"/>
                <a:cs typeface="Carlito"/>
              </a:rPr>
              <a:t> Span</a:t>
            </a:r>
            <a:endParaRPr sz="2800">
              <a:latin typeface="Carlito"/>
              <a:cs typeface="Carlito"/>
            </a:endParaRPr>
          </a:p>
          <a:p>
            <a:pPr marL="189865" indent="-177800">
              <a:lnSpc>
                <a:spcPct val="100000"/>
              </a:lnSpc>
              <a:buChar char="•"/>
              <a:tabLst>
                <a:tab pos="190500" algn="l"/>
              </a:tabLst>
            </a:pPr>
            <a:r>
              <a:rPr sz="2800" spc="-15" dirty="0">
                <a:latin typeface="Carlito"/>
                <a:cs typeface="Carlito"/>
              </a:rPr>
              <a:t>Easily </a:t>
            </a:r>
            <a:r>
              <a:rPr sz="2800" spc="-20" dirty="0">
                <a:latin typeface="Carlito"/>
                <a:cs typeface="Carlito"/>
              </a:rPr>
              <a:t>get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Scratches</a:t>
            </a:r>
            <a:endParaRPr sz="2800">
              <a:latin typeface="Carlito"/>
              <a:cs typeface="Carlito"/>
            </a:endParaRPr>
          </a:p>
          <a:p>
            <a:pPr marL="270510" lvl="1" indent="-177800">
              <a:lnSpc>
                <a:spcPct val="100000"/>
              </a:lnSpc>
              <a:buSzPct val="96428"/>
              <a:buChar char="•"/>
              <a:tabLst>
                <a:tab pos="270510" algn="l"/>
              </a:tabLst>
            </a:pPr>
            <a:r>
              <a:rPr sz="2800" spc="-10" dirty="0">
                <a:latin typeface="Carlito"/>
                <a:cs typeface="Carlito"/>
              </a:rPr>
              <a:t>Low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Cost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795020"/>
            <a:ext cx="8066405" cy="5873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35"/>
              </a:lnSpc>
              <a:spcBef>
                <a:spcPts val="100"/>
              </a:spcBef>
            </a:pPr>
            <a:r>
              <a:rPr sz="3200" b="1" spc="-25" dirty="0">
                <a:latin typeface="Carlito"/>
                <a:cs typeface="Carlito"/>
              </a:rPr>
              <a:t>PHOTOCELL</a:t>
            </a:r>
            <a:r>
              <a:rPr sz="3200" b="1" spc="-15" dirty="0">
                <a:latin typeface="Carlito"/>
                <a:cs typeface="Carlito"/>
              </a:rPr>
              <a:t> </a:t>
            </a:r>
            <a:r>
              <a:rPr sz="3200" b="1" spc="-25" dirty="0">
                <a:latin typeface="Carlito"/>
                <a:cs typeface="Carlito"/>
              </a:rPr>
              <a:t>(PHOTODETECTOR)</a:t>
            </a:r>
            <a:endParaRPr sz="3200">
              <a:latin typeface="Carlito"/>
              <a:cs typeface="Carlito"/>
            </a:endParaRPr>
          </a:p>
          <a:p>
            <a:pPr marL="12700" marR="198755" indent="182880">
              <a:lnSpc>
                <a:spcPts val="3840"/>
              </a:lnSpc>
              <a:spcBef>
                <a:spcPts val="120"/>
              </a:spcBef>
              <a:buSzPct val="96875"/>
              <a:buFont typeface="Carlito"/>
              <a:buChar char="•"/>
              <a:tabLst>
                <a:tab pos="398780" algn="l"/>
              </a:tabLst>
            </a:pPr>
            <a:r>
              <a:rPr sz="3200" spc="-5" dirty="0">
                <a:latin typeface="Carlito"/>
                <a:cs typeface="Carlito"/>
              </a:rPr>
              <a:t>These </a:t>
            </a:r>
            <a:r>
              <a:rPr sz="3200" spc="-20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the devices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measure the  </a:t>
            </a:r>
            <a:r>
              <a:rPr sz="3200" spc="-15" dirty="0">
                <a:latin typeface="Carlito"/>
                <a:cs typeface="Carlito"/>
              </a:rPr>
              <a:t>intensity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light </a:t>
            </a:r>
            <a:r>
              <a:rPr sz="3200" spc="-20" dirty="0">
                <a:latin typeface="Carlito"/>
                <a:cs typeface="Carlito"/>
              </a:rPr>
              <a:t>by converting </a:t>
            </a:r>
            <a:r>
              <a:rPr sz="3200" spc="-10" dirty="0">
                <a:latin typeface="Carlito"/>
                <a:cs typeface="Carlito"/>
              </a:rPr>
              <a:t>light energy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electric </a:t>
            </a:r>
            <a:r>
              <a:rPr sz="3200" spc="-40" dirty="0">
                <a:latin typeface="Carlito"/>
                <a:cs typeface="Carlito"/>
              </a:rPr>
              <a:t>energy.</a:t>
            </a:r>
            <a:endParaRPr sz="3200">
              <a:latin typeface="Carlito"/>
              <a:cs typeface="Carlito"/>
            </a:endParaRPr>
          </a:p>
          <a:p>
            <a:pPr marL="12700" marR="5080" lvl="1" indent="285750">
              <a:lnSpc>
                <a:spcPts val="3840"/>
              </a:lnSpc>
              <a:buSzPct val="96875"/>
              <a:buChar char="•"/>
              <a:tabLst>
                <a:tab pos="502284" algn="l"/>
                <a:tab pos="1438910" algn="l"/>
                <a:tab pos="2114550" algn="l"/>
                <a:tab pos="3192780" algn="l"/>
                <a:tab pos="3761104" algn="l"/>
                <a:tab pos="4241800" algn="l"/>
                <a:tab pos="5104765" algn="l"/>
                <a:tab pos="6682105" algn="l"/>
              </a:tabLst>
            </a:pPr>
            <a:r>
              <a:rPr sz="3200" spc="-5" dirty="0">
                <a:latin typeface="Carlito"/>
                <a:cs typeface="Carlito"/>
              </a:rPr>
              <a:t>Th</a:t>
            </a:r>
            <a:r>
              <a:rPr sz="3200" spc="-25" dirty="0">
                <a:latin typeface="Carlito"/>
                <a:cs typeface="Carlito"/>
              </a:rPr>
              <a:t>e</a:t>
            </a:r>
            <a:r>
              <a:rPr sz="3200" dirty="0">
                <a:latin typeface="Carlito"/>
                <a:cs typeface="Carlito"/>
              </a:rPr>
              <a:t>y	a</a:t>
            </a:r>
            <a:r>
              <a:rPr sz="3200" spc="-50" dirty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e	m</a:t>
            </a:r>
            <a:r>
              <a:rPr sz="3200" spc="-5" dirty="0">
                <a:latin typeface="Carlito"/>
                <a:cs typeface="Carlito"/>
              </a:rPr>
              <a:t>ad</a:t>
            </a:r>
            <a:r>
              <a:rPr sz="3200" dirty="0">
                <a:latin typeface="Carlito"/>
                <a:cs typeface="Carlito"/>
              </a:rPr>
              <a:t>e	</a:t>
            </a:r>
            <a:r>
              <a:rPr sz="3200" spc="-15" dirty="0">
                <a:latin typeface="Carlito"/>
                <a:cs typeface="Carlito"/>
              </a:rPr>
              <a:t>u</a:t>
            </a:r>
            <a:r>
              <a:rPr sz="3200" dirty="0">
                <a:latin typeface="Carlito"/>
                <a:cs typeface="Carlito"/>
              </a:rPr>
              <a:t>p	</a:t>
            </a:r>
            <a:r>
              <a:rPr sz="3200" spc="-5" dirty="0">
                <a:latin typeface="Carlito"/>
                <a:cs typeface="Carlito"/>
              </a:rPr>
              <a:t>o</a:t>
            </a:r>
            <a:r>
              <a:rPr sz="3200" dirty="0">
                <a:latin typeface="Carlito"/>
                <a:cs typeface="Carlito"/>
              </a:rPr>
              <a:t>f	</a:t>
            </a:r>
            <a:r>
              <a:rPr sz="3200" spc="-5" dirty="0">
                <a:latin typeface="Carlito"/>
                <a:cs typeface="Carlito"/>
              </a:rPr>
              <a:t>li</a:t>
            </a:r>
            <a:r>
              <a:rPr sz="3200" spc="10" dirty="0">
                <a:latin typeface="Carlito"/>
                <a:cs typeface="Carlito"/>
              </a:rPr>
              <a:t>g</a:t>
            </a:r>
            <a:r>
              <a:rPr sz="3200" spc="-45" dirty="0">
                <a:latin typeface="Carlito"/>
                <a:cs typeface="Carlito"/>
              </a:rPr>
              <a:t>h</a:t>
            </a:r>
            <a:r>
              <a:rPr sz="3200" dirty="0">
                <a:latin typeface="Carlito"/>
                <a:cs typeface="Carlito"/>
              </a:rPr>
              <a:t>t	</a:t>
            </a:r>
            <a:r>
              <a:rPr sz="3200" spc="-5" dirty="0">
                <a:latin typeface="Carlito"/>
                <a:cs typeface="Carlito"/>
              </a:rPr>
              <a:t>s</a:t>
            </a:r>
            <a:r>
              <a:rPr sz="3200" spc="5" dirty="0">
                <a:latin typeface="Carlito"/>
                <a:cs typeface="Carlito"/>
              </a:rPr>
              <a:t>e</a:t>
            </a:r>
            <a:r>
              <a:rPr sz="3200" spc="-5" dirty="0">
                <a:latin typeface="Carlito"/>
                <a:cs typeface="Carlito"/>
              </a:rPr>
              <a:t>nsi</a:t>
            </a:r>
            <a:r>
              <a:rPr sz="3200" spc="-15" dirty="0">
                <a:latin typeface="Carlito"/>
                <a:cs typeface="Carlito"/>
              </a:rPr>
              <a:t>ti</a:t>
            </a:r>
            <a:r>
              <a:rPr sz="3200" spc="-35" dirty="0">
                <a:latin typeface="Carlito"/>
                <a:cs typeface="Carlito"/>
              </a:rPr>
              <a:t>v</a:t>
            </a:r>
            <a:r>
              <a:rPr sz="3200" dirty="0">
                <a:latin typeface="Carlito"/>
                <a:cs typeface="Carlito"/>
              </a:rPr>
              <a:t>e	m</a:t>
            </a:r>
            <a:r>
              <a:rPr sz="3200" spc="-35" dirty="0">
                <a:latin typeface="Carlito"/>
                <a:cs typeface="Carlito"/>
              </a:rPr>
              <a:t>a</a:t>
            </a:r>
            <a:r>
              <a:rPr sz="3200" spc="-45" dirty="0">
                <a:latin typeface="Carlito"/>
                <a:cs typeface="Carlito"/>
              </a:rPr>
              <a:t>t</a:t>
            </a:r>
            <a:r>
              <a:rPr sz="3200" dirty="0">
                <a:latin typeface="Carlito"/>
                <a:cs typeface="Carlito"/>
              </a:rPr>
              <a:t>e</a:t>
            </a:r>
            <a:r>
              <a:rPr sz="3200" spc="-10" dirty="0">
                <a:latin typeface="Carlito"/>
                <a:cs typeface="Carlito"/>
              </a:rPr>
              <a:t>r</a:t>
            </a:r>
            <a:r>
              <a:rPr sz="3200" spc="-5" dirty="0">
                <a:latin typeface="Carlito"/>
                <a:cs typeface="Carlito"/>
              </a:rPr>
              <a:t>i</a:t>
            </a:r>
            <a:r>
              <a:rPr sz="3200" dirty="0">
                <a:latin typeface="Carlito"/>
                <a:cs typeface="Carlito"/>
              </a:rPr>
              <a:t>al 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		</a:t>
            </a:r>
            <a:r>
              <a:rPr sz="3200" spc="-5" dirty="0">
                <a:latin typeface="Carlito"/>
                <a:cs typeface="Carlito"/>
              </a:rPr>
              <a:t>selenium.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3200" b="1" spc="-40" dirty="0">
                <a:latin typeface="Carlito"/>
                <a:cs typeface="Carlito"/>
              </a:rPr>
              <a:t>GALVANOMETER</a:t>
            </a:r>
            <a:endParaRPr sz="3200">
              <a:latin typeface="Carlito"/>
              <a:cs typeface="Carlito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spc="-15" dirty="0">
                <a:latin typeface="Carlito"/>
                <a:cs typeface="Carlito"/>
              </a:rPr>
              <a:t>Readout </a:t>
            </a:r>
            <a:r>
              <a:rPr sz="3200" spc="-5" dirty="0">
                <a:latin typeface="Carlito"/>
                <a:cs typeface="Carlito"/>
              </a:rPr>
              <a:t>device.</a:t>
            </a:r>
            <a:endParaRPr sz="3200">
              <a:latin typeface="Carlito"/>
              <a:cs typeface="Carlito"/>
            </a:endParaRPr>
          </a:p>
          <a:p>
            <a:pPr marL="228600" marR="193675" indent="-215900">
              <a:lnSpc>
                <a:spcPct val="99900"/>
              </a:lnSpc>
              <a:spcBef>
                <a:spcPts val="5"/>
              </a:spcBef>
              <a:buFont typeface="Liberation Sans"/>
              <a:buChar char="•"/>
              <a:tabLst>
                <a:tab pos="228600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20" dirty="0">
                <a:latin typeface="Carlito"/>
                <a:cs typeface="Carlito"/>
              </a:rPr>
              <a:t>galvanometer </a:t>
            </a:r>
            <a:r>
              <a:rPr sz="3200" spc="-5" dirty="0">
                <a:latin typeface="Carlito"/>
                <a:cs typeface="Carlito"/>
              </a:rPr>
              <a:t>is used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detect </a:t>
            </a:r>
            <a:r>
              <a:rPr sz="3200" spc="-5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measure  electrical </a:t>
            </a:r>
            <a:r>
              <a:rPr sz="3200" spc="-20" dirty="0">
                <a:latin typeface="Carlito"/>
                <a:cs typeface="Carlito"/>
              </a:rPr>
              <a:t>current </a:t>
            </a:r>
            <a:r>
              <a:rPr sz="3200" spc="-10" dirty="0">
                <a:latin typeface="Carlito"/>
                <a:cs typeface="Carlito"/>
              </a:rPr>
              <a:t>produced </a:t>
            </a:r>
            <a:r>
              <a:rPr sz="3200" spc="-15" dirty="0">
                <a:latin typeface="Carlito"/>
                <a:cs typeface="Carlito"/>
              </a:rPr>
              <a:t>by </a:t>
            </a:r>
            <a:r>
              <a:rPr sz="3200" spc="-10" dirty="0">
                <a:latin typeface="Carlito"/>
                <a:cs typeface="Carlito"/>
              </a:rPr>
              <a:t>the  </a:t>
            </a:r>
            <a:r>
              <a:rPr sz="3200" spc="-40" dirty="0">
                <a:latin typeface="Carlito"/>
                <a:cs typeface="Carlito"/>
              </a:rPr>
              <a:t>photodetector.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9029" y="185420"/>
            <a:ext cx="43414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Liberation Serif"/>
                <a:cs typeface="Liberation Serif"/>
              </a:rPr>
              <a:t>COLORIMETER</a:t>
            </a:r>
            <a:endParaRPr sz="4400">
              <a:latin typeface="Liberation Serif"/>
              <a:cs typeface="Liberation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174750"/>
            <a:ext cx="8056880" cy="39497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indent="-215900">
              <a:lnSpc>
                <a:spcPct val="100000"/>
              </a:lnSpc>
              <a:spcBef>
                <a:spcPts val="100"/>
              </a:spcBef>
              <a:buFont typeface="Liberation Sans"/>
              <a:buChar char="•"/>
              <a:tabLst>
                <a:tab pos="228600" algn="l"/>
              </a:tabLst>
            </a:pPr>
            <a:r>
              <a:rPr sz="3200" dirty="0">
                <a:latin typeface="Liberation Serif"/>
                <a:cs typeface="Liberation Serif"/>
              </a:rPr>
              <a:t>What </a:t>
            </a:r>
            <a:r>
              <a:rPr sz="3200" spc="-5" dirty="0">
                <a:latin typeface="Liberation Serif"/>
                <a:cs typeface="Liberation Serif"/>
              </a:rPr>
              <a:t>is </a:t>
            </a:r>
            <a:r>
              <a:rPr sz="3200" dirty="0">
                <a:latin typeface="Liberation Serif"/>
                <a:cs typeface="Liberation Serif"/>
              </a:rPr>
              <a:t>colorimeter</a:t>
            </a:r>
            <a:r>
              <a:rPr sz="3200" spc="-15" dirty="0">
                <a:latin typeface="Liberation Serif"/>
                <a:cs typeface="Liberation Serif"/>
              </a:rPr>
              <a:t> </a:t>
            </a:r>
            <a:r>
              <a:rPr sz="3200" dirty="0">
                <a:latin typeface="Liberation Serif"/>
                <a:cs typeface="Liberation Serif"/>
              </a:rPr>
              <a:t>?</a:t>
            </a:r>
            <a:endParaRPr sz="3200">
              <a:latin typeface="Liberation Serif"/>
              <a:cs typeface="Liberation Serif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spc="-20" dirty="0">
                <a:latin typeface="Liberation Serif"/>
                <a:cs typeface="Liberation Serif"/>
              </a:rPr>
              <a:t>Colorimetry.</a:t>
            </a:r>
            <a:endParaRPr sz="3200">
              <a:latin typeface="Liberation Serif"/>
              <a:cs typeface="Liberation Serif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spc="-5" dirty="0">
                <a:latin typeface="Liberation Serif"/>
                <a:cs typeface="Liberation Serif"/>
              </a:rPr>
              <a:t>Principle </a:t>
            </a:r>
            <a:r>
              <a:rPr sz="3200" dirty="0">
                <a:latin typeface="Liberation Serif"/>
                <a:cs typeface="Liberation Serif"/>
              </a:rPr>
              <a:t>of</a:t>
            </a:r>
            <a:r>
              <a:rPr sz="3200" spc="15" dirty="0">
                <a:latin typeface="Liberation Serif"/>
                <a:cs typeface="Liberation Serif"/>
              </a:rPr>
              <a:t> </a:t>
            </a:r>
            <a:r>
              <a:rPr sz="3200" spc="-20" dirty="0">
                <a:latin typeface="Liberation Serif"/>
                <a:cs typeface="Liberation Serif"/>
              </a:rPr>
              <a:t>colorimeter.</a:t>
            </a:r>
            <a:endParaRPr sz="3200">
              <a:latin typeface="Liberation Serif"/>
              <a:cs typeface="Liberation Serif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dirty="0">
                <a:latin typeface="Liberation Serif"/>
                <a:cs typeface="Liberation Serif"/>
              </a:rPr>
              <a:t>Beer's and </a:t>
            </a:r>
            <a:r>
              <a:rPr sz="3200" spc="-5" dirty="0">
                <a:latin typeface="Liberation Serif"/>
                <a:cs typeface="Liberation Serif"/>
              </a:rPr>
              <a:t>Lambert's</a:t>
            </a:r>
            <a:r>
              <a:rPr sz="3200" spc="5" dirty="0">
                <a:latin typeface="Liberation Serif"/>
                <a:cs typeface="Liberation Serif"/>
              </a:rPr>
              <a:t> </a:t>
            </a:r>
            <a:r>
              <a:rPr sz="3200" spc="-55" dirty="0">
                <a:latin typeface="Liberation Serif"/>
                <a:cs typeface="Liberation Serif"/>
              </a:rPr>
              <a:t>law.</a:t>
            </a:r>
            <a:endParaRPr sz="3200">
              <a:latin typeface="Liberation Serif"/>
              <a:cs typeface="Liberation Serif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dirty="0">
                <a:latin typeface="Liberation Serif"/>
                <a:cs typeface="Liberation Serif"/>
              </a:rPr>
              <a:t>Components of</a:t>
            </a:r>
            <a:r>
              <a:rPr sz="3200" spc="-5" dirty="0">
                <a:latin typeface="Liberation Serif"/>
                <a:cs typeface="Liberation Serif"/>
              </a:rPr>
              <a:t> </a:t>
            </a:r>
            <a:r>
              <a:rPr sz="3200" spc="-15" dirty="0">
                <a:latin typeface="Liberation Serif"/>
                <a:cs typeface="Liberation Serif"/>
              </a:rPr>
              <a:t>colorimeter.</a:t>
            </a:r>
            <a:endParaRPr sz="3200">
              <a:latin typeface="Liberation Serif"/>
              <a:cs typeface="Liberation Serif"/>
            </a:endParaRPr>
          </a:p>
          <a:p>
            <a:pPr marL="228600" indent="-215900">
              <a:lnSpc>
                <a:spcPts val="3835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dirty="0">
                <a:latin typeface="Liberation Serif"/>
                <a:cs typeface="Liberation Serif"/>
              </a:rPr>
              <a:t>Functions of</a:t>
            </a:r>
            <a:r>
              <a:rPr sz="3200" spc="5" dirty="0">
                <a:latin typeface="Liberation Serif"/>
                <a:cs typeface="Liberation Serif"/>
              </a:rPr>
              <a:t> </a:t>
            </a:r>
            <a:r>
              <a:rPr sz="3200" dirty="0">
                <a:latin typeface="Liberation Serif"/>
                <a:cs typeface="Liberation Serif"/>
              </a:rPr>
              <a:t>components.</a:t>
            </a:r>
            <a:endParaRPr sz="3200">
              <a:latin typeface="Liberation Serif"/>
              <a:cs typeface="Liberation Serif"/>
            </a:endParaRPr>
          </a:p>
          <a:p>
            <a:pPr marL="228600" marR="5080" indent="-215900">
              <a:lnSpc>
                <a:spcPts val="3840"/>
              </a:lnSpc>
              <a:spcBef>
                <a:spcPts val="120"/>
              </a:spcBef>
              <a:buFont typeface="Liberation Sans"/>
              <a:buChar char="•"/>
              <a:tabLst>
                <a:tab pos="228600" algn="l"/>
                <a:tab pos="2357120" algn="l"/>
                <a:tab pos="3153410" algn="l"/>
                <a:tab pos="5734050" algn="l"/>
                <a:tab pos="6280150" algn="l"/>
                <a:tab pos="7458075" algn="l"/>
              </a:tabLst>
            </a:pPr>
            <a:r>
              <a:rPr sz="3200" spc="5" smtClean="0">
                <a:latin typeface="Liberation Serif"/>
                <a:cs typeface="Liberation Serif"/>
              </a:rPr>
              <a:t>A</a:t>
            </a:r>
            <a:r>
              <a:rPr sz="3200" smtClean="0">
                <a:latin typeface="Liberation Serif"/>
                <a:cs typeface="Liberation Serif"/>
              </a:rPr>
              <a:t>d</a:t>
            </a:r>
            <a:r>
              <a:rPr sz="3200" spc="5" smtClean="0">
                <a:latin typeface="Liberation Serif"/>
                <a:cs typeface="Liberation Serif"/>
              </a:rPr>
              <a:t>van</a:t>
            </a:r>
            <a:r>
              <a:rPr sz="3200" spc="-5" smtClean="0">
                <a:latin typeface="Liberation Serif"/>
                <a:cs typeface="Liberation Serif"/>
              </a:rPr>
              <a:t>ta</a:t>
            </a:r>
            <a:r>
              <a:rPr sz="3200" smtClean="0">
                <a:latin typeface="Liberation Serif"/>
                <a:cs typeface="Liberation Serif"/>
              </a:rPr>
              <a:t>g</a:t>
            </a:r>
            <a:r>
              <a:rPr sz="3200" spc="5" smtClean="0">
                <a:latin typeface="Liberation Serif"/>
                <a:cs typeface="Liberation Serif"/>
              </a:rPr>
              <a:t>e</a:t>
            </a:r>
            <a:r>
              <a:rPr sz="3200" smtClean="0">
                <a:latin typeface="Liberation Serif"/>
                <a:cs typeface="Liberation Serif"/>
              </a:rPr>
              <a:t>s</a:t>
            </a:r>
            <a:r>
              <a:rPr lang="en-IN" sz="3200" dirty="0">
                <a:latin typeface="Liberation Serif"/>
                <a:cs typeface="Liberation Serif"/>
              </a:rPr>
              <a:t> </a:t>
            </a:r>
            <a:r>
              <a:rPr sz="3200" spc="5" smtClean="0">
                <a:latin typeface="Liberation Serif"/>
                <a:cs typeface="Liberation Serif"/>
              </a:rPr>
              <a:t>an</a:t>
            </a:r>
            <a:r>
              <a:rPr sz="3200" smtClean="0">
                <a:latin typeface="Liberation Serif"/>
                <a:cs typeface="Liberation Serif"/>
              </a:rPr>
              <a:t>d</a:t>
            </a:r>
            <a:r>
              <a:rPr lang="en-IN" sz="3200" dirty="0" smtClean="0">
                <a:latin typeface="Liberation Serif"/>
                <a:cs typeface="Liberation Serif"/>
              </a:rPr>
              <a:t> </a:t>
            </a:r>
            <a:r>
              <a:rPr sz="3200" spc="5" smtClean="0">
                <a:latin typeface="Liberation Serif"/>
                <a:cs typeface="Liberation Serif"/>
              </a:rPr>
              <a:t>D</a:t>
            </a:r>
            <a:r>
              <a:rPr sz="3200" spc="-10" smtClean="0">
                <a:latin typeface="Liberation Serif"/>
                <a:cs typeface="Liberation Serif"/>
              </a:rPr>
              <a:t>i</a:t>
            </a:r>
            <a:r>
              <a:rPr sz="3200" smtClean="0">
                <a:latin typeface="Liberation Serif"/>
                <a:cs typeface="Liberation Serif"/>
              </a:rPr>
              <a:t>s</a:t>
            </a:r>
            <a:r>
              <a:rPr sz="3200" spc="5" smtClean="0">
                <a:latin typeface="Liberation Serif"/>
                <a:cs typeface="Liberation Serif"/>
              </a:rPr>
              <a:t>ad</a:t>
            </a:r>
            <a:r>
              <a:rPr sz="3200" smtClean="0">
                <a:latin typeface="Liberation Serif"/>
                <a:cs typeface="Liberation Serif"/>
              </a:rPr>
              <a:t>v</a:t>
            </a:r>
            <a:r>
              <a:rPr sz="3200" spc="5" smtClean="0">
                <a:latin typeface="Liberation Serif"/>
                <a:cs typeface="Liberation Serif"/>
              </a:rPr>
              <a:t>an</a:t>
            </a:r>
            <a:r>
              <a:rPr sz="3200" spc="-5" smtClean="0">
                <a:latin typeface="Liberation Serif"/>
                <a:cs typeface="Liberation Serif"/>
              </a:rPr>
              <a:t>ta</a:t>
            </a:r>
            <a:r>
              <a:rPr sz="3200" smtClean="0">
                <a:latin typeface="Liberation Serif"/>
                <a:cs typeface="Liberation Serif"/>
              </a:rPr>
              <a:t>g</a:t>
            </a:r>
            <a:r>
              <a:rPr sz="3200" spc="5" smtClean="0">
                <a:latin typeface="Liberation Serif"/>
                <a:cs typeface="Liberation Serif"/>
              </a:rPr>
              <a:t>e</a:t>
            </a:r>
            <a:r>
              <a:rPr sz="3200" smtClean="0">
                <a:latin typeface="Liberation Serif"/>
                <a:cs typeface="Liberation Serif"/>
              </a:rPr>
              <a:t>s</a:t>
            </a:r>
            <a:r>
              <a:rPr lang="en-IN" sz="3200" dirty="0">
                <a:latin typeface="Liberation Serif"/>
                <a:cs typeface="Liberation Serif"/>
              </a:rPr>
              <a:t> </a:t>
            </a:r>
            <a:r>
              <a:rPr sz="3200" spc="5" smtClean="0">
                <a:latin typeface="Liberation Serif"/>
                <a:cs typeface="Liberation Serif"/>
              </a:rPr>
              <a:t>o</a:t>
            </a:r>
            <a:r>
              <a:rPr sz="3200" smtClean="0">
                <a:latin typeface="Liberation Serif"/>
                <a:cs typeface="Liberation Serif"/>
              </a:rPr>
              <a:t>f</a:t>
            </a:r>
            <a:r>
              <a:rPr lang="en-IN" sz="3200" dirty="0" smtClean="0">
                <a:latin typeface="Liberation Serif"/>
                <a:cs typeface="Liberation Serif"/>
              </a:rPr>
              <a:t> </a:t>
            </a:r>
            <a:r>
              <a:rPr sz="3200" smtClean="0">
                <a:latin typeface="Liberation Serif"/>
                <a:cs typeface="Liberation Serif"/>
              </a:rPr>
              <a:t>s</a:t>
            </a:r>
            <a:r>
              <a:rPr sz="3200" spc="-5" smtClean="0">
                <a:latin typeface="Liberation Serif"/>
                <a:cs typeface="Liberation Serif"/>
              </a:rPr>
              <a:t>in</a:t>
            </a:r>
            <a:r>
              <a:rPr sz="3200" smtClean="0">
                <a:latin typeface="Liberation Serif"/>
                <a:cs typeface="Liberation Serif"/>
              </a:rPr>
              <a:t>g</a:t>
            </a:r>
            <a:r>
              <a:rPr sz="3200" spc="-5" smtClean="0">
                <a:latin typeface="Liberation Serif"/>
                <a:cs typeface="Liberation Serif"/>
              </a:rPr>
              <a:t>l</a:t>
            </a:r>
            <a:r>
              <a:rPr sz="3200" smtClean="0">
                <a:latin typeface="Liberation Serif"/>
                <a:cs typeface="Liberation Serif"/>
              </a:rPr>
              <a:t>e</a:t>
            </a:r>
            <a:r>
              <a:rPr lang="en-IN" sz="3200" dirty="0">
                <a:latin typeface="Liberation Serif"/>
                <a:cs typeface="Liberation Serif"/>
              </a:rPr>
              <a:t> </a:t>
            </a:r>
            <a:r>
              <a:rPr sz="3200" spc="5" smtClean="0">
                <a:latin typeface="Liberation Serif"/>
                <a:cs typeface="Liberation Serif"/>
              </a:rPr>
              <a:t>c</a:t>
            </a:r>
            <a:r>
              <a:rPr sz="3200" spc="-10" smtClean="0">
                <a:latin typeface="Liberation Serif"/>
                <a:cs typeface="Liberation Serif"/>
              </a:rPr>
              <a:t>ell  </a:t>
            </a:r>
            <a:r>
              <a:rPr sz="3200" spc="-20" dirty="0">
                <a:latin typeface="Liberation Serif"/>
                <a:cs typeface="Liberation Serif"/>
              </a:rPr>
              <a:t>photometry.</a:t>
            </a:r>
            <a:endParaRPr sz="3200">
              <a:latin typeface="Liberation Serif"/>
              <a:cs typeface="Liberation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565150"/>
            <a:ext cx="7642859" cy="5875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0" dirty="0">
                <a:latin typeface="Carlito"/>
                <a:cs typeface="Carlito"/>
              </a:rPr>
              <a:t>ADVANTAGE:-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rlito"/>
              <a:cs typeface="Carlito"/>
            </a:endParaRPr>
          </a:p>
          <a:p>
            <a:pPr marL="215265" indent="-203200">
              <a:lnSpc>
                <a:spcPct val="100000"/>
              </a:lnSpc>
              <a:buSzPct val="96875"/>
              <a:buChar char="•"/>
              <a:tabLst>
                <a:tab pos="2159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5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very </a:t>
            </a:r>
            <a:r>
              <a:rPr sz="3200" spc="-20" dirty="0">
                <a:latin typeface="Carlito"/>
                <a:cs typeface="Carlito"/>
              </a:rPr>
              <a:t>easy </a:t>
            </a:r>
            <a:r>
              <a:rPr sz="3200" spc="-25" dirty="0">
                <a:latin typeface="Carlito"/>
                <a:cs typeface="Carlito"/>
              </a:rPr>
              <a:t>to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operate.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arlito"/>
              <a:buChar char="•"/>
            </a:pPr>
            <a:endParaRPr sz="3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3200" b="1" spc="-45" dirty="0">
                <a:latin typeface="Carlito"/>
                <a:cs typeface="Carlito"/>
              </a:rPr>
              <a:t>DISADVANTAGES:-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Carlito"/>
              <a:cs typeface="Carlito"/>
            </a:endParaRPr>
          </a:p>
          <a:p>
            <a:pPr marL="397510" indent="-384810">
              <a:lnSpc>
                <a:spcPct val="100000"/>
              </a:lnSpc>
              <a:buSzPct val="96875"/>
              <a:buChar char="•"/>
              <a:tabLst>
                <a:tab pos="396875" algn="l"/>
                <a:tab pos="397510" algn="l"/>
              </a:tabLst>
            </a:pPr>
            <a:r>
              <a:rPr sz="3200" spc="-5" dirty="0">
                <a:latin typeface="Carlito"/>
                <a:cs typeface="Carlito"/>
              </a:rPr>
              <a:t>Less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sensitive.</a:t>
            </a:r>
            <a:endParaRPr sz="3200">
              <a:latin typeface="Carlito"/>
              <a:cs typeface="Carlito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spc="-10" dirty="0">
                <a:latin typeface="Carlito"/>
                <a:cs typeface="Carlito"/>
              </a:rPr>
              <a:t>Limited </a:t>
            </a:r>
            <a:r>
              <a:rPr sz="3200" spc="-25" dirty="0">
                <a:latin typeface="Carlito"/>
                <a:cs typeface="Carlito"/>
              </a:rPr>
              <a:t>range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5" dirty="0">
                <a:latin typeface="Carlito"/>
                <a:cs typeface="Carlito"/>
              </a:rPr>
              <a:t>filters </a:t>
            </a:r>
            <a:r>
              <a:rPr sz="3200" spc="-20" dirty="0">
                <a:latin typeface="Carlito"/>
                <a:cs typeface="Carlito"/>
              </a:rPr>
              <a:t>are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available.</a:t>
            </a:r>
            <a:endParaRPr sz="3200">
              <a:latin typeface="Carlito"/>
              <a:cs typeface="Carlito"/>
            </a:endParaRPr>
          </a:p>
          <a:p>
            <a:pPr marL="228600" marR="508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spc="-5" dirty="0">
                <a:latin typeface="Carlito"/>
                <a:cs typeface="Carlito"/>
              </a:rPr>
              <a:t>If </a:t>
            </a:r>
            <a:r>
              <a:rPr sz="3200" spc="-10" dirty="0">
                <a:latin typeface="Carlito"/>
                <a:cs typeface="Carlito"/>
              </a:rPr>
              <a:t>the light </a:t>
            </a:r>
            <a:r>
              <a:rPr sz="3200" spc="-15" dirty="0">
                <a:latin typeface="Carlito"/>
                <a:cs typeface="Carlito"/>
              </a:rPr>
              <a:t>source </a:t>
            </a:r>
            <a:r>
              <a:rPr sz="3200" spc="-5" dirty="0">
                <a:latin typeface="Carlito"/>
                <a:cs typeface="Carlito"/>
              </a:rPr>
              <a:t>is not </a:t>
            </a:r>
            <a:r>
              <a:rPr sz="3200" spc="-20" dirty="0">
                <a:latin typeface="Carlito"/>
                <a:cs typeface="Carlito"/>
              </a:rPr>
              <a:t>stable </a:t>
            </a:r>
            <a:r>
              <a:rPr sz="3200" spc="-25" dirty="0">
                <a:latin typeface="Carlito"/>
                <a:cs typeface="Carlito"/>
              </a:rPr>
              <a:t>,there </a:t>
            </a:r>
            <a:r>
              <a:rPr sz="3200" spc="-5" dirty="0">
                <a:latin typeface="Carlito"/>
                <a:cs typeface="Carlito"/>
              </a:rPr>
              <a:t>is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5" dirty="0">
                <a:latin typeface="Carlito"/>
                <a:cs typeface="Carlito"/>
              </a:rPr>
              <a:t>possibility of </a:t>
            </a:r>
            <a:r>
              <a:rPr sz="3200" spc="-25" dirty="0">
                <a:latin typeface="Carlito"/>
                <a:cs typeface="Carlito"/>
              </a:rPr>
              <a:t>errors </a:t>
            </a:r>
            <a:r>
              <a:rPr sz="3200" spc="-5" dirty="0">
                <a:latin typeface="Carlito"/>
                <a:cs typeface="Carlito"/>
              </a:rPr>
              <a:t>due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change </a:t>
            </a:r>
            <a:r>
              <a:rPr sz="3200" spc="-20" dirty="0">
                <a:latin typeface="Carlito"/>
                <a:cs typeface="Carlito"/>
              </a:rPr>
              <a:t>from </a:t>
            </a:r>
            <a:r>
              <a:rPr sz="3200" spc="-10" dirty="0">
                <a:latin typeface="Carlito"/>
                <a:cs typeface="Carlito"/>
              </a:rPr>
              <a:t>the  initial light </a:t>
            </a:r>
            <a:r>
              <a:rPr sz="3200" spc="-15" dirty="0">
                <a:latin typeface="Carlito"/>
                <a:cs typeface="Carlito"/>
              </a:rPr>
              <a:t>intensity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measurement.</a:t>
            </a:r>
            <a:endParaRPr sz="3200">
              <a:latin typeface="Carlito"/>
              <a:cs typeface="Carlito"/>
            </a:endParaRPr>
          </a:p>
          <a:p>
            <a:pPr marL="228600" indent="-215900">
              <a:lnSpc>
                <a:spcPts val="3829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spc="-5" dirty="0">
                <a:latin typeface="Carlito"/>
                <a:cs typeface="Carlito"/>
              </a:rPr>
              <a:t>The manual </a:t>
            </a:r>
            <a:r>
              <a:rPr sz="3200" spc="-20" dirty="0">
                <a:latin typeface="Carlito"/>
                <a:cs typeface="Carlito"/>
              </a:rPr>
              <a:t>operation are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limited.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2057400"/>
            <a:ext cx="567436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/>
              <a:t>Spectrophotometer</a:t>
            </a:r>
            <a:endParaRPr sz="4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1981200"/>
            <a:ext cx="7313930" cy="38849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0"/>
            <a:ext cx="414781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Carlito"/>
                <a:cs typeface="Carlito"/>
              </a:rPr>
              <a:t>Principle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219200"/>
            <a:ext cx="7941945" cy="4657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3500" b="1" spc="-5" dirty="0">
                <a:latin typeface="Carlito"/>
                <a:cs typeface="Carlito"/>
              </a:rPr>
              <a:t>Beer's Law:-</a:t>
            </a:r>
            <a:r>
              <a:rPr sz="3500" spc="-5" dirty="0">
                <a:latin typeface="Carlito"/>
                <a:cs typeface="Carlito"/>
              </a:rPr>
              <a:t>It </a:t>
            </a:r>
            <a:r>
              <a:rPr sz="3500" spc="-35" dirty="0">
                <a:latin typeface="Carlito"/>
                <a:cs typeface="Carlito"/>
              </a:rPr>
              <a:t>states </a:t>
            </a:r>
            <a:r>
              <a:rPr sz="3500" spc="-10" dirty="0">
                <a:latin typeface="Carlito"/>
                <a:cs typeface="Carlito"/>
              </a:rPr>
              <a:t>that </a:t>
            </a:r>
            <a:r>
              <a:rPr sz="3500" spc="-5" dirty="0">
                <a:latin typeface="Carlito"/>
                <a:cs typeface="Carlito"/>
              </a:rPr>
              <a:t>the </a:t>
            </a:r>
            <a:r>
              <a:rPr sz="3500" spc="-15" dirty="0">
                <a:latin typeface="Carlito"/>
                <a:cs typeface="Carlito"/>
              </a:rPr>
              <a:t>optical </a:t>
            </a:r>
            <a:r>
              <a:rPr sz="3500" spc="-5" dirty="0">
                <a:latin typeface="Carlito"/>
                <a:cs typeface="Carlito"/>
              </a:rPr>
              <a:t>density  </a:t>
            </a:r>
            <a:r>
              <a:rPr sz="3500" dirty="0">
                <a:latin typeface="Carlito"/>
                <a:cs typeface="Carlito"/>
              </a:rPr>
              <a:t>of a </a:t>
            </a:r>
            <a:r>
              <a:rPr sz="3500" spc="-10" dirty="0">
                <a:latin typeface="Carlito"/>
                <a:cs typeface="Carlito"/>
              </a:rPr>
              <a:t>solution </a:t>
            </a:r>
            <a:r>
              <a:rPr sz="3500" spc="-5" dirty="0">
                <a:latin typeface="Carlito"/>
                <a:cs typeface="Carlito"/>
              </a:rPr>
              <a:t>is </a:t>
            </a:r>
            <a:r>
              <a:rPr sz="3500" spc="-10" dirty="0">
                <a:latin typeface="Carlito"/>
                <a:cs typeface="Carlito"/>
              </a:rPr>
              <a:t>directly </a:t>
            </a:r>
            <a:r>
              <a:rPr sz="3500" spc="-15" dirty="0">
                <a:latin typeface="Carlito"/>
                <a:cs typeface="Carlito"/>
              </a:rPr>
              <a:t>proportional </a:t>
            </a:r>
            <a:r>
              <a:rPr sz="3500" spc="-20" dirty="0">
                <a:latin typeface="Carlito"/>
                <a:cs typeface="Carlito"/>
              </a:rPr>
              <a:t>to </a:t>
            </a:r>
            <a:r>
              <a:rPr sz="3500" spc="-5" dirty="0">
                <a:latin typeface="Carlito"/>
                <a:cs typeface="Carlito"/>
              </a:rPr>
              <a:t>the  </a:t>
            </a:r>
            <a:r>
              <a:rPr sz="3500" spc="-20" dirty="0">
                <a:latin typeface="Carlito"/>
                <a:cs typeface="Carlito"/>
              </a:rPr>
              <a:t>concentration </a:t>
            </a:r>
            <a:r>
              <a:rPr sz="3500" dirty="0">
                <a:latin typeface="Carlito"/>
                <a:cs typeface="Carlito"/>
              </a:rPr>
              <a:t>of </a:t>
            </a:r>
            <a:r>
              <a:rPr sz="3500" spc="-5" dirty="0">
                <a:latin typeface="Carlito"/>
                <a:cs typeface="Carlito"/>
              </a:rPr>
              <a:t>the </a:t>
            </a:r>
            <a:r>
              <a:rPr sz="3500" spc="-10" dirty="0">
                <a:latin typeface="Carlito"/>
                <a:cs typeface="Carlito"/>
              </a:rPr>
              <a:t>solution</a:t>
            </a:r>
            <a:r>
              <a:rPr sz="3500" dirty="0">
                <a:latin typeface="Carlito"/>
                <a:cs typeface="Carlito"/>
              </a:rPr>
              <a:t> .</a:t>
            </a:r>
            <a:endParaRPr sz="3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Carlito"/>
              <a:cs typeface="Carlito"/>
            </a:endParaRPr>
          </a:p>
          <a:p>
            <a:pPr marL="12700" marR="63500" algn="just">
              <a:lnSpc>
                <a:spcPct val="100000"/>
              </a:lnSpc>
            </a:pPr>
            <a:r>
              <a:rPr sz="3200" b="1" spc="-5" dirty="0">
                <a:latin typeface="Carlito"/>
                <a:cs typeface="Carlito"/>
              </a:rPr>
              <a:t>Lambert's law:-</a:t>
            </a:r>
            <a:r>
              <a:rPr sz="3200" spc="-5" dirty="0">
                <a:latin typeface="Carlito"/>
                <a:cs typeface="Carlito"/>
              </a:rPr>
              <a:t>It </a:t>
            </a:r>
            <a:r>
              <a:rPr sz="3200" spc="-30" dirty="0">
                <a:latin typeface="Carlito"/>
                <a:cs typeface="Carlito"/>
              </a:rPr>
              <a:t>states </a:t>
            </a:r>
            <a:r>
              <a:rPr sz="3200" spc="-15" dirty="0">
                <a:latin typeface="Carlito"/>
                <a:cs typeface="Carlito"/>
              </a:rPr>
              <a:t>that </a:t>
            </a:r>
            <a:r>
              <a:rPr sz="3200" spc="-1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optical </a:t>
            </a:r>
            <a:r>
              <a:rPr sz="3200" spc="-10" dirty="0">
                <a:latin typeface="Carlito"/>
                <a:cs typeface="Carlito"/>
              </a:rPr>
              <a:t>density 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coloured </a:t>
            </a:r>
            <a:r>
              <a:rPr sz="3200" spc="-10" dirty="0">
                <a:latin typeface="Carlito"/>
                <a:cs typeface="Carlito"/>
              </a:rPr>
              <a:t>solution </a:t>
            </a:r>
            <a:r>
              <a:rPr sz="3200" spc="-5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directly </a:t>
            </a:r>
            <a:r>
              <a:rPr sz="3200" spc="-15" dirty="0">
                <a:latin typeface="Carlito"/>
                <a:cs typeface="Carlito"/>
              </a:rPr>
              <a:t>proportional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1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path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light.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69" y="1129029"/>
            <a:ext cx="629221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0" marR="5080" indent="-1130300">
              <a:lnSpc>
                <a:spcPct val="100000"/>
              </a:lnSpc>
              <a:spcBef>
                <a:spcPts val="100"/>
              </a:spcBef>
            </a:pPr>
            <a:r>
              <a:rPr sz="2800" spc="-15" dirty="0"/>
              <a:t>According </a:t>
            </a:r>
            <a:r>
              <a:rPr sz="2800" spc="-20" dirty="0"/>
              <a:t>to </a:t>
            </a:r>
            <a:r>
              <a:rPr sz="2800" spc="-5" dirty="0"/>
              <a:t>Beer's </a:t>
            </a:r>
            <a:r>
              <a:rPr sz="2800" dirty="0"/>
              <a:t>&amp; </a:t>
            </a:r>
            <a:r>
              <a:rPr sz="2800" spc="-10" dirty="0"/>
              <a:t>Lambert's law </a:t>
            </a:r>
            <a:r>
              <a:rPr sz="2800" spc="-15" dirty="0"/>
              <a:t>where</a:t>
            </a:r>
            <a:r>
              <a:rPr sz="2800" spc="-15"/>
              <a:t>,  </a:t>
            </a:r>
            <a:r>
              <a:rPr sz="2800" spc="-15" smtClean="0"/>
              <a:t>T=kcL</a:t>
            </a:r>
            <a:r>
              <a:rPr sz="2800" spc="-15" dirty="0"/>
              <a:t>,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00050" y="1982470"/>
            <a:ext cx="6468110" cy="1731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0" dirty="0">
                <a:latin typeface="Carlito"/>
                <a:cs typeface="Carlito"/>
              </a:rPr>
              <a:t>T=transmittance</a:t>
            </a:r>
            <a:endParaRPr sz="2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800" spc="-15" dirty="0">
                <a:latin typeface="Carlito"/>
                <a:cs typeface="Carlito"/>
              </a:rPr>
              <a:t>K=Constant characteristic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solution  </a:t>
            </a:r>
            <a:r>
              <a:rPr sz="2800" spc="-20" dirty="0">
                <a:latin typeface="Carlito"/>
                <a:cs typeface="Carlito"/>
              </a:rPr>
              <a:t>C=concentration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coloured </a:t>
            </a:r>
            <a:r>
              <a:rPr sz="2800" spc="-10" dirty="0">
                <a:latin typeface="Carlito"/>
                <a:cs typeface="Carlito"/>
              </a:rPr>
              <a:t>solution  </a:t>
            </a:r>
            <a:r>
              <a:rPr sz="2800" spc="-25" dirty="0">
                <a:latin typeface="Carlito"/>
                <a:cs typeface="Carlito"/>
              </a:rPr>
              <a:t>L=Path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light through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coloured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solution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9200" y="4419600"/>
            <a:ext cx="4512311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5" dirty="0">
                <a:latin typeface="Carlito"/>
                <a:cs typeface="Carlito"/>
              </a:rPr>
              <a:t>O.D.=2 </a:t>
            </a:r>
            <a:r>
              <a:rPr sz="4400" b="1" dirty="0">
                <a:latin typeface="Carlito"/>
                <a:cs typeface="Carlito"/>
              </a:rPr>
              <a:t>– </a:t>
            </a:r>
            <a:r>
              <a:rPr sz="4400" b="1" spc="-5" dirty="0">
                <a:latin typeface="Carlito"/>
                <a:cs typeface="Carlito"/>
              </a:rPr>
              <a:t>log</a:t>
            </a:r>
            <a:r>
              <a:rPr sz="4400" b="1" spc="-55" dirty="0">
                <a:latin typeface="Carlito"/>
                <a:cs typeface="Carlito"/>
              </a:rPr>
              <a:t> </a:t>
            </a:r>
            <a:r>
              <a:rPr sz="4400" b="1" spc="-5" dirty="0">
                <a:latin typeface="Carlito"/>
                <a:cs typeface="Carlito"/>
              </a:rPr>
              <a:t>T%</a:t>
            </a:r>
            <a:endParaRPr sz="44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30240" y="3111440"/>
            <a:ext cx="70485" cy="70485"/>
            <a:chOff x="1130240" y="3111440"/>
            <a:chExt cx="70485" cy="70485"/>
          </a:xfrm>
        </p:grpSpPr>
        <p:sp>
          <p:nvSpPr>
            <p:cNvPr id="6" name="object 6"/>
            <p:cNvSpPr/>
            <p:nvPr/>
          </p:nvSpPr>
          <p:spPr>
            <a:xfrm>
              <a:off x="1143000" y="3124199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0" y="0"/>
                  </a:moveTo>
                  <a:lnTo>
                    <a:pt x="44450" y="0"/>
                  </a:lnTo>
                  <a:lnTo>
                    <a:pt x="44450" y="44450"/>
                  </a:lnTo>
                  <a:lnTo>
                    <a:pt x="0" y="44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3000" y="3124199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0" y="0"/>
                  </a:moveTo>
                  <a:lnTo>
                    <a:pt x="44450" y="0"/>
                  </a:lnTo>
                  <a:lnTo>
                    <a:pt x="44450" y="44450"/>
                  </a:lnTo>
                  <a:lnTo>
                    <a:pt x="0" y="44450"/>
                  </a:lnTo>
                  <a:lnTo>
                    <a:pt x="0" y="0"/>
                  </a:lnTo>
                  <a:close/>
                </a:path>
                <a:path w="44450" h="44450">
                  <a:moveTo>
                    <a:pt x="0" y="0"/>
                  </a:moveTo>
                  <a:lnTo>
                    <a:pt x="0" y="0"/>
                  </a:lnTo>
                </a:path>
                <a:path w="44450" h="44450">
                  <a:moveTo>
                    <a:pt x="44450" y="44450"/>
                  </a:moveTo>
                  <a:lnTo>
                    <a:pt x="44450" y="44450"/>
                  </a:lnTo>
                </a:path>
              </a:pathLst>
            </a:custGeom>
            <a:ln w="25518">
              <a:solidFill>
                <a:srgbClr val="395E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62559"/>
            <a:ext cx="838200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0" marR="5080" indent="-812800">
              <a:lnSpc>
                <a:spcPct val="100000"/>
              </a:lnSpc>
              <a:spcBef>
                <a:spcPts val="100"/>
              </a:spcBef>
            </a:pPr>
            <a:r>
              <a:rPr sz="4400" b="1" spc="-30" dirty="0">
                <a:latin typeface="Carlito"/>
                <a:cs typeface="Carlito"/>
              </a:rPr>
              <a:t>Differences: </a:t>
            </a:r>
            <a:r>
              <a:rPr sz="4400" b="1" spc="-15" dirty="0">
                <a:latin typeface="Carlito"/>
                <a:cs typeface="Carlito"/>
              </a:rPr>
              <a:t>Colorimeter </a:t>
            </a:r>
            <a:r>
              <a:rPr sz="4400" b="1" dirty="0">
                <a:latin typeface="Carlito"/>
                <a:cs typeface="Carlito"/>
              </a:rPr>
              <a:t>&amp;  </a:t>
            </a:r>
            <a:r>
              <a:rPr sz="4400" b="1" spc="-15" dirty="0">
                <a:latin typeface="Carlito"/>
                <a:cs typeface="Carlito"/>
              </a:rPr>
              <a:t>Spectrophotometer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509269" y="1631950"/>
            <a:ext cx="3530600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Colorimeter</a:t>
            </a:r>
          </a:p>
          <a:p>
            <a:pPr marL="254000" marR="159385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15" dirty="0">
                <a:latin typeface="Carlito"/>
                <a:cs typeface="Carlito"/>
              </a:rPr>
              <a:t>Limited </a:t>
            </a:r>
            <a:r>
              <a:rPr sz="2800" b="0" spc="-25" dirty="0">
                <a:latin typeface="Carlito"/>
                <a:cs typeface="Carlito"/>
              </a:rPr>
              <a:t>for </a:t>
            </a:r>
            <a:r>
              <a:rPr sz="2800" b="0" spc="-5" dirty="0">
                <a:latin typeface="Carlito"/>
                <a:cs typeface="Carlito"/>
              </a:rPr>
              <a:t>the </a:t>
            </a:r>
            <a:r>
              <a:rPr sz="2800" b="0" spc="-325" dirty="0">
                <a:latin typeface="Carlito"/>
                <a:cs typeface="Carlito"/>
              </a:rPr>
              <a:t>visible  </a:t>
            </a:r>
            <a:r>
              <a:rPr sz="2800" b="0" spc="-10" dirty="0">
                <a:latin typeface="Carlito"/>
                <a:cs typeface="Carlito"/>
              </a:rPr>
              <a:t>portion </a:t>
            </a:r>
            <a:r>
              <a:rPr sz="2800" b="0" spc="-5" dirty="0">
                <a:latin typeface="Carlito"/>
                <a:cs typeface="Carlito"/>
              </a:rPr>
              <a:t>of </a:t>
            </a:r>
            <a:r>
              <a:rPr sz="2800" b="0" spc="-10" dirty="0">
                <a:latin typeface="Carlito"/>
                <a:cs typeface="Carlito"/>
              </a:rPr>
              <a:t>spectrum  (visible</a:t>
            </a:r>
            <a:r>
              <a:rPr sz="2800" b="0" spc="-15" dirty="0">
                <a:latin typeface="Carlito"/>
                <a:cs typeface="Carlito"/>
              </a:rPr>
              <a:t> light)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5" dirty="0">
                <a:latin typeface="Carlito"/>
                <a:cs typeface="Carlito"/>
              </a:rPr>
              <a:t>Cheap</a:t>
            </a:r>
            <a:endParaRPr sz="2800">
              <a:latin typeface="Carlito"/>
              <a:cs typeface="Carlito"/>
            </a:endParaRPr>
          </a:p>
          <a:p>
            <a:pPr marL="254000" marR="3048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55" dirty="0">
                <a:latin typeface="Carlito"/>
                <a:cs typeface="Carlito"/>
              </a:rPr>
              <a:t>Two </a:t>
            </a:r>
            <a:r>
              <a:rPr sz="2800" b="0" spc="-10" dirty="0">
                <a:latin typeface="Carlito"/>
                <a:cs typeface="Carlito"/>
              </a:rPr>
              <a:t>digit </a:t>
            </a:r>
            <a:r>
              <a:rPr sz="2800" b="0" spc="-15">
                <a:latin typeface="Carlito"/>
                <a:cs typeface="Carlito"/>
              </a:rPr>
              <a:t>reading </a:t>
            </a:r>
            <a:r>
              <a:rPr lang="en-IN" sz="2800" b="0" spc="-15" dirty="0" smtClean="0">
                <a:latin typeface="Carlito"/>
                <a:cs typeface="Carlito"/>
              </a:rPr>
              <a:t>after </a:t>
            </a:r>
            <a:r>
              <a:rPr sz="2800" b="0" spc="-470" smtClean="0">
                <a:latin typeface="Carlito"/>
                <a:cs typeface="Carlito"/>
              </a:rPr>
              <a:t> </a:t>
            </a:r>
            <a:r>
              <a:rPr sz="2800" b="0" spc="-10" dirty="0">
                <a:latin typeface="Carlito"/>
                <a:cs typeface="Carlito"/>
              </a:rPr>
              <a:t>desimal </a:t>
            </a:r>
            <a:r>
              <a:rPr sz="2800" b="0" spc="-15" dirty="0">
                <a:latin typeface="Carlito"/>
                <a:cs typeface="Carlito"/>
              </a:rPr>
              <a:t>point.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5" dirty="0">
                <a:latin typeface="Carlito"/>
                <a:cs typeface="Carlito"/>
              </a:rPr>
              <a:t>Less</a:t>
            </a:r>
            <a:r>
              <a:rPr sz="2800" b="0" spc="-10" dirty="0">
                <a:latin typeface="Carlito"/>
                <a:cs typeface="Carlito"/>
              </a:rPr>
              <a:t> </a:t>
            </a:r>
            <a:r>
              <a:rPr sz="2800" b="0" spc="-15" dirty="0">
                <a:latin typeface="Carlito"/>
                <a:cs typeface="Carlito"/>
              </a:rPr>
              <a:t>sensitive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5" dirty="0">
                <a:latin typeface="Carlito"/>
                <a:cs typeface="Carlito"/>
              </a:rPr>
              <a:t>Glass </a:t>
            </a:r>
            <a:r>
              <a:rPr sz="2800" b="0" spc="-20" dirty="0">
                <a:latin typeface="Carlito"/>
                <a:cs typeface="Carlito"/>
              </a:rPr>
              <a:t>are</a:t>
            </a:r>
            <a:r>
              <a:rPr sz="2800" b="0" spc="-15" dirty="0">
                <a:latin typeface="Carlito"/>
                <a:cs typeface="Carlito"/>
              </a:rPr>
              <a:t> </a:t>
            </a:r>
            <a:r>
              <a:rPr sz="2800" b="0" spc="-10" dirty="0">
                <a:latin typeface="Carlito"/>
                <a:cs typeface="Carlito"/>
              </a:rPr>
              <a:t>used.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Spectrophotometer</a:t>
            </a:r>
          </a:p>
          <a:p>
            <a:pPr marL="254000" marR="324485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20" dirty="0">
                <a:latin typeface="Carlito"/>
                <a:cs typeface="Carlito"/>
              </a:rPr>
              <a:t>Ultra </a:t>
            </a:r>
            <a:r>
              <a:rPr sz="2800" b="0" spc="-10" dirty="0">
                <a:latin typeface="Carlito"/>
                <a:cs typeface="Carlito"/>
              </a:rPr>
              <a:t>violet </a:t>
            </a:r>
            <a:r>
              <a:rPr sz="2800" b="0" dirty="0">
                <a:latin typeface="Carlito"/>
                <a:cs typeface="Carlito"/>
              </a:rPr>
              <a:t>&amp; </a:t>
            </a:r>
            <a:r>
              <a:rPr sz="2800" b="0" spc="-300" dirty="0">
                <a:latin typeface="Carlito"/>
                <a:cs typeface="Carlito"/>
              </a:rPr>
              <a:t>infrared  </a:t>
            </a:r>
            <a:r>
              <a:rPr sz="2800" b="0" spc="-15" dirty="0">
                <a:latin typeface="Carlito"/>
                <a:cs typeface="Carlito"/>
              </a:rPr>
              <a:t>region </a:t>
            </a:r>
            <a:r>
              <a:rPr sz="2800" b="0" spc="-5" dirty="0">
                <a:latin typeface="Carlito"/>
                <a:cs typeface="Carlito"/>
              </a:rPr>
              <a:t>also </a:t>
            </a:r>
            <a:r>
              <a:rPr sz="2800" b="0" spc="-10" dirty="0">
                <a:latin typeface="Carlito"/>
                <a:cs typeface="Carlito"/>
              </a:rPr>
              <a:t>visible  </a:t>
            </a:r>
            <a:r>
              <a:rPr sz="2800" b="0" spc="-5" dirty="0">
                <a:latin typeface="Carlito"/>
                <a:cs typeface="Carlito"/>
              </a:rPr>
              <a:t>e.g.340nm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40" dirty="0">
                <a:latin typeface="Carlito"/>
                <a:cs typeface="Carlito"/>
              </a:rPr>
              <a:t>Very</a:t>
            </a:r>
            <a:r>
              <a:rPr sz="2800" b="0" spc="-20" dirty="0">
                <a:latin typeface="Carlito"/>
                <a:cs typeface="Carlito"/>
              </a:rPr>
              <a:t> </a:t>
            </a:r>
            <a:r>
              <a:rPr sz="2800" b="0" spc="-15" dirty="0">
                <a:latin typeface="Carlito"/>
                <a:cs typeface="Carlito"/>
              </a:rPr>
              <a:t>costly</a:t>
            </a:r>
            <a:endParaRPr sz="2800">
              <a:latin typeface="Carlito"/>
              <a:cs typeface="Carlito"/>
            </a:endParaRPr>
          </a:p>
          <a:p>
            <a:pPr marL="254000" marR="3048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20" dirty="0">
                <a:latin typeface="Carlito"/>
                <a:cs typeface="Carlito"/>
              </a:rPr>
              <a:t>Four </a:t>
            </a:r>
            <a:r>
              <a:rPr sz="2800" b="0" spc="-5" dirty="0">
                <a:latin typeface="Carlito"/>
                <a:cs typeface="Carlito"/>
              </a:rPr>
              <a:t>digits </a:t>
            </a:r>
            <a:r>
              <a:rPr sz="2800" b="0" spc="-15">
                <a:latin typeface="Carlito"/>
                <a:cs typeface="Carlito"/>
              </a:rPr>
              <a:t>reading </a:t>
            </a:r>
            <a:r>
              <a:rPr lang="en-IN" b="0" spc="-15" dirty="0" smtClean="0"/>
              <a:t>after </a:t>
            </a:r>
            <a:r>
              <a:rPr sz="2800" b="0" spc="-10" smtClean="0">
                <a:latin typeface="Carlito"/>
                <a:cs typeface="Carlito"/>
              </a:rPr>
              <a:t>desimal </a:t>
            </a:r>
            <a:r>
              <a:rPr sz="2800" b="0" spc="-15" dirty="0">
                <a:latin typeface="Carlito"/>
                <a:cs typeface="Carlito"/>
              </a:rPr>
              <a:t>point</a:t>
            </a:r>
            <a:r>
              <a:rPr sz="2800" b="0" spc="-10" dirty="0">
                <a:latin typeface="Carlito"/>
                <a:cs typeface="Carlito"/>
              </a:rPr>
              <a:t> </a:t>
            </a:r>
            <a:r>
              <a:rPr sz="2800" b="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20" dirty="0">
                <a:latin typeface="Carlito"/>
                <a:cs typeface="Carlito"/>
              </a:rPr>
              <a:t>More</a:t>
            </a:r>
            <a:r>
              <a:rPr sz="2800" b="0" spc="-5" dirty="0">
                <a:latin typeface="Carlito"/>
                <a:cs typeface="Carlito"/>
              </a:rPr>
              <a:t> </a:t>
            </a:r>
            <a:r>
              <a:rPr sz="2800" b="0" spc="-15" dirty="0">
                <a:latin typeface="Carlito"/>
                <a:cs typeface="Carlito"/>
              </a:rPr>
              <a:t>sensitive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b="0" spc="-10" dirty="0">
                <a:latin typeface="Carlito"/>
                <a:cs typeface="Carlito"/>
              </a:rPr>
              <a:t>Prism </a:t>
            </a:r>
            <a:r>
              <a:rPr sz="2800" b="0" spc="-15" dirty="0">
                <a:latin typeface="Carlito"/>
                <a:cs typeface="Carlito"/>
              </a:rPr>
              <a:t>are </a:t>
            </a:r>
            <a:r>
              <a:rPr sz="2800" b="0" spc="-10" dirty="0">
                <a:latin typeface="Carlito"/>
                <a:cs typeface="Carlito"/>
              </a:rPr>
              <a:t>used.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269" y="1906270"/>
            <a:ext cx="3835400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marR="181610" indent="-215900">
              <a:lnSpc>
                <a:spcPct val="100000"/>
              </a:lnSpc>
              <a:spcBef>
                <a:spcPts val="100"/>
              </a:spcBef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spc="-5" dirty="0">
                <a:latin typeface="Carlito"/>
                <a:cs typeface="Carlito"/>
              </a:rPr>
              <a:t>Glass </a:t>
            </a:r>
            <a:r>
              <a:rPr sz="2800" spc="-35" dirty="0">
                <a:latin typeface="Carlito"/>
                <a:cs typeface="Carlito"/>
              </a:rPr>
              <a:t>cuvette </a:t>
            </a:r>
            <a:r>
              <a:rPr sz="2800" spc="-5" dirty="0">
                <a:latin typeface="Carlito"/>
                <a:cs typeface="Carlito"/>
              </a:rPr>
              <a:t>or </a:t>
            </a:r>
            <a:r>
              <a:rPr sz="2800" spc="-20" dirty="0">
                <a:latin typeface="Carlito"/>
                <a:cs typeface="Carlito"/>
              </a:rPr>
              <a:t>test  </a:t>
            </a:r>
            <a:r>
              <a:rPr sz="2800" spc="-10" dirty="0">
                <a:latin typeface="Carlito"/>
                <a:cs typeface="Carlito"/>
              </a:rPr>
              <a:t>tube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5" dirty="0">
                <a:latin typeface="Carlito"/>
                <a:cs typeface="Carlito"/>
              </a:rPr>
              <a:t>reading  </a:t>
            </a:r>
            <a:r>
              <a:rPr sz="2800" spc="-5" dirty="0">
                <a:latin typeface="Carlito"/>
                <a:cs typeface="Carlito"/>
              </a:rPr>
              <a:t>which </a:t>
            </a:r>
            <a:r>
              <a:rPr sz="2800" spc="-10" dirty="0">
                <a:latin typeface="Carlito"/>
                <a:cs typeface="Carlito"/>
              </a:rPr>
              <a:t>absorb 340nm  </a:t>
            </a:r>
            <a:r>
              <a:rPr sz="2800" spc="-15" dirty="0">
                <a:latin typeface="Carlito"/>
                <a:cs typeface="Carlito"/>
              </a:rPr>
              <a:t>light.</a:t>
            </a:r>
            <a:endParaRPr sz="2800">
              <a:latin typeface="Carlito"/>
              <a:cs typeface="Carlito"/>
            </a:endParaRPr>
          </a:p>
          <a:p>
            <a:pPr marL="254000" marR="790575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spc="-40">
                <a:latin typeface="Carlito"/>
                <a:cs typeface="Carlito"/>
              </a:rPr>
              <a:t>Tungsten </a:t>
            </a:r>
            <a:r>
              <a:rPr sz="2800" spc="-10" smtClean="0">
                <a:latin typeface="Carlito"/>
                <a:cs typeface="Carlito"/>
              </a:rPr>
              <a:t>lamps</a:t>
            </a:r>
            <a:r>
              <a:rPr lang="en-IN" sz="2800" spc="-10" dirty="0" smtClean="0">
                <a:latin typeface="Carlito"/>
                <a:cs typeface="Carlito"/>
              </a:rPr>
              <a:t> are </a:t>
            </a:r>
            <a:r>
              <a:rPr sz="2800" spc="-10" smtClean="0">
                <a:latin typeface="Carlito"/>
                <a:cs typeface="Carlito"/>
              </a:rPr>
              <a:t>used</a:t>
            </a:r>
            <a:r>
              <a:rPr sz="2800" spc="-1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spc="-5" dirty="0">
                <a:latin typeface="Carlito"/>
                <a:cs typeface="Carlito"/>
              </a:rPr>
              <a:t>Can’t use </a:t>
            </a:r>
            <a:r>
              <a:rPr sz="2800" spc="-10" dirty="0">
                <a:latin typeface="Carlito"/>
                <a:cs typeface="Carlito"/>
              </a:rPr>
              <a:t>specific</a:t>
            </a:r>
            <a:r>
              <a:rPr sz="2800" spc="-65" dirty="0">
                <a:latin typeface="Carlito"/>
                <a:cs typeface="Carlito"/>
              </a:rPr>
              <a:t> </a:t>
            </a:r>
            <a:r>
              <a:rPr sz="2800" spc="-55" dirty="0">
                <a:latin typeface="Carlito"/>
                <a:cs typeface="Carlito"/>
              </a:rPr>
              <a:t>filter.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spc="-5" dirty="0">
                <a:latin typeface="Carlito"/>
                <a:cs typeface="Carlito"/>
              </a:rPr>
              <a:t>Can’t do </a:t>
            </a:r>
            <a:r>
              <a:rPr sz="2800" spc="-15" dirty="0">
                <a:latin typeface="Carlito"/>
                <a:cs typeface="Carlito"/>
              </a:rPr>
              <a:t>kinetic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285" dirty="0">
                <a:latin typeface="Carlito"/>
                <a:cs typeface="Carlito"/>
              </a:rPr>
              <a:t>method.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00270" y="1906270"/>
            <a:ext cx="381889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marR="287655" indent="-215900" algn="just">
              <a:lnSpc>
                <a:spcPct val="100000"/>
              </a:lnSpc>
              <a:spcBef>
                <a:spcPts val="100"/>
              </a:spcBef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spc="-5" dirty="0">
                <a:latin typeface="Carlito"/>
                <a:cs typeface="Carlito"/>
              </a:rPr>
              <a:t>Quartz </a:t>
            </a:r>
            <a:r>
              <a:rPr sz="2800" spc="-35" dirty="0">
                <a:latin typeface="Carlito"/>
                <a:cs typeface="Carlito"/>
              </a:rPr>
              <a:t>cuvette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400" dirty="0">
                <a:latin typeface="Carlito"/>
                <a:cs typeface="Carlito"/>
              </a:rPr>
              <a:t>used  </a:t>
            </a:r>
            <a:r>
              <a:rPr sz="2800" spc="-5" dirty="0">
                <a:latin typeface="Carlito"/>
                <a:cs typeface="Carlito"/>
              </a:rPr>
              <a:t>which does not</a:t>
            </a:r>
            <a:r>
              <a:rPr sz="2800" spc="-1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absorb  340nm </a:t>
            </a:r>
            <a:r>
              <a:rPr sz="2800" spc="-15" dirty="0">
                <a:latin typeface="Carlito"/>
                <a:cs typeface="Carlito"/>
              </a:rPr>
              <a:t>light.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spc="-10" dirty="0">
                <a:latin typeface="Carlito"/>
                <a:cs typeface="Carlito"/>
              </a:rPr>
              <a:t>Halogen lamps </a:t>
            </a:r>
            <a:r>
              <a:rPr sz="2800" spc="-20" dirty="0">
                <a:latin typeface="Carlito"/>
                <a:cs typeface="Carlito"/>
              </a:rPr>
              <a:t>are </a:t>
            </a:r>
            <a:r>
              <a:rPr sz="2800" spc="-390" dirty="0">
                <a:latin typeface="Carlito"/>
                <a:cs typeface="Carlito"/>
              </a:rPr>
              <a:t>used.</a:t>
            </a:r>
            <a:endParaRPr sz="2800">
              <a:latin typeface="Carlito"/>
              <a:cs typeface="Carlito"/>
            </a:endParaRPr>
          </a:p>
          <a:p>
            <a:pPr marL="254000" indent="-215900">
              <a:lnSpc>
                <a:spcPct val="100000"/>
              </a:lnSpc>
              <a:buSzPct val="44642"/>
              <a:buFont typeface="OpenSymbol"/>
              <a:buChar char=""/>
              <a:tabLst>
                <a:tab pos="254000" algn="l"/>
              </a:tabLst>
            </a:pPr>
            <a:r>
              <a:rPr sz="2800" spc="-5" dirty="0">
                <a:latin typeface="Carlito"/>
                <a:cs typeface="Carlito"/>
              </a:rPr>
              <a:t>Can use </a:t>
            </a:r>
            <a:r>
              <a:rPr sz="2800" spc="-10" dirty="0">
                <a:latin typeface="Carlito"/>
                <a:cs typeface="Carlito"/>
              </a:rPr>
              <a:t>specific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55" dirty="0">
                <a:latin typeface="Carlito"/>
                <a:cs typeface="Carlito"/>
              </a:rPr>
              <a:t>filter.</a:t>
            </a:r>
            <a:endParaRPr sz="2800">
              <a:latin typeface="Carlito"/>
              <a:cs typeface="Carlito"/>
            </a:endParaRPr>
          </a:p>
          <a:p>
            <a:pPr marL="295910" indent="-257810">
              <a:lnSpc>
                <a:spcPct val="100000"/>
              </a:lnSpc>
              <a:buChar char="•"/>
              <a:tabLst>
                <a:tab pos="295910" algn="l"/>
              </a:tabLst>
            </a:pPr>
            <a:r>
              <a:rPr sz="2800" spc="-5" dirty="0">
                <a:latin typeface="Carlito"/>
                <a:cs typeface="Carlito"/>
              </a:rPr>
              <a:t>Can </a:t>
            </a:r>
            <a:r>
              <a:rPr sz="2800" spc="-10" dirty="0">
                <a:latin typeface="Carlito"/>
                <a:cs typeface="Carlito"/>
              </a:rPr>
              <a:t>do </a:t>
            </a:r>
            <a:r>
              <a:rPr sz="2800" spc="-15" dirty="0">
                <a:latin typeface="Carlito"/>
                <a:cs typeface="Carlito"/>
              </a:rPr>
              <a:t>kinetic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method.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9660" y="0"/>
            <a:ext cx="60985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Semi </a:t>
            </a:r>
            <a:r>
              <a:rPr sz="4400" spc="-15" dirty="0"/>
              <a:t>Auto</a:t>
            </a:r>
            <a:r>
              <a:rPr sz="4400" spc="-70" dirty="0"/>
              <a:t> </a:t>
            </a:r>
            <a:r>
              <a:rPr sz="4400" spc="-25" dirty="0"/>
              <a:t>Analyzer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351790" y="1536700"/>
            <a:ext cx="1397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60" dirty="0">
                <a:latin typeface="OpenSymbol"/>
                <a:cs typeface="OpenSymbol"/>
              </a:rPr>
              <a:t></a:t>
            </a:r>
            <a:endParaRPr sz="9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690" y="1464308"/>
            <a:ext cx="263271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latin typeface="Carlito"/>
                <a:cs typeface="Carlito"/>
              </a:rPr>
              <a:t>Advantage</a:t>
            </a:r>
            <a:r>
              <a:rPr sz="2000" b="1" spc="-70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690" y="1710689"/>
            <a:ext cx="95250" cy="94234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500" dirty="0">
                <a:latin typeface="OpenSymbol"/>
                <a:cs typeface="OpenSymbol"/>
              </a:rPr>
              <a:t></a:t>
            </a:r>
            <a:endParaRPr sz="15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500" dirty="0">
                <a:latin typeface="OpenSymbol"/>
                <a:cs typeface="OpenSymbol"/>
              </a:rPr>
              <a:t></a:t>
            </a:r>
            <a:endParaRPr sz="15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500" dirty="0">
                <a:latin typeface="OpenSymbol"/>
                <a:cs typeface="OpenSymbol"/>
              </a:rPr>
              <a:t>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3590" y="1770379"/>
            <a:ext cx="43110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rlito"/>
                <a:cs typeface="Carlito"/>
              </a:rPr>
              <a:t>Displaying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test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results</a:t>
            </a:r>
            <a:endParaRPr sz="2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000" spc="-10" dirty="0">
                <a:latin typeface="Carlito"/>
                <a:cs typeface="Carlito"/>
              </a:rPr>
              <a:t>Printing </a:t>
            </a:r>
            <a:r>
              <a:rPr sz="2000" dirty="0">
                <a:latin typeface="Carlito"/>
                <a:cs typeface="Carlito"/>
              </a:rPr>
              <a:t>&amp; </a:t>
            </a:r>
            <a:r>
              <a:rPr sz="2000" spc="-5" dirty="0">
                <a:latin typeface="Carlito"/>
                <a:cs typeface="Carlito"/>
              </a:rPr>
              <a:t>memorizing these </a:t>
            </a:r>
            <a:r>
              <a:rPr sz="2000" spc="-10" dirty="0">
                <a:latin typeface="Carlito"/>
                <a:cs typeface="Carlito"/>
              </a:rPr>
              <a:t>results  Graphs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all linear </a:t>
            </a:r>
            <a:r>
              <a:rPr sz="2000" dirty="0">
                <a:latin typeface="Carlito"/>
                <a:cs typeface="Carlito"/>
              </a:rPr>
              <a:t>&amp; </a:t>
            </a:r>
            <a:r>
              <a:rPr sz="2000" spc="-5" dirty="0">
                <a:latin typeface="Carlito"/>
                <a:cs typeface="Carlito"/>
              </a:rPr>
              <a:t>nonlinear</a:t>
            </a:r>
            <a:r>
              <a:rPr sz="2000" spc="-10" dirty="0">
                <a:latin typeface="Carlito"/>
                <a:cs typeface="Carlito"/>
              </a:rPr>
              <a:t> reactions.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790" y="3061970"/>
            <a:ext cx="673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OpenSymbol"/>
                <a:cs typeface="OpenSymbol"/>
              </a:rPr>
              <a:t></a:t>
            </a:r>
            <a:endParaRPr sz="90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7690" y="2989579"/>
            <a:ext cx="60617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5" dirty="0">
                <a:latin typeface="Carlito"/>
                <a:cs typeface="Carlito"/>
              </a:rPr>
              <a:t>Disadvantage</a:t>
            </a:r>
            <a:r>
              <a:rPr sz="2000" b="1" spc="-10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rlito"/>
                <a:cs typeface="Carlito"/>
              </a:rPr>
              <a:t>initial </a:t>
            </a:r>
            <a:r>
              <a:rPr sz="2000" spc="-15" dirty="0">
                <a:latin typeface="Carlito"/>
                <a:cs typeface="Carlito"/>
              </a:rPr>
              <a:t>stage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Analysis </a:t>
            </a:r>
            <a:r>
              <a:rPr sz="2000" spc="-15" dirty="0">
                <a:latin typeface="Carlito"/>
                <a:cs typeface="Carlito"/>
              </a:rPr>
              <a:t>are </a:t>
            </a:r>
            <a:r>
              <a:rPr sz="2000" spc="-10" dirty="0">
                <a:latin typeface="Carlito"/>
                <a:cs typeface="Carlito"/>
              </a:rPr>
              <a:t>performed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manually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1790" y="3366770"/>
            <a:ext cx="673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OpenSymbol"/>
                <a:cs typeface="OpenSymbol"/>
              </a:rPr>
              <a:t></a:t>
            </a:r>
            <a:endParaRPr sz="900">
              <a:latin typeface="OpenSymbol"/>
              <a:cs typeface="Open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7690" y="3542029"/>
            <a:ext cx="95250" cy="9398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500" dirty="0">
                <a:latin typeface="OpenSymbol"/>
                <a:cs typeface="OpenSymbol"/>
              </a:rPr>
              <a:t></a:t>
            </a:r>
            <a:endParaRPr sz="15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500" dirty="0">
                <a:latin typeface="OpenSymbol"/>
                <a:cs typeface="OpenSymbol"/>
              </a:rPr>
              <a:t></a:t>
            </a:r>
            <a:endParaRPr sz="1500">
              <a:latin typeface="OpenSymbol"/>
              <a:cs typeface="OpenSymbo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500" dirty="0">
                <a:latin typeface="OpenSymbol"/>
                <a:cs typeface="OpenSymbol"/>
              </a:rPr>
              <a:t>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4400" y="3581400"/>
            <a:ext cx="3429000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latin typeface="Carlito"/>
                <a:cs typeface="Carlito"/>
              </a:rPr>
              <a:t>Pipetting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5">
                <a:latin typeface="Carlito"/>
                <a:cs typeface="Carlito"/>
              </a:rPr>
              <a:t>reagent  </a:t>
            </a:r>
            <a:endParaRPr lang="en-IN" sz="2000" spc="-15" dirty="0" smtClean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5" smtClean="0">
                <a:latin typeface="Carlito"/>
                <a:cs typeface="Carlito"/>
              </a:rPr>
              <a:t>Pipetting </a:t>
            </a:r>
            <a:r>
              <a:rPr sz="2000">
                <a:latin typeface="Carlito"/>
                <a:cs typeface="Carlito"/>
              </a:rPr>
              <a:t>of </a:t>
            </a:r>
            <a:r>
              <a:rPr lang="en-IN" sz="2000" spc="-5" dirty="0" smtClean="0">
                <a:latin typeface="Carlito"/>
                <a:cs typeface="Carlito"/>
              </a:rPr>
              <a:t>specimen</a:t>
            </a:r>
            <a:endParaRPr lang="en-IN" sz="2000" dirty="0" smtClean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smtClean="0">
                <a:latin typeface="Carlito"/>
                <a:cs typeface="Carlito"/>
              </a:rPr>
              <a:t>Mixing </a:t>
            </a:r>
            <a:r>
              <a:rPr sz="2000" dirty="0">
                <a:latin typeface="Carlito"/>
                <a:cs typeface="Carlito"/>
              </a:rPr>
              <a:t>&amp;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incubation.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1790" y="4585970"/>
            <a:ext cx="1397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60" smtClean="0">
                <a:latin typeface="OpenSymbol"/>
                <a:cs typeface="OpenSymbol"/>
              </a:rPr>
              <a:t></a:t>
            </a:r>
            <a:endParaRPr sz="900">
              <a:latin typeface="OpenSymbol"/>
              <a:cs typeface="Open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7690" y="4495800"/>
            <a:ext cx="8042910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sz="2000" spc="-5" dirty="0">
                <a:latin typeface="Carlito"/>
                <a:cs typeface="Carlito"/>
              </a:rPr>
              <a:t>This </a:t>
            </a:r>
            <a:r>
              <a:rPr sz="2000" spc="-10" dirty="0">
                <a:latin typeface="Carlito"/>
                <a:cs typeface="Carlito"/>
              </a:rPr>
              <a:t>instrument </a:t>
            </a:r>
            <a:r>
              <a:rPr sz="2000" spc="-15" dirty="0">
                <a:latin typeface="Carlito"/>
                <a:cs typeface="Carlito"/>
              </a:rPr>
              <a:t>require </a:t>
            </a:r>
            <a:r>
              <a:rPr sz="2000" spc="-5" dirty="0">
                <a:latin typeface="Carlito"/>
                <a:cs typeface="Carlito"/>
              </a:rPr>
              <a:t>minimum </a:t>
            </a:r>
            <a:r>
              <a:rPr sz="2000" dirty="0">
                <a:latin typeface="Carlito"/>
                <a:cs typeface="Carlito"/>
              </a:rPr>
              <a:t>500 </a:t>
            </a:r>
            <a:r>
              <a:rPr sz="2000" spc="-15" dirty="0">
                <a:latin typeface="Carlito"/>
                <a:cs typeface="Carlito"/>
              </a:rPr>
              <a:t>microliters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5" dirty="0">
                <a:latin typeface="Carlito"/>
                <a:cs typeface="Carlito"/>
              </a:rPr>
              <a:t>reagent </a:t>
            </a:r>
            <a:r>
              <a:rPr sz="2000" spc="-20" dirty="0">
                <a:latin typeface="Carlito"/>
                <a:cs typeface="Carlito"/>
              </a:rPr>
              <a:t>for </a:t>
            </a:r>
            <a:r>
              <a:rPr sz="2000" spc="-15" dirty="0">
                <a:latin typeface="Carlito"/>
                <a:cs typeface="Carlito"/>
              </a:rPr>
              <a:t>test.  </a:t>
            </a:r>
            <a:r>
              <a:rPr sz="2000" spc="-5" dirty="0">
                <a:latin typeface="Carlito"/>
                <a:cs typeface="Carlito"/>
              </a:rPr>
              <a:t>Manual L-J chart </a:t>
            </a:r>
            <a:r>
              <a:rPr sz="2000" spc="-10" dirty="0">
                <a:latin typeface="Carlito"/>
                <a:cs typeface="Carlito"/>
              </a:rPr>
              <a:t>to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draw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1790" y="4890770"/>
            <a:ext cx="1397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60" dirty="0">
                <a:latin typeface="OpenSymbol"/>
                <a:cs typeface="OpenSymbol"/>
              </a:rPr>
              <a:t></a:t>
            </a:r>
            <a:endParaRPr sz="90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490" y="427990"/>
            <a:ext cx="8268970" cy="179197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650"/>
              </a:spcBef>
            </a:pPr>
            <a:r>
              <a:rPr sz="4400" spc="-5" dirty="0"/>
              <a:t>Fully </a:t>
            </a:r>
            <a:r>
              <a:rPr sz="4400" spc="-15" dirty="0"/>
              <a:t>Auto</a:t>
            </a:r>
            <a:r>
              <a:rPr sz="4400" spc="-5" dirty="0"/>
              <a:t> </a:t>
            </a:r>
            <a:r>
              <a:rPr sz="4400" spc="-25" dirty="0"/>
              <a:t>Analyzer</a:t>
            </a:r>
            <a:endParaRPr sz="4400"/>
          </a:p>
          <a:p>
            <a:pPr marL="12700" marR="5080">
              <a:lnSpc>
                <a:spcPct val="100000"/>
              </a:lnSpc>
              <a:spcBef>
                <a:spcPts val="400"/>
              </a:spcBef>
            </a:pPr>
            <a:r>
              <a:rPr sz="3200" spc="-5" dirty="0"/>
              <a:t>The </a:t>
            </a:r>
            <a:r>
              <a:rPr sz="3200" spc="-15" dirty="0"/>
              <a:t>auto analyzer perform </a:t>
            </a:r>
            <a:r>
              <a:rPr sz="3200" spc="-5" dirty="0"/>
              <a:t>all </a:t>
            </a:r>
            <a:r>
              <a:rPr sz="3200" spc="-10" dirty="0"/>
              <a:t>the function </a:t>
            </a:r>
            <a:r>
              <a:rPr sz="3200" spc="-5" dirty="0"/>
              <a:t>of semi  </a:t>
            </a:r>
            <a:r>
              <a:rPr sz="3200" spc="-15" dirty="0"/>
              <a:t>auto</a:t>
            </a:r>
            <a:r>
              <a:rPr sz="3200" dirty="0"/>
              <a:t> </a:t>
            </a:r>
            <a:r>
              <a:rPr sz="3200" spc="-55" dirty="0"/>
              <a:t>analyzer.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64490" y="2286000"/>
            <a:ext cx="8779510" cy="3952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6875"/>
              <a:buAutoNum type="arabicPeriod"/>
              <a:tabLst>
                <a:tab pos="321945" algn="l"/>
              </a:tabLst>
            </a:pPr>
            <a:r>
              <a:rPr sz="3200" spc="-15" dirty="0">
                <a:latin typeface="Carlito"/>
                <a:cs typeface="Carlito"/>
              </a:rPr>
              <a:t>Automatic </a:t>
            </a:r>
            <a:r>
              <a:rPr sz="3200" spc="-5" dirty="0">
                <a:latin typeface="Carlito"/>
                <a:cs typeface="Carlito"/>
              </a:rPr>
              <a:t>dispensing of </a:t>
            </a:r>
            <a:r>
              <a:rPr sz="3200" spc="-25" dirty="0">
                <a:latin typeface="Carlito"/>
                <a:cs typeface="Carlito"/>
              </a:rPr>
              <a:t>reagent </a:t>
            </a:r>
            <a:r>
              <a:rPr sz="3200" spc="-10" dirty="0">
                <a:latin typeface="Carlito"/>
                <a:cs typeface="Carlito"/>
              </a:rPr>
              <a:t>(by </a:t>
            </a:r>
            <a:r>
              <a:rPr sz="3200" spc="-20" dirty="0">
                <a:latin typeface="Carlito"/>
                <a:cs typeface="Carlito"/>
              </a:rPr>
              <a:t>reagent  </a:t>
            </a:r>
            <a:r>
              <a:rPr sz="3200" spc="-15" dirty="0">
                <a:latin typeface="Carlito"/>
                <a:cs typeface="Carlito"/>
              </a:rPr>
              <a:t>probe).</a:t>
            </a:r>
            <a:endParaRPr sz="3200">
              <a:latin typeface="Carlito"/>
              <a:cs typeface="Carlito"/>
            </a:endParaRPr>
          </a:p>
          <a:p>
            <a:pPr marL="12700" marR="904875">
              <a:lnSpc>
                <a:spcPct val="199900"/>
              </a:lnSpc>
              <a:buSzPct val="96875"/>
              <a:buAutoNum type="arabicPeriod"/>
              <a:tabLst>
                <a:tab pos="321945" algn="l"/>
              </a:tabLst>
            </a:pPr>
            <a:r>
              <a:rPr sz="3200" spc="-15" dirty="0">
                <a:latin typeface="Carlito"/>
                <a:cs typeface="Carlito"/>
              </a:rPr>
              <a:t>Automatic </a:t>
            </a:r>
            <a:r>
              <a:rPr sz="3200" spc="-5" dirty="0">
                <a:latin typeface="Carlito"/>
                <a:cs typeface="Carlito"/>
              </a:rPr>
              <a:t>dispensing of samples </a:t>
            </a:r>
            <a:r>
              <a:rPr sz="3200" dirty="0">
                <a:latin typeface="Carlito"/>
                <a:cs typeface="Carlito"/>
              </a:rPr>
              <a:t>.  </a:t>
            </a:r>
            <a:r>
              <a:rPr sz="3200" spc="-15" dirty="0">
                <a:latin typeface="Carlito"/>
                <a:cs typeface="Carlito"/>
              </a:rPr>
              <a:t>3.Automatic </a:t>
            </a:r>
            <a:r>
              <a:rPr sz="3200" spc="-5" dirty="0">
                <a:latin typeface="Carlito"/>
                <a:cs typeface="Carlito"/>
              </a:rPr>
              <a:t>mixing of </a:t>
            </a:r>
            <a:r>
              <a:rPr sz="3200" spc="-15" dirty="0">
                <a:latin typeface="Carlito"/>
                <a:cs typeface="Carlito"/>
              </a:rPr>
              <a:t>reaction </a:t>
            </a:r>
            <a:r>
              <a:rPr sz="3200" spc="-10" dirty="0">
                <a:latin typeface="Carlito"/>
                <a:cs typeface="Carlito"/>
              </a:rPr>
              <a:t>mixtures.  4.Incubating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reacting </a:t>
            </a:r>
            <a:r>
              <a:rPr sz="3200" spc="-10" dirty="0">
                <a:latin typeface="Carlito"/>
                <a:cs typeface="Carlito"/>
              </a:rPr>
              <a:t>mixture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0"/>
            <a:ext cx="26936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smtClean="0"/>
              <a:t>Advantage</a:t>
            </a:r>
            <a:r>
              <a:rPr lang="en-IN" spc="-25" dirty="0" smtClean="0"/>
              <a:t>s</a:t>
            </a:r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0" y="1143001"/>
            <a:ext cx="9144000" cy="5111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indent="-215900">
              <a:lnSpc>
                <a:spcPct val="100000"/>
              </a:lnSpc>
              <a:spcBef>
                <a:spcPts val="100"/>
              </a:spcBef>
              <a:buFont typeface="Liberation Sans"/>
              <a:buChar char="•"/>
              <a:tabLst>
                <a:tab pos="228600" algn="l"/>
              </a:tabLst>
            </a:pPr>
            <a:r>
              <a:rPr sz="2400" spc="-20" dirty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samples with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parameter can analyzed at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time.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precision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28600" indent="-215900">
              <a:lnSpc>
                <a:spcPts val="2635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Less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reagent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required.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28600" indent="-215900">
              <a:lnSpc>
                <a:spcPts val="2635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Less sample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required.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Less man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power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228600" indent="-215900">
              <a:buFont typeface="Liberation Sans"/>
              <a:buChar char="•"/>
              <a:tabLst>
                <a:tab pos="228600" algn="l"/>
              </a:tabLst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Maintain </a:t>
            </a:r>
            <a:r>
              <a:rPr sz="2400" spc="-1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1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smtClean="0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IN" sz="2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spc="-2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2400" spc="-10" dirty="0" smtClean="0">
                <a:latin typeface="Times New Roman" pitchFamily="18" charset="0"/>
                <a:cs typeface="Times New Roman" pitchFamily="18" charset="0"/>
              </a:rPr>
              <a:t>Sample, </a:t>
            </a:r>
            <a:r>
              <a:rPr lang="en-IN" sz="2400" spc="-20" dirty="0" smtClean="0">
                <a:latin typeface="Times New Roman" pitchFamily="18" charset="0"/>
                <a:cs typeface="Times New Roman" pitchFamily="18" charset="0"/>
              </a:rPr>
              <a:t>Reagent &amp; for </a:t>
            </a:r>
            <a:r>
              <a:rPr lang="en-IN" sz="2400" spc="-10" dirty="0" smtClean="0">
                <a:latin typeface="Times New Roman" pitchFamily="18" charset="0"/>
                <a:cs typeface="Times New Roman" pitchFamily="18" charset="0"/>
              </a:rPr>
              <a:t>incubation</a:t>
            </a:r>
            <a:r>
              <a:rPr lang="en-IN" sz="2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15900">
              <a:buFont typeface="Liberation Sans"/>
              <a:buChar char="•"/>
              <a:tabLst>
                <a:tab pos="228600" algn="l"/>
              </a:tabLst>
            </a:pP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IN" sz="2400" spc="-20" dirty="0" smtClean="0">
                <a:latin typeface="Times New Roman" pitchFamily="18" charset="0"/>
                <a:cs typeface="Times New Roman" pitchFamily="18" charset="0"/>
              </a:rPr>
              <a:t>stored </a:t>
            </a:r>
            <a:r>
              <a:rPr lang="en-IN" sz="2400" spc="-10" dirty="0" smtClean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IN" sz="2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spc="-30" dirty="0" smtClean="0">
                <a:latin typeface="Times New Roman" pitchFamily="18" charset="0"/>
                <a:cs typeface="Times New Roman" pitchFamily="18" charset="0"/>
              </a:rPr>
              <a:t>memory</a:t>
            </a:r>
            <a:r>
              <a:rPr lang="en-IN" sz="2400" spc="-3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400" spc="-2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IN" sz="2400" spc="-15" dirty="0" smtClean="0">
                <a:latin typeface="Times New Roman" pitchFamily="18" charset="0"/>
                <a:cs typeface="Times New Roman" pitchFamily="18" charset="0"/>
              </a:rPr>
              <a:t>facility to accommodate </a:t>
            </a:r>
            <a:r>
              <a:rPr lang="en-IN" sz="2400" spc="-10" dirty="0" smtClean="0"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samples, </a:t>
            </a:r>
            <a:r>
              <a:rPr lang="en-IN" sz="2400" spc="-15" dirty="0" smtClean="0">
                <a:latin typeface="Times New Roman" pitchFamily="18" charset="0"/>
                <a:cs typeface="Times New Roman" pitchFamily="18" charset="0"/>
              </a:rPr>
              <a:t>standards, calibrations</a:t>
            </a:r>
            <a:r>
              <a:rPr lang="en-IN" sz="24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IN" sz="2400" spc="-20" dirty="0" smtClean="0">
                <a:latin typeface="Times New Roman" pitchFamily="18" charset="0"/>
                <a:cs typeface="Times New Roman" pitchFamily="18" charset="0"/>
              </a:rPr>
              <a:t>Q.C</a:t>
            </a:r>
            <a:r>
              <a:rPr lang="en-IN" sz="2400" spc="-2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IN" sz="2400" spc="-15" dirty="0" smtClean="0">
                <a:latin typeface="Times New Roman" pitchFamily="18" charset="0"/>
                <a:cs typeface="Times New Roman" pitchFamily="18" charset="0"/>
              </a:rPr>
              <a:t> Sera</a:t>
            </a:r>
            <a:r>
              <a:rPr lang="en-IN" sz="2400" spc="-15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lang="en-IN" sz="2400" spc="-15" dirty="0" smtClean="0">
                <a:latin typeface="Times New Roman" pitchFamily="18" charset="0"/>
                <a:cs typeface="Times New Roman" pitchFamily="18" charset="0"/>
              </a:rPr>
              <a:t>Automated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L-J Chart is</a:t>
            </a:r>
            <a:r>
              <a:rPr lang="en-IN"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visible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lang="en-IN" sz="2400" spc="-15" dirty="0" smtClean="0">
                <a:latin typeface="Times New Roman" pitchFamily="18" charset="0"/>
                <a:cs typeface="Times New Roman" pitchFamily="18" charset="0"/>
              </a:rPr>
              <a:t>Programmable </a:t>
            </a:r>
            <a:r>
              <a:rPr lang="en-IN" sz="2400" spc="-10" dirty="0" smtClean="0">
                <a:latin typeface="Times New Roman" pitchFamily="18" charset="0"/>
                <a:cs typeface="Times New Roman" pitchFamily="18" charset="0"/>
              </a:rPr>
              <a:t>wash </a:t>
            </a:r>
            <a:r>
              <a:rPr lang="en-IN" sz="2400" spc="-15" dirty="0" smtClean="0">
                <a:latin typeface="Times New Roman" pitchFamily="18" charset="0"/>
                <a:cs typeface="Times New Roman" pitchFamily="18" charset="0"/>
              </a:rPr>
              <a:t>cycles </a:t>
            </a:r>
            <a:r>
              <a:rPr lang="en-IN" sz="2400" spc="-10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samples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IN" sz="2400" spc="-20" dirty="0" smtClean="0">
                <a:latin typeface="Times New Roman" pitchFamily="18" charset="0"/>
                <a:cs typeface="Times New Roman" pitchFamily="18" charset="0"/>
              </a:rPr>
              <a:t>tests for </a:t>
            </a:r>
            <a:r>
              <a:rPr lang="en-IN" sz="2400" spc="-10" dirty="0" smtClean="0">
                <a:latin typeface="Times New Roman" pitchFamily="18" charset="0"/>
                <a:cs typeface="Times New Roman" pitchFamily="18" charset="0"/>
              </a:rPr>
              <a:t>minimum carry</a:t>
            </a:r>
            <a:r>
              <a:rPr lang="en-IN" sz="24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spc="-55" dirty="0" smtClean="0">
                <a:latin typeface="Times New Roman" pitchFamily="18" charset="0"/>
                <a:cs typeface="Times New Roman" pitchFamily="18" charset="0"/>
              </a:rPr>
              <a:t>over.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lang="en-IN" sz="2400" spc="-15" dirty="0" smtClean="0">
                <a:latin typeface="Times New Roman" pitchFamily="18" charset="0"/>
                <a:cs typeface="Times New Roman" pitchFamily="18" charset="0"/>
              </a:rPr>
              <a:t>Auto </a:t>
            </a:r>
            <a:r>
              <a:rPr lang="en-IN" sz="2400" spc="-10" dirty="0" smtClean="0">
                <a:latin typeface="Times New Roman" pitchFamily="18" charset="0"/>
                <a:cs typeface="Times New Roman" pitchFamily="18" charset="0"/>
              </a:rPr>
              <a:t>dilution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is also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possible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69" y="3365500"/>
            <a:ext cx="1238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200">
              <a:latin typeface="Liberation Sans"/>
              <a:cs typeface="Liberation Sans"/>
            </a:endParaRPr>
          </a:p>
          <a:p>
            <a:pPr marL="12700">
              <a:lnSpc>
                <a:spcPct val="100000"/>
              </a:lnSpc>
            </a:pPr>
            <a:endParaRPr sz="220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381000"/>
            <a:ext cx="605218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5">
                <a:latin typeface="Carlito"/>
                <a:cs typeface="Carlito"/>
              </a:rPr>
              <a:t>What </a:t>
            </a:r>
            <a:r>
              <a:rPr sz="4400" b="1" spc="-5" smtClean="0">
                <a:latin typeface="Carlito"/>
                <a:cs typeface="Carlito"/>
              </a:rPr>
              <a:t>is</a:t>
            </a:r>
            <a:r>
              <a:rPr lang="en-IN" sz="4400" b="1" spc="-5" dirty="0" smtClean="0">
                <a:latin typeface="Carlito"/>
                <a:cs typeface="Carlito"/>
              </a:rPr>
              <a:t> </a:t>
            </a:r>
            <a:r>
              <a:rPr sz="4400" b="1" spc="-15" smtClean="0">
                <a:latin typeface="Carlito"/>
                <a:cs typeface="Carlito"/>
              </a:rPr>
              <a:t>colorimeter</a:t>
            </a:r>
            <a:r>
              <a:rPr sz="4400" b="1" spc="-35" smtClean="0">
                <a:latin typeface="Carlito"/>
                <a:cs typeface="Carlito"/>
              </a:rPr>
              <a:t> </a:t>
            </a:r>
            <a:r>
              <a:rPr sz="6000" dirty="0"/>
              <a:t>?</a:t>
            </a:r>
            <a:endParaRPr sz="6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1981200"/>
            <a:ext cx="8229600" cy="30553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364" marR="5080" indent="-40005">
              <a:lnSpc>
                <a:spcPct val="1208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en-IN" sz="3200" dirty="0" err="1" smtClean="0">
                <a:latin typeface="Liberation Serif"/>
                <a:cs typeface="Liberation Serif"/>
              </a:rPr>
              <a:t>Colori</a:t>
            </a:r>
            <a:r>
              <a:rPr sz="3200" smtClean="0">
                <a:latin typeface="Liberation Serif"/>
                <a:cs typeface="Liberation Serif"/>
              </a:rPr>
              <a:t>meter </a:t>
            </a:r>
            <a:r>
              <a:rPr sz="3200" spc="-5" dirty="0">
                <a:latin typeface="Liberation Serif"/>
                <a:cs typeface="Liberation Serif"/>
              </a:rPr>
              <a:t>is </a:t>
            </a:r>
            <a:r>
              <a:rPr sz="3200" dirty="0">
                <a:latin typeface="Liberation Serif"/>
                <a:cs typeface="Liberation Serif"/>
              </a:rPr>
              <a:t>a </a:t>
            </a:r>
            <a:r>
              <a:rPr sz="3200" spc="-5" dirty="0">
                <a:latin typeface="Liberation Serif"/>
                <a:cs typeface="Liberation Serif"/>
              </a:rPr>
              <a:t>instrument </a:t>
            </a:r>
            <a:r>
              <a:rPr sz="3200" dirty="0">
                <a:latin typeface="Liberation Serif"/>
                <a:cs typeface="Liberation Serif"/>
              </a:rPr>
              <a:t>used </a:t>
            </a:r>
            <a:r>
              <a:rPr sz="3200" spc="-5" dirty="0">
                <a:latin typeface="Liberation Serif"/>
                <a:cs typeface="Liberation Serif"/>
              </a:rPr>
              <a:t>for the </a:t>
            </a:r>
            <a:r>
              <a:rPr sz="3200" dirty="0">
                <a:latin typeface="Liberation Serif"/>
                <a:cs typeface="Liberation Serif"/>
              </a:rPr>
              <a:t>measurement </a:t>
            </a:r>
            <a:r>
              <a:rPr sz="3200">
                <a:latin typeface="Liberation Serif"/>
                <a:cs typeface="Liberation Serif"/>
              </a:rPr>
              <a:t>of  </a:t>
            </a:r>
            <a:r>
              <a:rPr lang="en-IN" sz="3200" dirty="0" err="1" smtClean="0">
                <a:latin typeface="Liberation Serif"/>
                <a:cs typeface="Liberation Serif"/>
              </a:rPr>
              <a:t>colored</a:t>
            </a:r>
            <a:r>
              <a:rPr lang="en-IN" sz="3200" dirty="0" smtClean="0">
                <a:latin typeface="Liberation Serif"/>
                <a:cs typeface="Liberation Serif"/>
              </a:rPr>
              <a:t> </a:t>
            </a:r>
            <a:r>
              <a:rPr sz="3200" smtClean="0">
                <a:latin typeface="Liberation Serif"/>
                <a:cs typeface="Liberation Serif"/>
              </a:rPr>
              <a:t>substance </a:t>
            </a:r>
            <a:r>
              <a:rPr sz="3200" spc="-5" dirty="0">
                <a:latin typeface="Liberation Serif"/>
                <a:cs typeface="Liberation Serif"/>
              </a:rPr>
              <a:t>in</a:t>
            </a:r>
            <a:r>
              <a:rPr sz="3200" spc="10" dirty="0">
                <a:latin typeface="Liberation Serif"/>
                <a:cs typeface="Liberation Serif"/>
              </a:rPr>
              <a:t> </a:t>
            </a:r>
            <a:r>
              <a:rPr sz="3200" spc="-5" dirty="0">
                <a:latin typeface="Liberation Serif"/>
                <a:cs typeface="Liberation Serif"/>
              </a:rPr>
              <a:t>solution.</a:t>
            </a:r>
            <a:endParaRPr sz="3200">
              <a:latin typeface="Liberation Serif"/>
              <a:cs typeface="Liberation Serif"/>
            </a:endParaRPr>
          </a:p>
          <a:p>
            <a:pPr marL="12700" marR="466090" indent="111125">
              <a:lnSpc>
                <a:spcPct val="1042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en-IN" sz="3200" spc="-5" dirty="0" smtClean="0">
                <a:latin typeface="Liberation Serif"/>
                <a:cs typeface="Liberation Serif"/>
              </a:rPr>
              <a:t>In</a:t>
            </a:r>
            <a:r>
              <a:rPr sz="3200" spc="-5" smtClean="0">
                <a:latin typeface="Liberation Serif"/>
                <a:cs typeface="Liberation Serif"/>
              </a:rPr>
              <a:t>strument </a:t>
            </a:r>
            <a:r>
              <a:rPr sz="3200" spc="-5" dirty="0">
                <a:latin typeface="Liberation Serif"/>
                <a:cs typeface="Liberation Serif"/>
              </a:rPr>
              <a:t>is </a:t>
            </a:r>
            <a:r>
              <a:rPr sz="3200" dirty="0">
                <a:latin typeface="Liberation Serif"/>
                <a:cs typeface="Liberation Serif"/>
              </a:rPr>
              <a:t>operative </a:t>
            </a:r>
            <a:r>
              <a:rPr sz="3200" spc="-5" dirty="0">
                <a:latin typeface="Liberation Serif"/>
                <a:cs typeface="Liberation Serif"/>
              </a:rPr>
              <a:t>in the visible </a:t>
            </a:r>
            <a:r>
              <a:rPr sz="3200" dirty="0">
                <a:latin typeface="Liberation Serif"/>
                <a:cs typeface="Liberation Serif"/>
              </a:rPr>
              <a:t>range of </a:t>
            </a:r>
            <a:r>
              <a:rPr sz="3200" spc="-5" dirty="0">
                <a:latin typeface="Liberation Serif"/>
                <a:cs typeface="Liberation Serif"/>
              </a:rPr>
              <a:t>the  </a:t>
            </a:r>
            <a:r>
              <a:rPr sz="3200" dirty="0">
                <a:latin typeface="Liberation Serif"/>
                <a:cs typeface="Liberation Serif"/>
              </a:rPr>
              <a:t>magnetic </a:t>
            </a:r>
            <a:r>
              <a:rPr sz="3200" spc="5" dirty="0">
                <a:latin typeface="Liberation Serif"/>
                <a:cs typeface="Liberation Serif"/>
              </a:rPr>
              <a:t>spectrum</a:t>
            </a:r>
            <a:r>
              <a:rPr sz="4000" spc="5" dirty="0">
                <a:latin typeface="Liberation Serif"/>
                <a:cs typeface="Liberation Serif"/>
              </a:rPr>
              <a:t>.</a:t>
            </a:r>
            <a:endParaRPr sz="4000">
              <a:latin typeface="Liberation Serif"/>
              <a:cs typeface="Liberation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223520"/>
            <a:ext cx="525779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0" dirty="0">
                <a:latin typeface="Carlito"/>
                <a:cs typeface="Carlito"/>
              </a:rPr>
              <a:t>C</a:t>
            </a:r>
            <a:r>
              <a:rPr sz="4400" b="1" spc="-10" dirty="0">
                <a:latin typeface="Carlito"/>
                <a:cs typeface="Carlito"/>
              </a:rPr>
              <a:t>O</a:t>
            </a:r>
            <a:r>
              <a:rPr sz="4400" b="1" spc="-80" dirty="0">
                <a:latin typeface="Carlito"/>
                <a:cs typeface="Carlito"/>
              </a:rPr>
              <a:t>L</a:t>
            </a:r>
            <a:r>
              <a:rPr sz="4400" b="1" spc="-10" dirty="0">
                <a:latin typeface="Carlito"/>
                <a:cs typeface="Carlito"/>
              </a:rPr>
              <a:t>O</a:t>
            </a:r>
            <a:r>
              <a:rPr sz="4400" b="1" spc="5" dirty="0">
                <a:latin typeface="Carlito"/>
                <a:cs typeface="Carlito"/>
              </a:rPr>
              <a:t>R</a:t>
            </a:r>
            <a:r>
              <a:rPr sz="4400" b="1" spc="-5" dirty="0">
                <a:latin typeface="Carlito"/>
                <a:cs typeface="Carlito"/>
              </a:rPr>
              <a:t>IM</a:t>
            </a:r>
            <a:r>
              <a:rPr sz="4400" b="1" dirty="0">
                <a:latin typeface="Carlito"/>
                <a:cs typeface="Carlito"/>
              </a:rPr>
              <a:t>E</a:t>
            </a:r>
            <a:r>
              <a:rPr sz="4400" b="1" spc="5" dirty="0">
                <a:latin typeface="Carlito"/>
                <a:cs typeface="Carlito"/>
              </a:rPr>
              <a:t>T</a:t>
            </a:r>
            <a:r>
              <a:rPr sz="4400" b="1" spc="-80" dirty="0">
                <a:latin typeface="Carlito"/>
                <a:cs typeface="Carlito"/>
              </a:rPr>
              <a:t>R</a:t>
            </a:r>
            <a:r>
              <a:rPr sz="4400" b="1" dirty="0">
                <a:latin typeface="Carlito"/>
                <a:cs typeface="Carlito"/>
              </a:rPr>
              <a:t>Y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418" y="1219200"/>
            <a:ext cx="9085581" cy="44755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080" indent="-215900">
              <a:lnSpc>
                <a:spcPct val="100000"/>
              </a:lnSpc>
              <a:spcBef>
                <a:spcPts val="100"/>
              </a:spcBef>
              <a:buFont typeface="Liberation Sans"/>
              <a:buChar char="•"/>
              <a:tabLst>
                <a:tab pos="228600" algn="l"/>
              </a:tabLst>
            </a:pPr>
            <a:r>
              <a:rPr sz="3200" spc="-5" dirty="0">
                <a:latin typeface="Liberation Serif"/>
                <a:cs typeface="Liberation Serif"/>
              </a:rPr>
              <a:t>It is </a:t>
            </a:r>
            <a:r>
              <a:rPr sz="3200" dirty="0">
                <a:latin typeface="Liberation Serif"/>
                <a:cs typeface="Liberation Serif"/>
              </a:rPr>
              <a:t>a most common </a:t>
            </a:r>
            <a:r>
              <a:rPr sz="3200" spc="-5" dirty="0">
                <a:latin typeface="Liberation Serif"/>
                <a:cs typeface="Liberation Serif"/>
              </a:rPr>
              <a:t>analytical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technique</a:t>
            </a:r>
            <a:r>
              <a:rPr sz="3200" b="1" dirty="0">
                <a:latin typeface="Liberation Serif"/>
                <a:cs typeface="Liberation Serif"/>
              </a:rPr>
              <a:t> </a:t>
            </a:r>
            <a:r>
              <a:rPr sz="3200" dirty="0">
                <a:latin typeface="Liberation Serif"/>
                <a:cs typeface="Liberation Serif"/>
              </a:rPr>
              <a:t>used </a:t>
            </a:r>
            <a:r>
              <a:rPr sz="3200" spc="-5" dirty="0">
                <a:latin typeface="Liberation Serif"/>
                <a:cs typeface="Liberation Serif"/>
              </a:rPr>
              <a:t>in  </a:t>
            </a:r>
            <a:r>
              <a:rPr sz="3200" dirty="0">
                <a:latin typeface="Liberation Serif"/>
                <a:cs typeface="Liberation Serif"/>
              </a:rPr>
              <a:t>biochemical </a:t>
            </a:r>
            <a:r>
              <a:rPr sz="3200" spc="-5" dirty="0">
                <a:latin typeface="Liberation Serif"/>
                <a:cs typeface="Liberation Serif"/>
              </a:rPr>
              <a:t>estimation in clinical</a:t>
            </a:r>
            <a:r>
              <a:rPr sz="3200" dirty="0">
                <a:latin typeface="Liberation Serif"/>
                <a:cs typeface="Liberation Serif"/>
              </a:rPr>
              <a:t> </a:t>
            </a:r>
            <a:r>
              <a:rPr sz="3200" spc="-20" dirty="0">
                <a:latin typeface="Liberation Serif"/>
                <a:cs typeface="Liberation Serif"/>
              </a:rPr>
              <a:t>laboratory.</a:t>
            </a:r>
            <a:endParaRPr sz="3200">
              <a:latin typeface="Liberation Serif"/>
              <a:cs typeface="Liberation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iberation Sans"/>
              <a:buChar char="•"/>
            </a:pPr>
            <a:endParaRPr sz="3300">
              <a:latin typeface="Liberation Serif"/>
              <a:cs typeface="Liberation Serif"/>
            </a:endParaRPr>
          </a:p>
          <a:p>
            <a:pPr marL="22860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spc="-5" dirty="0">
                <a:latin typeface="Liberation Serif"/>
                <a:cs typeface="Liberation Serif"/>
              </a:rPr>
              <a:t>It </a:t>
            </a:r>
            <a:r>
              <a:rPr sz="3200" dirty="0">
                <a:latin typeface="Liberation Serif"/>
                <a:cs typeface="Liberation Serif"/>
              </a:rPr>
              <a:t>involves </a:t>
            </a:r>
            <a:r>
              <a:rPr sz="3200" spc="-5" dirty="0">
                <a:latin typeface="Liberation Serif"/>
                <a:cs typeface="Liberation Serif"/>
              </a:rPr>
              <a:t>the quantitative estimation </a:t>
            </a:r>
            <a:r>
              <a:rPr sz="3200" dirty="0">
                <a:latin typeface="Liberation Serif"/>
                <a:cs typeface="Liberation Serif"/>
              </a:rPr>
              <a:t>of</a:t>
            </a:r>
            <a:r>
              <a:rPr sz="3200" spc="50" dirty="0">
                <a:latin typeface="Liberation Serif"/>
                <a:cs typeface="Liberation Serif"/>
              </a:rPr>
              <a:t> </a:t>
            </a:r>
            <a:r>
              <a:rPr sz="3200" spc="-30" dirty="0">
                <a:latin typeface="Liberation Serif"/>
                <a:cs typeface="Liberation Serif"/>
              </a:rPr>
              <a:t>colour.</a:t>
            </a:r>
            <a:endParaRPr sz="3200">
              <a:latin typeface="Liberation Serif"/>
              <a:cs typeface="Liberation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Liberation Sans"/>
              <a:buChar char="•"/>
            </a:pPr>
            <a:endParaRPr sz="3300">
              <a:latin typeface="Liberation Serif"/>
              <a:cs typeface="Liberation Serif"/>
            </a:endParaRPr>
          </a:p>
          <a:p>
            <a:pPr marL="228600" marR="7620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  <a:tab pos="691515" algn="l"/>
                <a:tab pos="1276985" algn="l"/>
                <a:tab pos="1918970" algn="l"/>
                <a:tab pos="2019935" algn="l"/>
                <a:tab pos="2329180" algn="l"/>
                <a:tab pos="3310890" algn="l"/>
                <a:tab pos="3600450" algn="l"/>
                <a:tab pos="3887470" algn="l"/>
                <a:tab pos="4195445" algn="l"/>
                <a:tab pos="4598035" algn="l"/>
                <a:tab pos="4676140" algn="l"/>
                <a:tab pos="5637530" algn="l"/>
                <a:tab pos="6019800" algn="l"/>
                <a:tab pos="6636384" algn="l"/>
                <a:tab pos="6660515" algn="l"/>
                <a:tab pos="8161655" algn="l"/>
              </a:tabLst>
            </a:pPr>
            <a:r>
              <a:rPr sz="3200" dirty="0">
                <a:latin typeface="Liberation Serif"/>
                <a:cs typeface="Liberation Serif"/>
              </a:rPr>
              <a:t>A</a:t>
            </a:r>
            <a:r>
              <a:rPr sz="3200">
                <a:latin typeface="Liberation Serif"/>
                <a:cs typeface="Liberation Serif"/>
              </a:rPr>
              <a:t>	</a:t>
            </a:r>
            <a:r>
              <a:rPr sz="3200" spc="-5" smtClean="0">
                <a:latin typeface="Liberation Serif"/>
                <a:cs typeface="Liberation Serif"/>
              </a:rPr>
              <a:t>substrate</a:t>
            </a:r>
            <a:r>
              <a:rPr lang="en-IN" sz="3200" spc="-5" dirty="0" smtClean="0">
                <a:latin typeface="Liberation Serif"/>
                <a:cs typeface="Liberation Serif"/>
              </a:rPr>
              <a:t> </a:t>
            </a:r>
            <a:r>
              <a:rPr sz="3200" spc="-5" smtClean="0">
                <a:latin typeface="Liberation Serif"/>
                <a:cs typeface="Liberation Serif"/>
              </a:rPr>
              <a:t>must</a:t>
            </a:r>
            <a:r>
              <a:rPr sz="3200" spc="-5" dirty="0">
                <a:latin typeface="Liberation Serif"/>
                <a:cs typeface="Liberation Serif"/>
              </a:rPr>
              <a:t>	</a:t>
            </a:r>
            <a:r>
              <a:rPr sz="3200" dirty="0">
                <a:latin typeface="Liberation Serif"/>
                <a:cs typeface="Liberation Serif"/>
              </a:rPr>
              <a:t>be</a:t>
            </a:r>
            <a:r>
              <a:rPr sz="3200">
                <a:latin typeface="Liberation Serif"/>
                <a:cs typeface="Liberation Serif"/>
              </a:rPr>
              <a:t>	</a:t>
            </a:r>
            <a:r>
              <a:rPr sz="3200" spc="-5" smtClean="0">
                <a:latin typeface="Liberation Serif"/>
                <a:cs typeface="Liberation Serif"/>
              </a:rPr>
              <a:t>estimated</a:t>
            </a:r>
            <a:r>
              <a:rPr lang="en-IN" sz="3200" spc="-5" dirty="0" smtClean="0">
                <a:latin typeface="Liberation Serif"/>
                <a:cs typeface="Liberation Serif"/>
              </a:rPr>
              <a:t> </a:t>
            </a:r>
            <a:r>
              <a:rPr sz="3200" spc="-15" smtClean="0">
                <a:latin typeface="Liberation Serif"/>
                <a:cs typeface="Liberation Serif"/>
              </a:rPr>
              <a:t>colorimetrically</a:t>
            </a:r>
            <a:r>
              <a:rPr sz="3200" spc="-15" dirty="0">
                <a:latin typeface="Liberation Serif"/>
                <a:cs typeface="Liberation Serif"/>
              </a:rPr>
              <a:t>,  </a:t>
            </a:r>
            <a:r>
              <a:rPr sz="3200" spc="5" dirty="0">
                <a:latin typeface="Liberation Serif"/>
                <a:cs typeface="Liberation Serif"/>
              </a:rPr>
              <a:t>mu</a:t>
            </a:r>
            <a:r>
              <a:rPr sz="3200" dirty="0">
                <a:latin typeface="Liberation Serif"/>
                <a:cs typeface="Liberation Serif"/>
              </a:rPr>
              <a:t>st	</a:t>
            </a:r>
            <a:r>
              <a:rPr sz="3200" spc="5" dirty="0">
                <a:latin typeface="Liberation Serif"/>
                <a:cs typeface="Liberation Serif"/>
              </a:rPr>
              <a:t>b</a:t>
            </a:r>
            <a:r>
              <a:rPr sz="3200" dirty="0">
                <a:latin typeface="Liberation Serif"/>
                <a:cs typeface="Liberation Serif"/>
              </a:rPr>
              <a:t>e</a:t>
            </a:r>
            <a:r>
              <a:rPr sz="3200">
                <a:latin typeface="Liberation Serif"/>
                <a:cs typeface="Liberation Serif"/>
              </a:rPr>
              <a:t>	</a:t>
            </a:r>
            <a:r>
              <a:rPr sz="3200" spc="-5" smtClean="0">
                <a:latin typeface="Liberation Serif"/>
                <a:cs typeface="Liberation Serif"/>
              </a:rPr>
              <a:t>c</a:t>
            </a:r>
            <a:r>
              <a:rPr sz="3200" smtClean="0">
                <a:latin typeface="Liberation Serif"/>
                <a:cs typeface="Liberation Serif"/>
              </a:rPr>
              <a:t>o</a:t>
            </a:r>
            <a:r>
              <a:rPr sz="3200" spc="-5" smtClean="0">
                <a:latin typeface="Liberation Serif"/>
                <a:cs typeface="Liberation Serif"/>
              </a:rPr>
              <a:t>l</a:t>
            </a:r>
            <a:r>
              <a:rPr sz="3200" smtClean="0">
                <a:latin typeface="Liberation Serif"/>
                <a:cs typeface="Liberation Serif"/>
              </a:rPr>
              <a:t>o</a:t>
            </a:r>
            <a:r>
              <a:rPr sz="3200" spc="5" smtClean="0">
                <a:latin typeface="Liberation Serif"/>
                <a:cs typeface="Liberation Serif"/>
              </a:rPr>
              <a:t>u</a:t>
            </a:r>
            <a:r>
              <a:rPr sz="3200" smtClean="0">
                <a:latin typeface="Liberation Serif"/>
                <a:cs typeface="Liberation Serif"/>
              </a:rPr>
              <a:t>red</a:t>
            </a:r>
            <a:r>
              <a:rPr lang="en-IN" sz="3200" dirty="0">
                <a:latin typeface="Liberation Serif"/>
                <a:cs typeface="Liberation Serif"/>
              </a:rPr>
              <a:t> </a:t>
            </a:r>
            <a:r>
              <a:rPr sz="3200" spc="5" smtClean="0">
                <a:latin typeface="Liberation Serif"/>
                <a:cs typeface="Liberation Serif"/>
              </a:rPr>
              <a:t>o</a:t>
            </a:r>
            <a:r>
              <a:rPr sz="3200" smtClean="0">
                <a:latin typeface="Liberation Serif"/>
                <a:cs typeface="Liberation Serif"/>
              </a:rPr>
              <a:t>r</a:t>
            </a:r>
            <a:r>
              <a:rPr lang="en-IN" sz="3200" dirty="0" smtClean="0">
                <a:latin typeface="Liberation Serif"/>
                <a:cs typeface="Liberation Serif"/>
              </a:rPr>
              <a:t> </a:t>
            </a:r>
            <a:r>
              <a:rPr sz="3200" spc="-10" smtClean="0">
                <a:latin typeface="Liberation Serif"/>
                <a:cs typeface="Liberation Serif"/>
              </a:rPr>
              <a:t>i</a:t>
            </a:r>
            <a:r>
              <a:rPr sz="3200" smtClean="0">
                <a:latin typeface="Liberation Serif"/>
                <a:cs typeface="Liberation Serif"/>
              </a:rPr>
              <a:t>t</a:t>
            </a:r>
            <a:r>
              <a:rPr sz="3200" dirty="0">
                <a:latin typeface="Liberation Serif"/>
                <a:cs typeface="Liberation Serif"/>
              </a:rPr>
              <a:t>		s</a:t>
            </a:r>
            <a:r>
              <a:rPr sz="3200" spc="5" dirty="0">
                <a:latin typeface="Liberation Serif"/>
                <a:cs typeface="Liberation Serif"/>
              </a:rPr>
              <a:t>hou</a:t>
            </a:r>
            <a:r>
              <a:rPr sz="3200" spc="-10" dirty="0">
                <a:latin typeface="Liberation Serif"/>
                <a:cs typeface="Liberation Serif"/>
              </a:rPr>
              <a:t>l</a:t>
            </a:r>
            <a:r>
              <a:rPr sz="3200" dirty="0">
                <a:latin typeface="Liberation Serif"/>
                <a:cs typeface="Liberation Serif"/>
              </a:rPr>
              <a:t>d	</a:t>
            </a:r>
            <a:r>
              <a:rPr sz="3200" spc="5" dirty="0">
                <a:latin typeface="Liberation Serif"/>
                <a:cs typeface="Liberation Serif"/>
              </a:rPr>
              <a:t>b</a:t>
            </a:r>
            <a:r>
              <a:rPr sz="3200" dirty="0">
                <a:latin typeface="Liberation Serif"/>
                <a:cs typeface="Liberation Serif"/>
              </a:rPr>
              <a:t>e		</a:t>
            </a:r>
            <a:r>
              <a:rPr sz="3200" spc="5" dirty="0">
                <a:latin typeface="Liberation Serif"/>
                <a:cs typeface="Liberation Serif"/>
              </a:rPr>
              <a:t>ca</a:t>
            </a:r>
            <a:r>
              <a:rPr sz="3200" dirty="0">
                <a:latin typeface="Liberation Serif"/>
                <a:cs typeface="Liberation Serif"/>
              </a:rPr>
              <a:t>p</a:t>
            </a:r>
            <a:r>
              <a:rPr sz="3200" spc="5" dirty="0">
                <a:latin typeface="Liberation Serif"/>
                <a:cs typeface="Liberation Serif"/>
              </a:rPr>
              <a:t>ab</a:t>
            </a:r>
            <a:r>
              <a:rPr sz="3200" spc="-5" dirty="0">
                <a:latin typeface="Liberation Serif"/>
                <a:cs typeface="Liberation Serif"/>
              </a:rPr>
              <a:t>l</a:t>
            </a:r>
            <a:r>
              <a:rPr sz="3200" dirty="0">
                <a:latin typeface="Liberation Serif"/>
                <a:cs typeface="Liberation Serif"/>
              </a:rPr>
              <a:t>e	</a:t>
            </a:r>
            <a:r>
              <a:rPr sz="3200" spc="5" dirty="0">
                <a:latin typeface="Liberation Serif"/>
                <a:cs typeface="Liberation Serif"/>
              </a:rPr>
              <a:t>o</a:t>
            </a:r>
            <a:r>
              <a:rPr sz="3200" dirty="0">
                <a:latin typeface="Liberation Serif"/>
                <a:cs typeface="Liberation Serif"/>
              </a:rPr>
              <a:t>f  f</a:t>
            </a:r>
            <a:r>
              <a:rPr sz="3200" spc="5" dirty="0">
                <a:latin typeface="Liberation Serif"/>
                <a:cs typeface="Liberation Serif"/>
              </a:rPr>
              <a:t>o</a:t>
            </a:r>
            <a:r>
              <a:rPr sz="3200" dirty="0">
                <a:latin typeface="Liberation Serif"/>
                <a:cs typeface="Liberation Serif"/>
              </a:rPr>
              <a:t>rmi</a:t>
            </a:r>
            <a:r>
              <a:rPr sz="3200" spc="5" dirty="0">
                <a:latin typeface="Liberation Serif"/>
                <a:cs typeface="Liberation Serif"/>
              </a:rPr>
              <a:t>n</a:t>
            </a:r>
            <a:r>
              <a:rPr sz="3200" dirty="0">
                <a:latin typeface="Liberation Serif"/>
                <a:cs typeface="Liberation Serif"/>
              </a:rPr>
              <a:t>g		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ch</a:t>
            </a:r>
            <a:r>
              <a:rPr sz="3200" b="1" u="heavy" spc="-65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r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o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mo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gen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s</a:t>
            </a:r>
            <a:r>
              <a:rPr sz="3200" b="1" dirty="0">
                <a:latin typeface="Liberation Serif"/>
                <a:cs typeface="Liberation Serif"/>
              </a:rPr>
              <a:t>		</a:t>
            </a:r>
            <a:r>
              <a:rPr sz="3200" dirty="0">
                <a:latin typeface="Liberation Serif"/>
                <a:cs typeface="Liberation Serif"/>
              </a:rPr>
              <a:t>(</a:t>
            </a:r>
            <a:r>
              <a:rPr sz="3200" spc="5" dirty="0">
                <a:latin typeface="Liberation Serif"/>
                <a:cs typeface="Liberation Serif"/>
              </a:rPr>
              <a:t>c</a:t>
            </a:r>
            <a:r>
              <a:rPr sz="3200" dirty="0">
                <a:latin typeface="Liberation Serif"/>
                <a:cs typeface="Liberation Serif"/>
              </a:rPr>
              <a:t>ol</a:t>
            </a:r>
            <a:r>
              <a:rPr sz="3200" spc="5" dirty="0">
                <a:latin typeface="Liberation Serif"/>
                <a:cs typeface="Liberation Serif"/>
              </a:rPr>
              <a:t>ou</a:t>
            </a:r>
            <a:r>
              <a:rPr sz="3200" spc="-10" dirty="0">
                <a:latin typeface="Liberation Serif"/>
                <a:cs typeface="Liberation Serif"/>
              </a:rPr>
              <a:t>r</a:t>
            </a:r>
            <a:r>
              <a:rPr sz="3200" spc="5" dirty="0">
                <a:latin typeface="Liberation Serif"/>
                <a:cs typeface="Liberation Serif"/>
              </a:rPr>
              <a:t>e</a:t>
            </a:r>
            <a:r>
              <a:rPr sz="3200" dirty="0">
                <a:latin typeface="Liberation Serif"/>
                <a:cs typeface="Liberation Serif"/>
              </a:rPr>
              <a:t>d	</a:t>
            </a:r>
            <a:r>
              <a:rPr sz="3200" spc="5" dirty="0">
                <a:latin typeface="Liberation Serif"/>
                <a:cs typeface="Liberation Serif"/>
              </a:rPr>
              <a:t>c</a:t>
            </a:r>
            <a:r>
              <a:rPr sz="3200" dirty="0">
                <a:latin typeface="Liberation Serif"/>
                <a:cs typeface="Liberation Serif"/>
              </a:rPr>
              <a:t>o</a:t>
            </a:r>
            <a:r>
              <a:rPr sz="3200" spc="5" dirty="0">
                <a:latin typeface="Liberation Serif"/>
                <a:cs typeface="Liberation Serif"/>
              </a:rPr>
              <a:t>mp</a:t>
            </a:r>
            <a:r>
              <a:rPr sz="3200" spc="-5" dirty="0">
                <a:latin typeface="Liberation Serif"/>
                <a:cs typeface="Liberation Serif"/>
              </a:rPr>
              <a:t>le</a:t>
            </a:r>
            <a:r>
              <a:rPr sz="3200" dirty="0">
                <a:latin typeface="Liberation Serif"/>
                <a:cs typeface="Liberation Serif"/>
              </a:rPr>
              <a:t>x</a:t>
            </a:r>
            <a:r>
              <a:rPr sz="3200" spc="5" dirty="0">
                <a:latin typeface="Liberation Serif"/>
                <a:cs typeface="Liberation Serif"/>
              </a:rPr>
              <a:t>e</a:t>
            </a:r>
            <a:r>
              <a:rPr sz="3200" dirty="0">
                <a:latin typeface="Liberation Serif"/>
                <a:cs typeface="Liberation Serif"/>
              </a:rPr>
              <a:t>s)  through </a:t>
            </a:r>
            <a:r>
              <a:rPr sz="3200" spc="-5" dirty="0">
                <a:latin typeface="Liberation Serif"/>
                <a:cs typeface="Liberation Serif"/>
              </a:rPr>
              <a:t>the addition </a:t>
            </a:r>
            <a:r>
              <a:rPr sz="3200" dirty="0">
                <a:latin typeface="Liberation Serif"/>
                <a:cs typeface="Liberation Serif"/>
              </a:rPr>
              <a:t>of</a:t>
            </a:r>
            <a:r>
              <a:rPr sz="3200" spc="20" dirty="0">
                <a:latin typeface="Liberation Serif"/>
                <a:cs typeface="Liberation Serif"/>
              </a:rPr>
              <a:t> </a:t>
            </a:r>
            <a:r>
              <a:rPr sz="3200" spc="-5" dirty="0">
                <a:latin typeface="Liberation Serif"/>
                <a:cs typeface="Liberation Serif"/>
              </a:rPr>
              <a:t>reagents.</a:t>
            </a:r>
            <a:endParaRPr sz="3200">
              <a:latin typeface="Liberation Serif"/>
              <a:cs typeface="Liberation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641350"/>
            <a:ext cx="8058150" cy="41062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080" indent="-215900">
              <a:lnSpc>
                <a:spcPct val="100000"/>
              </a:lnSpc>
              <a:spcBef>
                <a:spcPts val="100"/>
              </a:spcBef>
              <a:buFont typeface="Liberation Sans"/>
              <a:buChar char="•"/>
              <a:tabLst>
                <a:tab pos="228600" algn="l"/>
                <a:tab pos="1913255" algn="l"/>
                <a:tab pos="3665220" algn="l"/>
                <a:tab pos="4920615" algn="l"/>
                <a:tab pos="5833745" algn="l"/>
                <a:tab pos="6318885" algn="l"/>
                <a:tab pos="7729220" algn="l"/>
              </a:tabLst>
            </a:pPr>
            <a:r>
              <a:rPr sz="3200" dirty="0">
                <a:latin typeface="Liberation Serif"/>
                <a:cs typeface="Liberation Serif"/>
              </a:rPr>
              <a:t>Col</a:t>
            </a:r>
            <a:r>
              <a:rPr sz="3200" spc="5" dirty="0">
                <a:latin typeface="Liberation Serif"/>
                <a:cs typeface="Liberation Serif"/>
              </a:rPr>
              <a:t>ou</a:t>
            </a:r>
            <a:r>
              <a:rPr sz="3200" spc="-10" dirty="0">
                <a:latin typeface="Liberation Serif"/>
                <a:cs typeface="Liberation Serif"/>
              </a:rPr>
              <a:t>r</a:t>
            </a:r>
            <a:r>
              <a:rPr sz="3200" spc="5" dirty="0">
                <a:latin typeface="Liberation Serif"/>
                <a:cs typeface="Liberation Serif"/>
              </a:rPr>
              <a:t>e</a:t>
            </a:r>
            <a:r>
              <a:rPr sz="3200" dirty="0">
                <a:latin typeface="Liberation Serif"/>
                <a:cs typeface="Liberation Serif"/>
              </a:rPr>
              <a:t>d</a:t>
            </a:r>
            <a:r>
              <a:rPr sz="3200">
                <a:latin typeface="Liberation Serif"/>
                <a:cs typeface="Liberation Serif"/>
              </a:rPr>
              <a:t>	</a:t>
            </a:r>
            <a:r>
              <a:rPr sz="3200" spc="-10" smtClean="0">
                <a:latin typeface="Liberation Serif"/>
                <a:cs typeface="Liberation Serif"/>
              </a:rPr>
              <a:t>s</a:t>
            </a:r>
            <a:r>
              <a:rPr sz="3200" spc="5" smtClean="0">
                <a:latin typeface="Liberation Serif"/>
                <a:cs typeface="Liberation Serif"/>
              </a:rPr>
              <a:t>ub</a:t>
            </a:r>
            <a:r>
              <a:rPr sz="3200" smtClean="0">
                <a:latin typeface="Liberation Serif"/>
                <a:cs typeface="Liberation Serif"/>
              </a:rPr>
              <a:t>s</a:t>
            </a:r>
            <a:r>
              <a:rPr sz="3200" spc="-10" smtClean="0">
                <a:latin typeface="Liberation Serif"/>
                <a:cs typeface="Liberation Serif"/>
              </a:rPr>
              <a:t>t</a:t>
            </a:r>
            <a:r>
              <a:rPr sz="3200" spc="5" smtClean="0">
                <a:latin typeface="Liberation Serif"/>
                <a:cs typeface="Liberation Serif"/>
              </a:rPr>
              <a:t>anc</a:t>
            </a:r>
            <a:r>
              <a:rPr sz="3200" smtClean="0">
                <a:latin typeface="Liberation Serif"/>
                <a:cs typeface="Liberation Serif"/>
              </a:rPr>
              <a:t>e</a:t>
            </a:r>
            <a:r>
              <a:rPr lang="en-IN" sz="3200" dirty="0" smtClean="0">
                <a:latin typeface="Liberation Serif"/>
                <a:cs typeface="Liberation Serif"/>
              </a:rPr>
              <a:t> </a:t>
            </a:r>
            <a:r>
              <a:rPr sz="3200" spc="5" smtClean="0">
                <a:latin typeface="Liberation Serif"/>
                <a:cs typeface="Liberation Serif"/>
              </a:rPr>
              <a:t>ab</a:t>
            </a:r>
            <a:r>
              <a:rPr sz="3200" smtClean="0">
                <a:latin typeface="Liberation Serif"/>
                <a:cs typeface="Liberation Serif"/>
              </a:rPr>
              <a:t>sorb</a:t>
            </a:r>
            <a:r>
              <a:rPr lang="en-IN" sz="3200" dirty="0">
                <a:latin typeface="Liberation Serif"/>
                <a:cs typeface="Liberation Serif"/>
              </a:rPr>
              <a:t> </a:t>
            </a:r>
            <a:r>
              <a:rPr sz="3200" spc="-5" smtClean="0">
                <a:latin typeface="Liberation Serif"/>
                <a:cs typeface="Liberation Serif"/>
              </a:rPr>
              <a:t>li</a:t>
            </a:r>
            <a:r>
              <a:rPr sz="3200" smtClean="0">
                <a:latin typeface="Liberation Serif"/>
                <a:cs typeface="Liberation Serif"/>
              </a:rPr>
              <a:t>ght</a:t>
            </a:r>
            <a:r>
              <a:rPr lang="en-IN" sz="3200" dirty="0" smtClean="0">
                <a:latin typeface="Liberation Serif"/>
                <a:cs typeface="Liberation Serif"/>
              </a:rPr>
              <a:t> </a:t>
            </a:r>
            <a:r>
              <a:rPr sz="3200" spc="-5" smtClean="0">
                <a:latin typeface="Liberation Serif"/>
                <a:cs typeface="Liberation Serif"/>
              </a:rPr>
              <a:t>i</a:t>
            </a:r>
            <a:r>
              <a:rPr sz="3200" smtClean="0">
                <a:latin typeface="Liberation Serif"/>
                <a:cs typeface="Liberation Serif"/>
              </a:rPr>
              <a:t>n</a:t>
            </a:r>
            <a:r>
              <a:rPr lang="en-IN" sz="3200" dirty="0">
                <a:latin typeface="Liberation Serif"/>
                <a:cs typeface="Liberation Serif"/>
              </a:rPr>
              <a:t> </a:t>
            </a:r>
            <a:r>
              <a:rPr sz="3200" smtClean="0">
                <a:latin typeface="Liberation Serif"/>
                <a:cs typeface="Liberation Serif"/>
              </a:rPr>
              <a:t>rel</a:t>
            </a:r>
            <a:r>
              <a:rPr sz="3200" spc="5" smtClean="0">
                <a:latin typeface="Liberation Serif"/>
                <a:cs typeface="Liberation Serif"/>
              </a:rPr>
              <a:t>a</a:t>
            </a:r>
            <a:r>
              <a:rPr sz="3200" spc="-5" smtClean="0">
                <a:latin typeface="Liberation Serif"/>
                <a:cs typeface="Liberation Serif"/>
              </a:rPr>
              <a:t>tio</a:t>
            </a:r>
            <a:r>
              <a:rPr sz="3200" smtClean="0">
                <a:latin typeface="Liberation Serif"/>
                <a:cs typeface="Liberation Serif"/>
              </a:rPr>
              <a:t>n</a:t>
            </a:r>
            <a:r>
              <a:rPr lang="en-IN" sz="3200" dirty="0">
                <a:latin typeface="Liberation Serif"/>
                <a:cs typeface="Liberation Serif"/>
              </a:rPr>
              <a:t> </a:t>
            </a:r>
            <a:r>
              <a:rPr sz="3200" spc="-5" smtClean="0">
                <a:latin typeface="Liberation Serif"/>
                <a:cs typeface="Liberation Serif"/>
              </a:rPr>
              <a:t>to  </a:t>
            </a:r>
            <a:r>
              <a:rPr sz="3200" spc="-5" dirty="0">
                <a:latin typeface="Liberation Serif"/>
                <a:cs typeface="Liberation Serif"/>
              </a:rPr>
              <a:t>their </a:t>
            </a:r>
            <a:r>
              <a:rPr sz="3200" dirty="0">
                <a:latin typeface="Liberation Serif"/>
                <a:cs typeface="Liberation Serif"/>
              </a:rPr>
              <a:t>colour</a:t>
            </a:r>
            <a:r>
              <a:rPr sz="3200" spc="40" dirty="0">
                <a:latin typeface="Liberation Serif"/>
                <a:cs typeface="Liberation Serif"/>
              </a:rPr>
              <a:t> </a:t>
            </a:r>
            <a:r>
              <a:rPr sz="3200" b="1" u="heavy" spc="-25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density.</a:t>
            </a:r>
            <a:endParaRPr sz="3200">
              <a:latin typeface="Liberation Serif"/>
              <a:cs typeface="Liberation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Liberation Sans"/>
              <a:buChar char="•"/>
            </a:pPr>
            <a:endParaRPr sz="3300">
              <a:latin typeface="Liberation Serif"/>
              <a:cs typeface="Liberation Serif"/>
            </a:endParaRPr>
          </a:p>
          <a:p>
            <a:pPr marL="228600" marR="6985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  <a:tab pos="1022985" algn="l"/>
                <a:tab pos="2223135" algn="l"/>
                <a:tab pos="3559810" algn="l"/>
                <a:tab pos="4351655" algn="l"/>
                <a:tab pos="4897755" algn="l"/>
                <a:tab pos="7070090" algn="l"/>
                <a:tab pos="7546975" algn="l"/>
              </a:tabLst>
            </a:pPr>
            <a:r>
              <a:rPr sz="3200" dirty="0">
                <a:latin typeface="Liberation Serif"/>
                <a:cs typeface="Liberation Serif"/>
              </a:rPr>
              <a:t>The	</a:t>
            </a:r>
            <a:r>
              <a:rPr sz="3200" spc="5" dirty="0">
                <a:latin typeface="Liberation Serif"/>
                <a:cs typeface="Liberation Serif"/>
              </a:rPr>
              <a:t>co</a:t>
            </a:r>
            <a:r>
              <a:rPr sz="3200" spc="-5" dirty="0">
                <a:latin typeface="Liberation Serif"/>
                <a:cs typeface="Liberation Serif"/>
              </a:rPr>
              <a:t>lo</a:t>
            </a:r>
            <a:r>
              <a:rPr sz="3200" dirty="0">
                <a:latin typeface="Liberation Serif"/>
                <a:cs typeface="Liberation Serif"/>
              </a:rPr>
              <a:t>ur	</a:t>
            </a:r>
            <a:r>
              <a:rPr sz="3200" spc="5" dirty="0">
                <a:latin typeface="Liberation Serif"/>
                <a:cs typeface="Liberation Serif"/>
              </a:rPr>
              <a:t>den</a:t>
            </a:r>
            <a:r>
              <a:rPr sz="3200" dirty="0">
                <a:latin typeface="Liberation Serif"/>
                <a:cs typeface="Liberation Serif"/>
              </a:rPr>
              <a:t>s</a:t>
            </a:r>
            <a:r>
              <a:rPr sz="3200" spc="-10" dirty="0">
                <a:latin typeface="Liberation Serif"/>
                <a:cs typeface="Liberation Serif"/>
              </a:rPr>
              <a:t>i</a:t>
            </a:r>
            <a:r>
              <a:rPr sz="3200" spc="-5" dirty="0">
                <a:latin typeface="Liberation Serif"/>
                <a:cs typeface="Liberation Serif"/>
              </a:rPr>
              <a:t>t</a:t>
            </a:r>
            <a:r>
              <a:rPr sz="3200" dirty="0">
                <a:latin typeface="Liberation Serif"/>
                <a:cs typeface="Liberation Serif"/>
              </a:rPr>
              <a:t>y	</a:t>
            </a:r>
            <a:r>
              <a:rPr sz="3200" spc="5" dirty="0">
                <a:latin typeface="Liberation Serif"/>
                <a:cs typeface="Liberation Serif"/>
              </a:rPr>
              <a:t>w</a:t>
            </a:r>
            <a:r>
              <a:rPr sz="3200" spc="-10" dirty="0">
                <a:latin typeface="Liberation Serif"/>
                <a:cs typeface="Liberation Serif"/>
              </a:rPr>
              <a:t>il</a:t>
            </a:r>
            <a:r>
              <a:rPr sz="3200" dirty="0">
                <a:latin typeface="Liberation Serif"/>
                <a:cs typeface="Liberation Serif"/>
              </a:rPr>
              <a:t>l	</a:t>
            </a:r>
            <a:r>
              <a:rPr sz="3200" spc="5" dirty="0">
                <a:latin typeface="Liberation Serif"/>
                <a:cs typeface="Liberation Serif"/>
              </a:rPr>
              <a:t>b</a:t>
            </a:r>
            <a:r>
              <a:rPr sz="3200" dirty="0">
                <a:latin typeface="Liberation Serif"/>
                <a:cs typeface="Liberation Serif"/>
              </a:rPr>
              <a:t>e	pr</a:t>
            </a:r>
            <a:r>
              <a:rPr sz="3200" spc="5" dirty="0">
                <a:latin typeface="Liberation Serif"/>
                <a:cs typeface="Liberation Serif"/>
              </a:rPr>
              <a:t>opo</a:t>
            </a:r>
            <a:r>
              <a:rPr sz="3200" dirty="0">
                <a:latin typeface="Liberation Serif"/>
                <a:cs typeface="Liberation Serif"/>
              </a:rPr>
              <a:t>r</a:t>
            </a:r>
            <a:r>
              <a:rPr sz="3200" spc="-10" dirty="0">
                <a:latin typeface="Liberation Serif"/>
                <a:cs typeface="Liberation Serif"/>
              </a:rPr>
              <a:t>t</a:t>
            </a:r>
            <a:r>
              <a:rPr sz="3200" spc="-5" dirty="0">
                <a:latin typeface="Liberation Serif"/>
                <a:cs typeface="Liberation Serif"/>
              </a:rPr>
              <a:t>i</a:t>
            </a:r>
            <a:r>
              <a:rPr sz="3200" dirty="0">
                <a:latin typeface="Liberation Serif"/>
                <a:cs typeface="Liberation Serif"/>
              </a:rPr>
              <a:t>o</a:t>
            </a:r>
            <a:r>
              <a:rPr sz="3200" spc="5" dirty="0">
                <a:latin typeface="Liberation Serif"/>
                <a:cs typeface="Liberation Serif"/>
              </a:rPr>
              <a:t>na</a:t>
            </a:r>
            <a:r>
              <a:rPr sz="3200" dirty="0">
                <a:latin typeface="Liberation Serif"/>
                <a:cs typeface="Liberation Serif"/>
              </a:rPr>
              <a:t>l</a:t>
            </a:r>
            <a:r>
              <a:rPr sz="3200">
                <a:latin typeface="Liberation Serif"/>
                <a:cs typeface="Liberation Serif"/>
              </a:rPr>
              <a:t>	</a:t>
            </a:r>
            <a:r>
              <a:rPr sz="3200" spc="-5" smtClean="0">
                <a:latin typeface="Liberation Serif"/>
                <a:cs typeface="Liberation Serif"/>
              </a:rPr>
              <a:t>t</a:t>
            </a:r>
            <a:r>
              <a:rPr sz="3200" smtClean="0">
                <a:latin typeface="Liberation Serif"/>
                <a:cs typeface="Liberation Serif"/>
              </a:rPr>
              <a:t>o</a:t>
            </a:r>
            <a:r>
              <a:rPr lang="en-IN" sz="3200" dirty="0" smtClean="0">
                <a:latin typeface="Liberation Serif"/>
                <a:cs typeface="Liberation Serif"/>
              </a:rPr>
              <a:t> </a:t>
            </a:r>
            <a:r>
              <a:rPr sz="3200" spc="-5" smtClean="0">
                <a:latin typeface="Liberation Serif"/>
                <a:cs typeface="Liberation Serif"/>
              </a:rPr>
              <a:t>the  </a:t>
            </a:r>
            <a:r>
              <a:rPr sz="3200" dirty="0">
                <a:latin typeface="Liberation Serif"/>
                <a:cs typeface="Liberation Serif"/>
              </a:rPr>
              <a:t>concentration of coloured</a:t>
            </a:r>
            <a:r>
              <a:rPr sz="3200" spc="5" dirty="0">
                <a:latin typeface="Liberation Serif"/>
                <a:cs typeface="Liberation Serif"/>
              </a:rPr>
              <a:t> </a:t>
            </a:r>
            <a:r>
              <a:rPr sz="3200" dirty="0">
                <a:latin typeface="Liberation Serif"/>
                <a:cs typeface="Liberation Serif"/>
              </a:rPr>
              <a:t>substance.</a:t>
            </a:r>
            <a:endParaRPr sz="3200">
              <a:latin typeface="Liberation Serif"/>
              <a:cs typeface="Liberation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iberation Sans"/>
              <a:buChar char="•"/>
            </a:pPr>
            <a:endParaRPr sz="3300">
              <a:latin typeface="Liberation Serif"/>
              <a:cs typeface="Liberation Serif"/>
            </a:endParaRPr>
          </a:p>
          <a:p>
            <a:pPr marL="228600" marR="8255" indent="-215900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3200" dirty="0">
                <a:latin typeface="Liberation Serif"/>
                <a:cs typeface="Liberation Serif"/>
              </a:rPr>
              <a:t>The </a:t>
            </a:r>
            <a:r>
              <a:rPr sz="3200" spc="-5" dirty="0">
                <a:latin typeface="Liberation Serif"/>
                <a:cs typeface="Liberation Serif"/>
              </a:rPr>
              <a:t>instruments </a:t>
            </a:r>
            <a:r>
              <a:rPr sz="3200" dirty="0">
                <a:latin typeface="Liberation Serif"/>
                <a:cs typeface="Liberation Serif"/>
              </a:rPr>
              <a:t>used </a:t>
            </a:r>
            <a:r>
              <a:rPr sz="3200" spc="-5" dirty="0">
                <a:latin typeface="Liberation Serif"/>
                <a:cs typeface="Liberation Serif"/>
              </a:rPr>
              <a:t>in this </a:t>
            </a:r>
            <a:r>
              <a:rPr sz="3200" dirty="0">
                <a:latin typeface="Liberation Serif"/>
                <a:cs typeface="Liberation Serif"/>
              </a:rPr>
              <a:t>method are </a:t>
            </a:r>
            <a:r>
              <a:rPr sz="3200" spc="-5" dirty="0">
                <a:latin typeface="Liberation Serif"/>
                <a:cs typeface="Liberation Serif"/>
              </a:rPr>
              <a:t>called  </a:t>
            </a:r>
            <a:r>
              <a:rPr sz="3200" dirty="0">
                <a:latin typeface="Liberation Serif"/>
                <a:cs typeface="Liberation Serif"/>
              </a:rPr>
              <a:t>colorimeter or</a:t>
            </a:r>
            <a:r>
              <a:rPr sz="3200" spc="-5" dirty="0">
                <a:latin typeface="Liberation Serif"/>
                <a:cs typeface="Liberation Serif"/>
              </a:rPr>
              <a:t> </a:t>
            </a:r>
            <a:r>
              <a:rPr sz="3200" spc="5" dirty="0">
                <a:latin typeface="Liberation Serif"/>
                <a:cs typeface="Liberation Serif"/>
              </a:rPr>
              <a:t>photometer</a:t>
            </a:r>
            <a:r>
              <a:rPr sz="4000" spc="5" dirty="0">
                <a:latin typeface="Liberation Serif"/>
                <a:cs typeface="Liberation Serif"/>
              </a:rPr>
              <a:t>.</a:t>
            </a:r>
            <a:endParaRPr sz="4000">
              <a:latin typeface="Liberation Serif"/>
              <a:cs typeface="Liberation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3789" y="558800"/>
            <a:ext cx="69145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Liberation Serif"/>
                <a:cs typeface="Liberation Serif"/>
              </a:rPr>
              <a:t>PRINCIPLE </a:t>
            </a:r>
            <a:r>
              <a:rPr sz="3600" b="1" spc="-10" dirty="0">
                <a:latin typeface="Liberation Serif"/>
                <a:cs typeface="Liberation Serif"/>
              </a:rPr>
              <a:t>OF</a:t>
            </a:r>
            <a:r>
              <a:rPr sz="3600" b="1" spc="-210" dirty="0">
                <a:latin typeface="Liberation Serif"/>
                <a:cs typeface="Liberation Serif"/>
              </a:rPr>
              <a:t> </a:t>
            </a:r>
            <a:r>
              <a:rPr sz="3600" b="1" spc="-5" dirty="0">
                <a:latin typeface="Liberation Serif"/>
                <a:cs typeface="Liberation Serif"/>
              </a:rPr>
              <a:t>COLORIMETER</a:t>
            </a:r>
            <a:endParaRPr sz="3600">
              <a:latin typeface="Liberation Serif"/>
              <a:cs typeface="Liberation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631950"/>
            <a:ext cx="8072120" cy="3012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marR="5080" indent="-215900" algn="just">
              <a:lnSpc>
                <a:spcPct val="100000"/>
              </a:lnSpc>
              <a:spcBef>
                <a:spcPts val="100"/>
              </a:spcBef>
              <a:buFont typeface="Liberation Sans"/>
              <a:buChar char="•"/>
              <a:tabLst>
                <a:tab pos="228600" algn="l"/>
              </a:tabLst>
            </a:pPr>
            <a:r>
              <a:rPr sz="2800" spc="-5" dirty="0">
                <a:latin typeface="Liberation Serif"/>
                <a:cs typeface="Liberation Serif"/>
              </a:rPr>
              <a:t>When </a:t>
            </a:r>
            <a:r>
              <a:rPr sz="2800" dirty="0">
                <a:latin typeface="Liberation Serif"/>
                <a:cs typeface="Liberation Serif"/>
              </a:rPr>
              <a:t>a </a:t>
            </a:r>
            <a:r>
              <a:rPr sz="2800" spc="-5" dirty="0">
                <a:latin typeface="Liberation Serif"/>
                <a:cs typeface="Liberation Serif"/>
              </a:rPr>
              <a:t>monochromatic </a:t>
            </a:r>
            <a:r>
              <a:rPr sz="2800" dirty="0">
                <a:latin typeface="Liberation Serif"/>
                <a:cs typeface="Liberation Serif"/>
              </a:rPr>
              <a:t>light passes through a  </a:t>
            </a:r>
            <a:r>
              <a:rPr sz="2800" spc="-5" dirty="0">
                <a:latin typeface="Liberation Serif"/>
                <a:cs typeface="Liberation Serif"/>
              </a:rPr>
              <a:t>coloured solution, some specific wavelength </a:t>
            </a:r>
            <a:r>
              <a:rPr sz="2800" dirty="0">
                <a:latin typeface="Liberation Serif"/>
                <a:cs typeface="Liberation Serif"/>
              </a:rPr>
              <a:t>of light is  </a:t>
            </a:r>
            <a:r>
              <a:rPr sz="2800" spc="-5" dirty="0">
                <a:latin typeface="Liberation Serif"/>
                <a:cs typeface="Liberation Serif"/>
              </a:rPr>
              <a:t>absorbed which </a:t>
            </a:r>
            <a:r>
              <a:rPr sz="2800" dirty="0">
                <a:latin typeface="Liberation Serif"/>
                <a:cs typeface="Liberation Serif"/>
              </a:rPr>
              <a:t>is </a:t>
            </a:r>
            <a:r>
              <a:rPr sz="2800" spc="-5" dirty="0">
                <a:latin typeface="Liberation Serif"/>
                <a:cs typeface="Liberation Serif"/>
              </a:rPr>
              <a:t>related </a:t>
            </a:r>
            <a:r>
              <a:rPr sz="2800" dirty="0">
                <a:latin typeface="Liberation Serif"/>
                <a:cs typeface="Liberation Serif"/>
              </a:rPr>
              <a:t>to </a:t>
            </a:r>
            <a:r>
              <a:rPr sz="2800" spc="-5" dirty="0">
                <a:latin typeface="Liberation Serif"/>
                <a:cs typeface="Liberation Serif"/>
              </a:rPr>
              <a:t>colour</a:t>
            </a:r>
            <a:r>
              <a:rPr sz="2800" spc="-15" dirty="0">
                <a:latin typeface="Liberation Serif"/>
                <a:cs typeface="Liberation Serif"/>
              </a:rPr>
              <a:t> </a:t>
            </a:r>
            <a:r>
              <a:rPr sz="2800" spc="-25" dirty="0">
                <a:latin typeface="Liberation Serif"/>
                <a:cs typeface="Liberation Serif"/>
              </a:rPr>
              <a:t>density.</a:t>
            </a:r>
            <a:endParaRPr sz="2800">
              <a:latin typeface="Liberation Serif"/>
              <a:cs typeface="Liberation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Liberation Sans"/>
              <a:buChar char="•"/>
            </a:pPr>
            <a:endParaRPr sz="2900">
              <a:latin typeface="Liberation Serif"/>
              <a:cs typeface="Liberation Serif"/>
            </a:endParaRPr>
          </a:p>
          <a:p>
            <a:pPr marL="228600" marR="5080" indent="-215900" algn="just">
              <a:lnSpc>
                <a:spcPct val="100000"/>
              </a:lnSpc>
              <a:buFont typeface="Liberation Sans"/>
              <a:buChar char="•"/>
              <a:tabLst>
                <a:tab pos="228600" algn="l"/>
              </a:tabLst>
            </a:pPr>
            <a:r>
              <a:rPr sz="2800" spc="-5" dirty="0">
                <a:latin typeface="Liberation Serif"/>
                <a:cs typeface="Liberation Serif"/>
              </a:rPr>
              <a:t>The amount </a:t>
            </a:r>
            <a:r>
              <a:rPr sz="2800" dirty="0">
                <a:latin typeface="Liberation Serif"/>
                <a:cs typeface="Liberation Serif"/>
              </a:rPr>
              <a:t>of light </a:t>
            </a:r>
            <a:r>
              <a:rPr sz="2800" spc="-5" dirty="0">
                <a:latin typeface="Liberation Serif"/>
                <a:cs typeface="Liberation Serif"/>
              </a:rPr>
              <a:t>absorbed </a:t>
            </a:r>
            <a:r>
              <a:rPr sz="2800" dirty="0">
                <a:latin typeface="Liberation Serif"/>
                <a:cs typeface="Liberation Serif"/>
              </a:rPr>
              <a:t>or </a:t>
            </a:r>
            <a:r>
              <a:rPr sz="2800" spc="-5" dirty="0">
                <a:latin typeface="Liberation Serif"/>
                <a:cs typeface="Liberation Serif"/>
              </a:rPr>
              <a:t>transmitted </a:t>
            </a:r>
            <a:r>
              <a:rPr sz="2800" dirty="0">
                <a:latin typeface="Liberation Serif"/>
                <a:cs typeface="Liberation Serif"/>
              </a:rPr>
              <a:t>by a  </a:t>
            </a:r>
            <a:r>
              <a:rPr sz="2800" spc="-5" dirty="0">
                <a:latin typeface="Liberation Serif"/>
                <a:cs typeface="Liberation Serif"/>
              </a:rPr>
              <a:t>colour </a:t>
            </a:r>
            <a:r>
              <a:rPr sz="2800" dirty="0">
                <a:latin typeface="Liberation Serif"/>
                <a:cs typeface="Liberation Serif"/>
              </a:rPr>
              <a:t>solution is </a:t>
            </a:r>
            <a:r>
              <a:rPr sz="2800" spc="-5" dirty="0">
                <a:latin typeface="Liberation Serif"/>
                <a:cs typeface="Liberation Serif"/>
              </a:rPr>
              <a:t>accordance with two </a:t>
            </a:r>
            <a:r>
              <a:rPr sz="2800" spc="-55" dirty="0">
                <a:latin typeface="Liberation Serif"/>
                <a:cs typeface="Liberation Serif"/>
              </a:rPr>
              <a:t>law, </a:t>
            </a:r>
            <a:r>
              <a:rPr sz="2800" b="1" spc="-10" dirty="0">
                <a:latin typeface="Carlito"/>
                <a:cs typeface="Carlito"/>
              </a:rPr>
              <a:t>i.e. </a:t>
            </a:r>
            <a:r>
              <a:rPr sz="2800" b="1" spc="-20" dirty="0">
                <a:latin typeface="Carlito"/>
                <a:cs typeface="Carlito"/>
              </a:rPr>
              <a:t>Beer’s  </a:t>
            </a:r>
            <a:r>
              <a:rPr sz="2800" b="1" spc="-15" dirty="0">
                <a:latin typeface="Carlito"/>
                <a:cs typeface="Carlito"/>
              </a:rPr>
              <a:t>law </a:t>
            </a:r>
            <a:r>
              <a:rPr sz="2800" b="1" spc="-5" dirty="0">
                <a:latin typeface="Carlito"/>
                <a:cs typeface="Carlito"/>
              </a:rPr>
              <a:t>and </a:t>
            </a:r>
            <a:r>
              <a:rPr sz="2800" b="1" spc="-20" dirty="0">
                <a:latin typeface="Carlito"/>
                <a:cs typeface="Carlito"/>
              </a:rPr>
              <a:t>Lambert’s</a:t>
            </a:r>
            <a:r>
              <a:rPr sz="2800" b="1" spc="5" dirty="0">
                <a:latin typeface="Carlito"/>
                <a:cs typeface="Carlito"/>
              </a:rPr>
              <a:t> </a:t>
            </a:r>
            <a:r>
              <a:rPr sz="2800" b="1" spc="-55" dirty="0">
                <a:latin typeface="Carlito"/>
                <a:cs typeface="Carlito"/>
              </a:rPr>
              <a:t>law.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>
                <a:latin typeface="Carlito"/>
                <a:cs typeface="Carlito"/>
              </a:rPr>
              <a:t>COMPONENT </a:t>
            </a:r>
            <a:r>
              <a:rPr b="1" spc="-5" smtClean="0">
                <a:latin typeface="Carlito"/>
                <a:cs typeface="Carlito"/>
              </a:rPr>
              <a:t>OF</a:t>
            </a:r>
            <a:r>
              <a:rPr lang="en-IN" b="1" spc="-50" dirty="0" smtClean="0"/>
              <a:t> </a:t>
            </a:r>
            <a:r>
              <a:rPr b="1" spc="-20" smtClean="0">
                <a:latin typeface="Carlito"/>
                <a:cs typeface="Carlito"/>
              </a:rPr>
              <a:t>COLORIMETER</a:t>
            </a:r>
            <a:endParaRPr b="1" spc="-2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0200" y="1752600"/>
            <a:ext cx="533400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sz="3200" spc="620" smtClean="0">
                <a:latin typeface="Carlito"/>
                <a:cs typeface="Carlito"/>
              </a:rPr>
              <a:t>Light</a:t>
            </a:r>
            <a:r>
              <a:rPr sz="3200" spc="-25" smtClean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source</a:t>
            </a:r>
            <a:endParaRPr sz="3200">
              <a:latin typeface="Carlito"/>
              <a:cs typeface="Carlito"/>
            </a:endParaRPr>
          </a:p>
          <a:p>
            <a:pPr marL="527050" indent="-514350">
              <a:lnSpc>
                <a:spcPct val="100000"/>
              </a:lnSpc>
              <a:buFont typeface="+mj-lt"/>
              <a:buAutoNum type="arabicPeriod"/>
            </a:pPr>
            <a:r>
              <a:rPr sz="3200" spc="755" smtClean="0">
                <a:latin typeface="Carlito"/>
                <a:cs typeface="Carlito"/>
              </a:rPr>
              <a:t>Slit</a:t>
            </a:r>
            <a:endParaRPr lang="en-IN" sz="3200" spc="755" dirty="0" smtClean="0">
              <a:latin typeface="Carlito"/>
              <a:cs typeface="Carlito"/>
            </a:endParaRPr>
          </a:p>
          <a:p>
            <a:pPr marL="527050" indent="-514350">
              <a:lnSpc>
                <a:spcPct val="100000"/>
              </a:lnSpc>
              <a:buFont typeface="+mj-lt"/>
              <a:buAutoNum type="arabicPeriod"/>
            </a:pPr>
            <a:r>
              <a:rPr lang="en-IN" sz="3200" spc="755" dirty="0" smtClean="0">
                <a:latin typeface="Carlito"/>
                <a:cs typeface="Carlito"/>
              </a:rPr>
              <a:t>mo</a:t>
            </a:r>
            <a:r>
              <a:rPr sz="3200" spc="-5" smtClean="0">
                <a:latin typeface="Carlito"/>
                <a:cs typeface="Carlito"/>
              </a:rPr>
              <a:t>no</a:t>
            </a:r>
            <a:r>
              <a:rPr sz="3200" spc="5" smtClean="0">
                <a:latin typeface="Carlito"/>
                <a:cs typeface="Carlito"/>
              </a:rPr>
              <a:t>c</a:t>
            </a:r>
            <a:r>
              <a:rPr sz="3200" spc="-5" smtClean="0">
                <a:latin typeface="Carlito"/>
                <a:cs typeface="Carlito"/>
              </a:rPr>
              <a:t>h</a:t>
            </a:r>
            <a:r>
              <a:rPr sz="3200" spc="-70" smtClean="0">
                <a:latin typeface="Carlito"/>
                <a:cs typeface="Carlito"/>
              </a:rPr>
              <a:t>r</a:t>
            </a:r>
            <a:r>
              <a:rPr sz="3200" spc="5" smtClean="0">
                <a:latin typeface="Carlito"/>
                <a:cs typeface="Carlito"/>
              </a:rPr>
              <a:t>o</a:t>
            </a:r>
            <a:r>
              <a:rPr sz="3200" spc="-10" smtClean="0">
                <a:latin typeface="Carlito"/>
                <a:cs typeface="Carlito"/>
              </a:rPr>
              <a:t>m</a:t>
            </a:r>
            <a:r>
              <a:rPr sz="3200" spc="-35" smtClean="0">
                <a:latin typeface="Carlito"/>
                <a:cs typeface="Carlito"/>
              </a:rPr>
              <a:t>a</a:t>
            </a:r>
            <a:r>
              <a:rPr sz="3200" spc="-45" smtClean="0">
                <a:latin typeface="Carlito"/>
                <a:cs typeface="Carlito"/>
              </a:rPr>
              <a:t>t</a:t>
            </a:r>
            <a:r>
              <a:rPr sz="3200" spc="5" smtClean="0">
                <a:latin typeface="Carlito"/>
                <a:cs typeface="Carlito"/>
              </a:rPr>
              <a:t>o</a:t>
            </a:r>
            <a:r>
              <a:rPr sz="3200" spc="-10" smtClean="0">
                <a:latin typeface="Carlito"/>
                <a:cs typeface="Carlito"/>
              </a:rPr>
              <a:t>r</a:t>
            </a:r>
            <a:r>
              <a:rPr sz="3200" spc="5" smtClean="0">
                <a:latin typeface="Carlito"/>
                <a:cs typeface="Carlito"/>
              </a:rPr>
              <a:t>(</a:t>
            </a:r>
            <a:r>
              <a:rPr sz="3200" spc="-10" smtClean="0">
                <a:latin typeface="Carlito"/>
                <a:cs typeface="Carlito"/>
              </a:rPr>
              <a:t>f</a:t>
            </a:r>
            <a:r>
              <a:rPr sz="3200" spc="-15" smtClean="0">
                <a:latin typeface="Carlito"/>
                <a:cs typeface="Carlito"/>
              </a:rPr>
              <a:t>i</a:t>
            </a:r>
            <a:r>
              <a:rPr sz="3200" spc="-5" smtClean="0">
                <a:latin typeface="Carlito"/>
                <a:cs typeface="Carlito"/>
              </a:rPr>
              <a:t>l</a:t>
            </a:r>
            <a:r>
              <a:rPr sz="3200" spc="-45" smtClean="0">
                <a:latin typeface="Carlito"/>
                <a:cs typeface="Carlito"/>
              </a:rPr>
              <a:t>t</a:t>
            </a:r>
            <a:r>
              <a:rPr sz="3200" smtClean="0">
                <a:latin typeface="Carlito"/>
                <a:cs typeface="Carlito"/>
              </a:rPr>
              <a:t>e</a:t>
            </a:r>
            <a:r>
              <a:rPr sz="3200" spc="-10" smtClean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)</a:t>
            </a:r>
            <a:endParaRPr sz="3200">
              <a:latin typeface="Carlito"/>
              <a:cs typeface="Carlito"/>
            </a:endParaRPr>
          </a:p>
          <a:p>
            <a:pPr marL="527050" indent="-514350">
              <a:lnSpc>
                <a:spcPct val="100000"/>
              </a:lnSpc>
              <a:buFont typeface="+mj-lt"/>
              <a:buAutoNum type="arabicPeriod"/>
            </a:pPr>
            <a:r>
              <a:rPr sz="3200" spc="445" smtClean="0">
                <a:latin typeface="Carlito"/>
                <a:cs typeface="Carlito"/>
              </a:rPr>
              <a:t>Cuvette</a:t>
            </a:r>
            <a:endParaRPr sz="3200">
              <a:latin typeface="Carlito"/>
              <a:cs typeface="Carlito"/>
            </a:endParaRPr>
          </a:p>
          <a:p>
            <a:pPr marL="527050" indent="-514350">
              <a:lnSpc>
                <a:spcPct val="100000"/>
              </a:lnSpc>
              <a:buFont typeface="+mj-lt"/>
              <a:buAutoNum type="arabicPeriod"/>
            </a:pPr>
            <a:r>
              <a:rPr sz="3200" spc="370" smtClean="0">
                <a:latin typeface="Carlito"/>
                <a:cs typeface="Carlito"/>
              </a:rPr>
              <a:t>Photocell</a:t>
            </a:r>
            <a:endParaRPr sz="3200">
              <a:latin typeface="Carlito"/>
              <a:cs typeface="Carlito"/>
            </a:endParaRPr>
          </a:p>
          <a:p>
            <a:pPr marL="527050" indent="-514350">
              <a:lnSpc>
                <a:spcPct val="100000"/>
              </a:lnSpc>
              <a:buFont typeface="+mj-lt"/>
              <a:buAutoNum type="arabicPeriod"/>
            </a:pPr>
            <a:r>
              <a:rPr sz="3200" spc="275" smtClean="0">
                <a:latin typeface="Carlito"/>
                <a:cs typeface="Carlito"/>
              </a:rPr>
              <a:t>Galvanometer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99" y="614077"/>
            <a:ext cx="8624937" cy="54925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7800" y="990600"/>
            <a:ext cx="6400800" cy="5114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848</Words>
  <Application>Microsoft Office PowerPoint</Application>
  <PresentationFormat>On-screen Show (4:3)</PresentationFormat>
  <Paragraphs>161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PRINCIPLE OF COLORIMETER  AND SPECTOPHOTOMETER AND  VARIOUS TYPE OF ANALYSER  USED IN CLINICAL  BIOCHEMISTRY</vt:lpstr>
      <vt:lpstr>COLORIMETER</vt:lpstr>
      <vt:lpstr>What is colorimeter ?</vt:lpstr>
      <vt:lpstr>COLORIMETRY</vt:lpstr>
      <vt:lpstr>Slide 5</vt:lpstr>
      <vt:lpstr>PRINCIPLE OF COLORIMETER</vt:lpstr>
      <vt:lpstr>COMPONENT OF COLORIMETER</vt:lpstr>
      <vt:lpstr>Slide 8</vt:lpstr>
      <vt:lpstr>Slide 9</vt:lpstr>
      <vt:lpstr>FUNCTION OF EACH COMPONANT</vt:lpstr>
      <vt:lpstr>MONOCHROMATOR(FILTER) :</vt:lpstr>
      <vt:lpstr>PRISM</vt:lpstr>
      <vt:lpstr>Prism wavelength spectrum</vt:lpstr>
      <vt:lpstr>GLASS FILTER:-</vt:lpstr>
      <vt:lpstr>GRATINGS :</vt:lpstr>
      <vt:lpstr>CUVETTE (Sample cell ):</vt:lpstr>
      <vt:lpstr>THREE TYPES OF CELL:-</vt:lpstr>
      <vt:lpstr>2. Quartz</vt:lpstr>
      <vt:lpstr>Slide 19</vt:lpstr>
      <vt:lpstr>Slide 20</vt:lpstr>
      <vt:lpstr>Spectrophotometer</vt:lpstr>
      <vt:lpstr>Slide 22</vt:lpstr>
      <vt:lpstr>Principle</vt:lpstr>
      <vt:lpstr>According to Beer's &amp; Lambert's law where,  T=kcL,</vt:lpstr>
      <vt:lpstr>Differences: Colorimeter &amp;  Spectrophotometer</vt:lpstr>
      <vt:lpstr>Slide 26</vt:lpstr>
      <vt:lpstr>Semi Auto Analyzer</vt:lpstr>
      <vt:lpstr>Fully Auto Analyzer The auto analyzer perform all the function of semi  auto analyzer.</vt:lpstr>
      <vt:lpstr>Advantages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OF COLORIMETER  AND SPECTOPHOTOMETER AND  VARIOUS TYPE OF ANALYSER  USED IN CLINICAL  BIOCHEMISTRY</dc:title>
  <cp:lastModifiedBy>Power</cp:lastModifiedBy>
  <cp:revision>3</cp:revision>
  <dcterms:created xsi:type="dcterms:W3CDTF">2023-10-03T10:59:52Z</dcterms:created>
  <dcterms:modified xsi:type="dcterms:W3CDTF">2023-10-04T08:20:18Z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2017-11-15T00:00:00Z</vt:filetime>
  </property>
  <property fmtid="{D5CDD505-2E9C-101B-9397-08002B2CF9AE}" pid="3" name="Creator">
    <vt:lpwstr>Impress</vt:lpwstr>
  </property>
  <property fmtid="{D5CDD505-2E9C-101B-9397-08002B2CF9AE}" pid="4" name="LastSaved">
    <vt:filetime>2023-10-03T00:00:00Z</vt:filetime>
  </property>
</Properties>
</file>