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67" r:id="rId2"/>
    <p:sldId id="401" r:id="rId3"/>
    <p:sldId id="423" r:id="rId4"/>
    <p:sldId id="403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4" r:id="rId14"/>
    <p:sldId id="415" r:id="rId15"/>
    <p:sldId id="416" r:id="rId16"/>
    <p:sldId id="418" r:id="rId17"/>
    <p:sldId id="419" r:id="rId18"/>
    <p:sldId id="420" r:id="rId19"/>
    <p:sldId id="421" r:id="rId20"/>
    <p:sldId id="390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65" r:id="rId29"/>
    <p:sldId id="434" r:id="rId30"/>
    <p:sldId id="435" r:id="rId31"/>
    <p:sldId id="438" r:id="rId32"/>
    <p:sldId id="439" r:id="rId33"/>
    <p:sldId id="440" r:id="rId34"/>
    <p:sldId id="466" r:id="rId35"/>
    <p:sldId id="463" r:id="rId36"/>
    <p:sldId id="3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96CEE-9DCD-4337-8FE9-1CEBE36A0604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8C39A-CC79-4139-BB78-14C593AB7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A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Enzymatic method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Salivary amylase and pancreatic amylase are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-amylases.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/>
              </a:rPr>
              <a:t>-amylase is of plant origin.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Acts on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-1,4 glycosidic bonds to produce limit dextrin and finally alpha-maltose.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r1lf1912_a.jpg                                                000364A7 Hard Disk                      B7BA538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Beta-amylases are of plant origin. It acts to release, maltose units from the ends of the branches of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amylopectin.Maltose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units are librated from end of branches of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amylopectin,until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the action of enzyme is blocked at 1,6-glycosidic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linkage.The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action stops at branching points, leaving a large molecule, called limit dextrin or residual dextrin.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 storage form of carbohydrates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animals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Stored  in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muscle and liver.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carbohydrates are deposited as glycogen.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Formed  of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D-glucose units linked by </a:t>
            </a:r>
            <a:r>
              <a:rPr lang="el-G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-1,4 glycosidic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bonds with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many branches at </a:t>
            </a:r>
            <a:r>
              <a:rPr lang="el-G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-1,6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glycosidic bonds.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MW- 5million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Innermost core of glycogen contains a primary protein called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Glycogenin.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Glycogen is more branched and more compact than amylopectin.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772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endParaRPr lang="hi-IN" b="1" dirty="0" smtClean="0">
              <a:solidFill>
                <a:srgbClr val="FF0000"/>
              </a:solidFill>
              <a:latin typeface="Times New Roman" pitchFamily="18" charset="0"/>
              <a:ea typeface="Mangal" pitchFamily="2"/>
            </a:endParaRPr>
          </a:p>
        </p:txBody>
      </p:sp>
      <p:sp>
        <p:nvSpPr>
          <p:cNvPr id="138243" name="Rectangle 3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60198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the supporting tissue of plants and major dietary fibre. It has a straight line structure, with no branching points.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made up of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glucose units combined with </a:t>
            </a:r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beta-1,4 linkages.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Beta-1, 4 bridges are hydrolysed by the enzymes  </a:t>
            </a:r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CELLOBIASE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which is absent in animal &amp; human digestive system, hence cannot be digested.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Cellulose constitutes 99% of cotton, 50 % of wood &amp; is the most abundant organic material in nature.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MW-2-5 million</a:t>
            </a:r>
          </a:p>
          <a:p>
            <a:endParaRPr lang="hi-IN" dirty="0" smtClean="0">
              <a:latin typeface="Times New Roman" pitchFamily="18" charset="0"/>
              <a:ea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28600"/>
            <a:ext cx="4724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wood fungi have the enzyme cellulase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breaks the (1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glycosidic bonds in cellulose, such that wood is a source of metabolizable sugar (glucose) for the fungus.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only vertebrates able to use cellulose as food are cattle and other ruminants (sheep, goats, camels, giraffes).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4038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" y="4876800"/>
            <a:ext cx="34290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Cellulose breakdown by wood fungi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शीर्षक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Inulin</a:t>
            </a:r>
            <a:endParaRPr lang="hi-IN" b="1" dirty="0" smtClean="0">
              <a:solidFill>
                <a:srgbClr val="FF0000"/>
              </a:solidFill>
              <a:latin typeface="Times New Roman" pitchFamily="18" charset="0"/>
              <a:ea typeface="Mangal" pitchFamily="2"/>
            </a:endParaRPr>
          </a:p>
        </p:txBody>
      </p:sp>
      <p:sp>
        <p:nvSpPr>
          <p:cNvPr id="140291" name="सामग्री प्लेसहोल्डर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a long chain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homoglycan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composed of </a:t>
            </a:r>
            <a:r>
              <a:rPr lang="el-G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D-fructose units with repeating beta-1,2 linkages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known as a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fructosan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the reserve carbohydrate present in various bulbs &amp; tubers such as onion,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garlic, dahlia.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clinically can be used to find renal clearance value &amp; glomerular filtration rate but it act as a external agent.</a:t>
            </a:r>
          </a:p>
          <a:p>
            <a:r>
              <a:rPr lang="en-A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Inulin</a:t>
            </a: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A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Homopolysaccharide</a:t>
            </a: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 - Hormone</a:t>
            </a:r>
            <a:endParaRPr lang="hi-IN" b="1" i="1" dirty="0" smtClean="0">
              <a:solidFill>
                <a:srgbClr val="FF0000"/>
              </a:solidFill>
              <a:latin typeface="Times New Roman" pitchFamily="18" charset="0"/>
              <a:ea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शीर्षक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Dextrans</a:t>
            </a:r>
            <a:endParaRPr lang="hi-IN" b="1" dirty="0" smtClean="0">
              <a:solidFill>
                <a:srgbClr val="FF0000"/>
              </a:solidFill>
              <a:latin typeface="Times New Roman" pitchFamily="18" charset="0"/>
              <a:ea typeface="Mangal" pitchFamily="2"/>
            </a:endParaRPr>
          </a:p>
        </p:txBody>
      </p:sp>
      <p:sp>
        <p:nvSpPr>
          <p:cNvPr id="141315" name="सामग्री प्लेसहोल्डर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These are highly branched homopolymers of glucose units with 1-6, 1-4 &amp; 1-3 linkages.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They are produced by microorganisms &amp; molecular weight 1 million to 4 millions.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They will not easily go out of the vascular compartment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They are used for intravenous infusion as 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volume expander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for treatment of hypovolemic shock. </a:t>
            </a:r>
          </a:p>
          <a:p>
            <a:r>
              <a:rPr lang="en-A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Dextrans-Homopolysaccharide</a:t>
            </a:r>
            <a:endParaRPr lang="en-A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Dextrins</a:t>
            </a:r>
            <a:r>
              <a:rPr lang="en-A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Partially digested product of starch</a:t>
            </a:r>
          </a:p>
          <a:p>
            <a:r>
              <a:rPr lang="en-A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Dextrose-D glucose</a:t>
            </a:r>
            <a:endParaRPr lang="hi-IN" b="1" i="1" dirty="0" smtClean="0">
              <a:solidFill>
                <a:srgbClr val="0000FF"/>
              </a:solidFill>
              <a:latin typeface="Times New Roman" pitchFamily="18" charset="0"/>
              <a:ea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शीर्ष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Chitin</a:t>
            </a:r>
            <a:endParaRPr lang="hi-IN" b="1" dirty="0" smtClean="0">
              <a:solidFill>
                <a:srgbClr val="FF0000"/>
              </a:solidFill>
              <a:latin typeface="Times New Roman" pitchFamily="18" charset="0"/>
              <a:ea typeface="Mangal" pitchFamily="2"/>
            </a:endParaRPr>
          </a:p>
        </p:txBody>
      </p:sp>
      <p:sp>
        <p:nvSpPr>
          <p:cNvPr id="142339" name="सामग्री प्लेसहोल्डर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present in </a:t>
            </a:r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exoskeletons of crustacea &amp; insects.</a:t>
            </a:r>
          </a:p>
          <a:p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composed of units </a:t>
            </a:r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N-acetyl-glucosamine with beta-1, 4 glycosidic linkages.</a:t>
            </a:r>
          </a:p>
          <a:p>
            <a:endParaRPr lang="hi-IN" dirty="0" smtClean="0">
              <a:latin typeface="Times New Roman" pitchFamily="18" charset="0"/>
              <a:ea typeface="Mangal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HOMOPOLYSACCHARIDES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Heteropolysaccharides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6019799"/>
          </a:xfrm>
        </p:spPr>
        <p:txBody>
          <a:bodyPr>
            <a:normAutofit/>
          </a:bodyPr>
          <a:lstStyle/>
          <a:p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Composed of different kind of monosaccharides</a:t>
            </a:r>
          </a:p>
          <a:p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Either linear or branched.</a:t>
            </a:r>
          </a:p>
          <a:p>
            <a:r>
              <a:rPr lang="en-A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E.g.hyaluronic</a:t>
            </a: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-joint cavity</a:t>
            </a:r>
          </a:p>
          <a:p>
            <a:pPr>
              <a:buNone/>
            </a:pP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heparin-</a:t>
            </a:r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anti</a:t>
            </a: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coagulant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i="1" dirty="0" err="1" smtClean="0">
                <a:solidFill>
                  <a:srgbClr val="FF0000"/>
                </a:solidFill>
              </a:rPr>
              <a:t>chondrotin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sulphate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/>
              <a:t>Bone,</a:t>
            </a:r>
          </a:p>
          <a:p>
            <a:pPr>
              <a:buNone/>
            </a:pPr>
            <a:r>
              <a:rPr lang="en-US" b="1" i="1" dirty="0" smtClean="0"/>
              <a:t>                  tendon, skin , cornea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</a:t>
            </a:r>
            <a:r>
              <a:rPr lang="en-US" b="1" i="1" dirty="0" err="1" smtClean="0">
                <a:solidFill>
                  <a:srgbClr val="FF0000"/>
                </a:solidFill>
              </a:rPr>
              <a:t>dermatin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sulphate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/>
              <a:t>skin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keratin </a:t>
            </a:r>
            <a:r>
              <a:rPr lang="en-US" b="1" i="1" dirty="0" err="1" smtClean="0">
                <a:solidFill>
                  <a:srgbClr val="FF0000"/>
                </a:solidFill>
              </a:rPr>
              <a:t>sulphate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/>
              <a:t>cornea</a:t>
            </a:r>
          </a:p>
          <a:p>
            <a:pPr>
              <a:buNone/>
            </a:pPr>
            <a:r>
              <a:rPr lang="en-US" b="1" i="1" dirty="0" smtClean="0"/>
              <a:t>         </a:t>
            </a:r>
            <a:r>
              <a:rPr lang="en-US" b="1" i="1" dirty="0" smtClean="0">
                <a:solidFill>
                  <a:srgbClr val="FF0000"/>
                </a:solidFill>
              </a:rPr>
              <a:t>Agar- </a:t>
            </a:r>
            <a:r>
              <a:rPr lang="en-US" b="1" i="1" dirty="0" smtClean="0"/>
              <a:t>culture </a:t>
            </a:r>
            <a:r>
              <a:rPr lang="en-US" b="1" i="1" dirty="0" err="1" smtClean="0"/>
              <a:t>meduim</a:t>
            </a:r>
            <a:r>
              <a:rPr lang="en-US" b="1" i="1" dirty="0" smtClean="0"/>
              <a:t>, </a:t>
            </a:r>
          </a:p>
          <a:p>
            <a:pPr>
              <a:buNone/>
            </a:pPr>
            <a:r>
              <a:rPr lang="en-US" b="1" i="1" dirty="0" smtClean="0"/>
              <a:t>                      electrophoresis</a:t>
            </a:r>
            <a:endParaRPr lang="en-US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00200"/>
            <a:ext cx="327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HETEROGLYCANS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Agar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Hyaluronic acid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Heparin 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Chondroitin sulphate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Keratan sulphate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Dermatan sulphate</a:t>
            </a:r>
          </a:p>
          <a:p>
            <a:pPr marL="514350" indent="-514350">
              <a:buNone/>
            </a:pPr>
            <a:endParaRPr lang="en-AU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648200" y="2209800"/>
            <a:ext cx="457200" cy="2819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57800" y="3048000"/>
            <a:ext cx="37338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Mucopolysaccharides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शीर्षक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63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Agar</a:t>
            </a:r>
            <a:b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hi-IN" u="sng" dirty="0" smtClean="0">
              <a:solidFill>
                <a:srgbClr val="FF0000"/>
              </a:solidFill>
              <a:latin typeface="Times New Roman" pitchFamily="18" charset="0"/>
              <a:ea typeface="Mangal" pitchFamily="2"/>
            </a:endParaRPr>
          </a:p>
        </p:txBody>
      </p:sp>
      <p:sp>
        <p:nvSpPr>
          <p:cNvPr id="143363" name="सामग्री प्लेसहोल्डर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prepared from 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sea weeds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galactose, glucose &amp; other sugars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Agarose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is made up of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galactose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combined with 3, 6-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anhydrogalactose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units.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dissolved in water at 100˚C, which upon cooling sets into a gel.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Agar cannot be digested by bacteria hence used as a supporting agent 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 culture bacterial colonies.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It is used as a supporting medium for immunodiffusion &amp; immunoeletrophoresis.</a:t>
            </a:r>
          </a:p>
          <a:p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ea typeface="Mangal" pitchFamily="2"/>
                <a:cs typeface="Times New Roman" pitchFamily="18" charset="0"/>
              </a:rPr>
              <a:t>Agarose</a:t>
            </a:r>
            <a:r>
              <a:rPr lang="en-AU" dirty="0" smtClean="0">
                <a:latin typeface="Times New Roman" pitchFamily="18" charset="0"/>
                <a:ea typeface="Mangal" pitchFamily="2"/>
                <a:cs typeface="Times New Roman" pitchFamily="18" charset="0"/>
              </a:rPr>
              <a:t> is made up from agar and is used as 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ea typeface="Mangal" pitchFamily="2"/>
                <a:cs typeface="Times New Roman" pitchFamily="18" charset="0"/>
              </a:rPr>
              <a:t>matrix for electrophoresis.</a:t>
            </a:r>
            <a:endParaRPr lang="hi-IN" b="1" dirty="0" smtClean="0">
              <a:solidFill>
                <a:srgbClr val="0033CC"/>
              </a:solidFill>
              <a:latin typeface="Times New Roman" pitchFamily="18" charset="0"/>
              <a:ea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agaro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90"/>
            <a:ext cx="9144000" cy="687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la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las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667000" y="228600"/>
            <a:ext cx="1447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86600" y="228600"/>
            <a:ext cx="13716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nmelte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0000"/>
          </a:blip>
          <a:srcRect/>
          <a:stretch>
            <a:fillRect/>
          </a:stretch>
        </p:blipFill>
        <p:spPr bwMode="auto">
          <a:xfrm>
            <a:off x="0" y="0"/>
            <a:ext cx="4723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elted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952" y="0"/>
            <a:ext cx="4419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81000" y="5791200"/>
            <a:ext cx="1524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5791200"/>
            <a:ext cx="1371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Electrophoresis 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arly r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581400" cy="39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010400" y="3657600"/>
            <a:ext cx="13716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Gel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953000" y="38862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MUCOPOLYSACCHARIDES </a:t>
            </a:r>
          </a:p>
          <a:p>
            <a:pPr algn="ctr">
              <a:buNone/>
            </a:pPr>
            <a:r>
              <a:rPr lang="en-A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pPr algn="ctr">
              <a:buNone/>
            </a:pPr>
            <a:r>
              <a:rPr lang="en-A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GLYCOSEAMINOGLYCANS (GAGs)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mammalian cells are located in tissues where they are surrounded by a complex extracellular matrix (ECM) often referred to as “connective tissue.”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extracellular space in animal tissues is filled with a gel-like material, the extracellular matrix, also called ground substance.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Homopolysaccharides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962400"/>
          </a:xfrm>
        </p:spPr>
        <p:txBody>
          <a:bodyPr/>
          <a:lstStyle/>
          <a:p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Composed of single kind of monosaccharides</a:t>
            </a:r>
          </a:p>
          <a:p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Either linear or branched.</a:t>
            </a:r>
          </a:p>
          <a:p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 Starch, Glycogen,</a:t>
            </a:r>
          </a:p>
          <a:p>
            <a:pPr>
              <a:buNone/>
            </a:pP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Cellulose, </a:t>
            </a:r>
            <a:r>
              <a:rPr lang="en-A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Inulin</a:t>
            </a: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A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Dextran</a:t>
            </a: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Chitin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सामग्री प्लेसहोल्डर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A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They are long unbranched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heteropolysaccharide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chains composed of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diasacchaeride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repeat</a:t>
            </a: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          (acid sugar-amino sugar)n</a:t>
            </a: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 Except-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Hyluronic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i-IN" dirty="0" smtClean="0">
              <a:latin typeface="Times New Roman" pitchFamily="18" charset="0"/>
              <a:ea typeface="Mangal" pitchFamily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678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19200" y="5791200"/>
            <a:ext cx="7928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[Acidic sugar    -     Amino sugar ]</a:t>
            </a:r>
            <a:r>
              <a:rPr lang="en-A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functional characteristic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Because presence of these charged groups in GAGs,  they attract water molecules &amp; so they 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produce viscous solutions.</a:t>
            </a:r>
            <a:endParaRPr lang="en-US" dirty="0" smtClean="0"/>
          </a:p>
          <a:p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"slippery" consistency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mucous secretions and synovial fluid.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Resilience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GAGs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lideplayer.com/slide/4958024/16/images/7/Figure+Resilience+of+glycosaminoglycan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572000" cy="4525963"/>
          </a:xfrm>
        </p:spPr>
        <p:txBody>
          <a:bodyPr/>
          <a:lstStyle/>
          <a:p>
            <a:pPr marL="514350" indent="-514350">
              <a:buNone/>
            </a:pPr>
            <a:endParaRPr lang="en-A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Hyaluronic acid</a:t>
            </a:r>
          </a:p>
          <a:p>
            <a:pPr marL="514350" indent="-514350">
              <a:buAutoNum type="arabicPeriod"/>
            </a:pPr>
            <a:r>
              <a:rPr lang="en-A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Chondroitin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sulphate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Keratan sulphate</a:t>
            </a:r>
          </a:p>
          <a:p>
            <a:pPr marL="514350" indent="-514350">
              <a:buAutoNum type="arabicPeriod"/>
            </a:pPr>
            <a:r>
              <a:rPr lang="en-A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Dermatan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sulphate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Heparin </a:t>
            </a:r>
          </a:p>
          <a:p>
            <a:pPr marL="514350" indent="-514350">
              <a:buAutoNum type="arabicPeriod"/>
            </a:pPr>
            <a:r>
              <a:rPr lang="en-A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Heparan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sulphate</a:t>
            </a:r>
          </a:p>
          <a:p>
            <a:pPr marL="514350" indent="-514350">
              <a:buNone/>
            </a:pPr>
            <a:endParaRPr lang="en-AU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Mucopolysaccharides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LINKAGE</a:t>
                      </a:r>
                      <a:endParaRPr lang="en-US" dirty="0"/>
                    </a:p>
                  </a:txBody>
                  <a:tcPr/>
                </a:tc>
              </a:tr>
              <a:tr h="564267">
                <a:tc>
                  <a:txBody>
                    <a:bodyPr/>
                    <a:lstStyle/>
                    <a:p>
                      <a:r>
                        <a:rPr lang="en-US" dirty="0" smtClean="0"/>
                        <a:t>MALTOSE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GLU+GLU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 4 GLYCOSIDIC </a:t>
                      </a:r>
                      <a:endParaRPr lang="en-US" dirty="0"/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ISOMALTOSE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GLU+GLU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 6 GLYCOSIDIC </a:t>
                      </a:r>
                      <a:endParaRPr lang="en-US" dirty="0" smtClean="0"/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LACTOSE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GALACTOSE+GLUCOSE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0" dirty="0" smtClean="0"/>
                        <a:t>   1→ 4 GLYCOSIDIC </a:t>
                      </a:r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LACTULOSE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GALACTOSE+FRUCTOSE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SUCROSE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GLUCOSE+FRUCTOSE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2</a:t>
                      </a:r>
                      <a:r>
                        <a:rPr lang="en-US" baseline="0" dirty="0" smtClean="0"/>
                        <a:t>  GLYCOSIDIC </a:t>
                      </a:r>
                      <a:endParaRPr lang="en-US" dirty="0" smtClean="0"/>
                    </a:p>
                  </a:txBody>
                  <a:tcPr/>
                </a:tc>
              </a:tr>
              <a:tr h="564267">
                <a:tc>
                  <a:txBody>
                    <a:bodyPr/>
                    <a:lstStyle/>
                    <a:p>
                      <a:r>
                        <a:rPr lang="en-US" dirty="0" smtClean="0"/>
                        <a:t>TREHALOSE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GLUCOSE+GLUCOSE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 1 GLYCOSIDIC</a:t>
                      </a:r>
                      <a:endParaRPr lang="en-US" dirty="0" smtClean="0"/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GLUCOGEN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 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 4 ,</a:t>
                      </a:r>
                      <a:r>
                        <a:rPr lang="el-GR" dirty="0" smtClean="0"/>
                        <a:t> α</a:t>
                      </a:r>
                      <a:r>
                        <a:rPr lang="en-US" baseline="0" dirty="0" smtClean="0"/>
                        <a:t>  1→6</a:t>
                      </a:r>
                      <a:endParaRPr lang="en-US" dirty="0" smtClean="0"/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STARCH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 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 4 ,</a:t>
                      </a:r>
                      <a:r>
                        <a:rPr lang="el-GR" dirty="0" smtClean="0"/>
                        <a:t> α</a:t>
                      </a:r>
                      <a:r>
                        <a:rPr lang="en-US" baseline="0" dirty="0" smtClean="0"/>
                        <a:t>  1→6</a:t>
                      </a:r>
                      <a:endParaRPr lang="en-US" dirty="0" smtClean="0"/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CELLULOSE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 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0" dirty="0" smtClean="0"/>
                        <a:t>   1→ 4 GLYCOSIDIC </a:t>
                      </a:r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CHITIN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N-acetyl</a:t>
                      </a:r>
                      <a:r>
                        <a:rPr lang="en-US" baseline="0" dirty="0" smtClean="0"/>
                        <a:t> glucosamine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0" dirty="0" smtClean="0"/>
                        <a:t>   1→ 4 GLYCOSIDIC </a:t>
                      </a:r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INULIN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 - FRUCTOSE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0" dirty="0" smtClean="0"/>
                        <a:t>   1→ 2 GLYCOSIDIC </a:t>
                      </a:r>
                    </a:p>
                  </a:txBody>
                  <a:tcPr/>
                </a:tc>
              </a:tr>
              <a:tr h="520861">
                <a:tc>
                  <a:txBody>
                    <a:bodyPr/>
                    <a:lstStyle/>
                    <a:p>
                      <a:r>
                        <a:rPr lang="en-US" dirty="0" smtClean="0"/>
                        <a:t>DEXTRAN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 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en-US" baseline="0" dirty="0" smtClean="0"/>
                        <a:t>  1→ 4 ,</a:t>
                      </a:r>
                      <a:r>
                        <a:rPr lang="el-GR" dirty="0" smtClean="0"/>
                        <a:t> α</a:t>
                      </a:r>
                      <a:r>
                        <a:rPr lang="en-US" baseline="0" dirty="0" smtClean="0"/>
                        <a:t>  1→6,</a:t>
                      </a:r>
                      <a:r>
                        <a:rPr lang="el-GR" dirty="0" smtClean="0"/>
                        <a:t> α</a:t>
                      </a:r>
                      <a:r>
                        <a:rPr lang="en-US" baseline="0" dirty="0" smtClean="0"/>
                        <a:t>  1→3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</a:t>
            </a:r>
            <a:endParaRPr lang="en-US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>
          <a:xfrm>
            <a:off x="468313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Rectangle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280988" lvl="1" indent="-2809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Main carbohydrate in food.</a:t>
            </a:r>
          </a:p>
          <a:p>
            <a:pPr marL="280988" lvl="1" indent="-2809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Present in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not found in animals.</a:t>
            </a:r>
          </a:p>
          <a:p>
            <a:pPr marL="280988" lvl="1" indent="-280988">
              <a:lnSpc>
                <a:spcPct val="90000"/>
              </a:lnSpc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Sources : </a:t>
            </a:r>
            <a:r>
              <a:rPr lang="en-AU" sz="3600" dirty="0" err="1" smtClean="0">
                <a:latin typeface="Times New Roman" pitchFamily="18" charset="0"/>
                <a:cs typeface="Times New Roman" pitchFamily="18" charset="0"/>
              </a:rPr>
              <a:t>potatoes,topica,cereals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(rice &amp; wheat) etc.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0988" lvl="1" indent="-2809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Consists of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amylose &amp; amylopectin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696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l"/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Hydrolysis of starch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Chemical method</a:t>
            </a:r>
          </a:p>
          <a:p>
            <a:pPr marL="514350" indent="-514350">
              <a:buAutoNum type="arabicPeriod"/>
            </a:pP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Enzymatic method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Chemical method</a:t>
            </a:r>
            <a:b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Autofit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When starch is hydrolysed with mild acid, smaller and smaller fragments are produced.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Starch 		– blue colour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	Non reducing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Amylodextrin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violet colour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	Non reducing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Erythrodextrin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colour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	Mild reducing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Achrodextrin</a:t>
            </a:r>
            <a:r>
              <a:rPr lang="en-US" sz="3200" b="1" dirty="0" smtClean="0">
                <a:solidFill>
                  <a:srgbClr val="891B3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No colour,	Reducing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Maltose 		– No colour,       Powerful reducing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42888" lvl="2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Starch will form a blue coloured complex with iodine; this colour disappears on heating and reappears when cooled.</a:t>
            </a:r>
          </a:p>
          <a:p>
            <a:pPr marL="242888" lvl="2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sensitive test for starch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42888" lvl="2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Starch is non-reducing because the free sugar groups are negligible in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996</Words>
  <Application>Microsoft Office PowerPoint</Application>
  <PresentationFormat>On-screen Show (4:3)</PresentationFormat>
  <Paragraphs>167</Paragraphs>
  <Slides>36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POLYSACCHARIDES</vt:lpstr>
      <vt:lpstr>HOMOPOLYSACCHARIDES</vt:lpstr>
      <vt:lpstr>Homopolysaccharides  </vt:lpstr>
      <vt:lpstr> Starch </vt:lpstr>
      <vt:lpstr>Slide 5</vt:lpstr>
      <vt:lpstr>Slide 6</vt:lpstr>
      <vt:lpstr>Hydrolysis of starch</vt:lpstr>
      <vt:lpstr>1. Chemical method </vt:lpstr>
      <vt:lpstr>Slide 9</vt:lpstr>
      <vt:lpstr>2. Enzymatic method </vt:lpstr>
      <vt:lpstr>Slide 11</vt:lpstr>
      <vt:lpstr>Glycogen</vt:lpstr>
      <vt:lpstr>Slide 13</vt:lpstr>
      <vt:lpstr>Slide 14</vt:lpstr>
      <vt:lpstr>Cellulose</vt:lpstr>
      <vt:lpstr>Slide 16</vt:lpstr>
      <vt:lpstr>Inulin</vt:lpstr>
      <vt:lpstr>Dextrans</vt:lpstr>
      <vt:lpstr>Chitin</vt:lpstr>
      <vt:lpstr>Heteropolysaccharides  </vt:lpstr>
      <vt:lpstr>HETEROGLYCANS</vt:lpstr>
      <vt:lpstr>Agar </vt:lpstr>
      <vt:lpstr>Slide 23</vt:lpstr>
      <vt:lpstr>Slide 24</vt:lpstr>
      <vt:lpstr>Slide 25</vt:lpstr>
      <vt:lpstr>Electrophoresis </vt:lpstr>
      <vt:lpstr>Slide 27</vt:lpstr>
      <vt:lpstr>Slide 28</vt:lpstr>
      <vt:lpstr>Introduction</vt:lpstr>
      <vt:lpstr>Slide 30</vt:lpstr>
      <vt:lpstr>Important functional characteristic</vt:lpstr>
      <vt:lpstr>Resilience oF GAGs</vt:lpstr>
      <vt:lpstr>Mucopolysaccharides 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CHEMISTRY  OF  CARBOHYDRATES    </dc:title>
  <dc:creator>biology lab</dc:creator>
  <cp:lastModifiedBy>Power</cp:lastModifiedBy>
  <cp:revision>37</cp:revision>
  <dcterms:created xsi:type="dcterms:W3CDTF">2006-08-16T00:00:00Z</dcterms:created>
  <dcterms:modified xsi:type="dcterms:W3CDTF">2023-10-09T12:55:31Z</dcterms:modified>
</cp:coreProperties>
</file>