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1" r:id="rId5"/>
    <p:sldId id="257" r:id="rId6"/>
    <p:sldId id="258" r:id="rId7"/>
    <p:sldId id="260" r:id="rId8"/>
    <p:sldId id="262" r:id="rId9"/>
    <p:sldId id="263" r:id="rId10"/>
    <p:sldId id="264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LESCH-NYHAN SYNDROME (LN</a:t>
            </a:r>
            <a:r>
              <a:rPr lang="en-IN" altLang="en-US">
                <a:sym typeface="+mn-ea"/>
              </a:rPr>
              <a:t>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900" y="3602355"/>
            <a:ext cx="3467100" cy="165544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en-IN" altLang="en-US">
                <a:latin typeface="Calibri" panose="020F0502020204030204"/>
                <a:cs typeface="Calibri" panose="020F0502020204030204"/>
                <a:sym typeface="+mn-ea"/>
              </a:rPr>
              <a:t>Dr KR Gopala krishnan</a:t>
            </a:r>
            <a:endParaRPr lang="en-IN" altLang="en-US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en-IN" altLang="en-US">
                <a:latin typeface="Calibri" panose="020F0502020204030204"/>
                <a:cs typeface="Calibri" panose="020F0502020204030204"/>
                <a:sym typeface="+mn-ea"/>
              </a:rPr>
              <a:t>3rd year PG resident</a:t>
            </a:r>
            <a:endParaRPr lang="en-IN" altLang="en-US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en-IN" altLang="en-US">
                <a:latin typeface="Calibri" panose="020F0502020204030204"/>
                <a:cs typeface="Calibri" panose="020F0502020204030204"/>
                <a:sym typeface="+mn-ea"/>
              </a:rPr>
              <a:t>Biochemistry Department</a:t>
            </a:r>
            <a:endParaRPr lang="en-IN" altLang="en-US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en-IN" altLang="en-US">
                <a:latin typeface="Calibri" panose="020F0502020204030204"/>
                <a:cs typeface="Calibri" panose="020F0502020204030204"/>
                <a:sym typeface="+mn-ea"/>
              </a:rPr>
              <a:t>GMC Bhavnagar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en-IN" altLang="en-US"/>
          </a:p>
          <a:p>
            <a:pPr marL="0" indent="0">
              <a:buNone/>
            </a:pPr>
            <a:endParaRPr lang="en-IN" altLang="en-US"/>
          </a:p>
          <a:p>
            <a:pPr marL="0" indent="0">
              <a:buNone/>
            </a:pPr>
            <a:endParaRPr lang="en-IN" altLang="en-US"/>
          </a:p>
          <a:p>
            <a:pPr marL="0" indent="0">
              <a:buNone/>
            </a:pPr>
            <a:r>
              <a:rPr lang="en-IN" altLang="en-US"/>
              <a:t>                                                       Thank You</a:t>
            </a:r>
            <a:endParaRPr lang="en-I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Also known as Nyhan's syndrome, Kelley- Seegmiller syndrome and Juvenile gout</a:t>
            </a:r>
            <a:endParaRPr lang="en-US"/>
          </a:p>
          <a:p>
            <a:r>
              <a:rPr lang="en-US"/>
              <a:t>seen in males - recessive mutation &amp; gene is on X chromosome.</a:t>
            </a:r>
            <a:endParaRPr lang="en-US"/>
          </a:p>
          <a:p>
            <a:r>
              <a:rPr lang="en-IN" altLang="en-US"/>
              <a:t>Mutation of HGPRT-1 gene loacted at Q26-27 position on long arm of X- chromosome</a:t>
            </a:r>
            <a:endParaRPr lang="en-IN" altLang="en-US"/>
          </a:p>
          <a:p>
            <a:r>
              <a:rPr lang="en-US"/>
              <a:t>hypoxanthine &amp;  guanine are degraded to uric acid instead of being converted to IMP and GMP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" name="Content Placeholder 1" descr="dlln16"/>
          <p:cNvPicPr>
            <a:picLocks noChangeAspect="1"/>
          </p:cNvPicPr>
          <p:nvPr>
            <p:ph idx="1"/>
          </p:nvPr>
        </p:nvPicPr>
        <p:blipFill>
          <a:blip r:embed="rId1"/>
          <a:srcRect b="5542"/>
          <a:stretch>
            <a:fillRect/>
          </a:stretch>
        </p:blipFill>
        <p:spPr>
          <a:xfrm>
            <a:off x="1719580" y="989330"/>
            <a:ext cx="8576310" cy="54533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IN" altLang="en-US">
                <a:sym typeface="+mn-ea"/>
              </a:rPr>
              <a:t>    </a:t>
            </a:r>
            <a:r>
              <a:rPr lang="en-US">
                <a:sym typeface="+mn-ea"/>
              </a:rPr>
              <a:t>Overproduction of uric acid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0000"/>
          </a:bodyPr>
          <a:p>
            <a:r>
              <a:rPr lang="en-US"/>
              <a:t>Urate crystal formations, which look like orange sand, are deposited in diapers of the babies</a:t>
            </a:r>
            <a:endParaRPr lang="en-US"/>
          </a:p>
          <a:p>
            <a:r>
              <a:rPr lang="en-US"/>
              <a:t>Kidney stones</a:t>
            </a:r>
            <a:endParaRPr lang="en-US"/>
          </a:p>
          <a:p>
            <a:r>
              <a:rPr lang="en-US"/>
              <a:t>Blood in the urine</a:t>
            </a:r>
            <a:endParaRPr lang="en-US"/>
          </a:p>
          <a:p>
            <a:r>
              <a:rPr lang="en-US"/>
              <a:t>Dysphagia </a:t>
            </a:r>
            <a:endParaRPr lang="en-US"/>
          </a:p>
          <a:p>
            <a:r>
              <a:rPr lang="en-US"/>
              <a:t>Swelling of the joints</a:t>
            </a:r>
            <a:endParaRPr lang="en-US"/>
          </a:p>
          <a:p>
            <a:r>
              <a:rPr lang="en-US"/>
              <a:t>Vomiting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p>
            <a:r>
              <a:rPr lang="en-IN" altLang="en-US">
                <a:sym typeface="+mn-ea"/>
              </a:rPr>
              <a:t>   </a:t>
            </a:r>
            <a:r>
              <a:rPr lang="en-US">
                <a:sym typeface="+mn-ea"/>
              </a:rPr>
              <a:t>Behavioral Abnormalities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p>
            <a:r>
              <a:rPr lang="en-US"/>
              <a:t>Impaired cognitive functon</a:t>
            </a:r>
            <a:endParaRPr lang="en-US"/>
          </a:p>
          <a:p>
            <a:r>
              <a:rPr lang="en-US"/>
              <a:t>Self-mutation</a:t>
            </a:r>
            <a:endParaRPr lang="en-US"/>
          </a:p>
          <a:p>
            <a:r>
              <a:rPr lang="en-US"/>
              <a:t>Aggression/Impulsion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N</a:t>
            </a:r>
            <a:r>
              <a:rPr lang="en-IN" altLang="en-US">
                <a:sym typeface="+mn-ea"/>
              </a:rPr>
              <a:t>eurological abnormalities</a:t>
            </a:r>
            <a:endParaRPr lang="en-IN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96840"/>
          </a:xfrm>
        </p:spPr>
        <p:txBody>
          <a:bodyPr>
            <a:noAutofit/>
          </a:bodyPr>
          <a:p>
            <a:r>
              <a:rPr lang="en-US" sz="2400"/>
              <a:t>Grimacing experience</a:t>
            </a:r>
            <a:endParaRPr lang="en-US" sz="2400"/>
          </a:p>
          <a:p>
            <a:r>
              <a:rPr lang="en-US" sz="2400"/>
              <a:t>Spasticity</a:t>
            </a:r>
            <a:endParaRPr lang="en-US" sz="2400"/>
          </a:p>
          <a:p>
            <a:r>
              <a:rPr lang="en-US" sz="2400"/>
              <a:t>Chloreathetosis </a:t>
            </a:r>
            <a:endParaRPr lang="en-US" sz="2400"/>
          </a:p>
          <a:p>
            <a:r>
              <a:rPr lang="en-US" sz="2400"/>
              <a:t>Decreased muscle tone</a:t>
            </a:r>
            <a:endParaRPr lang="en-US" sz="2400"/>
          </a:p>
          <a:p>
            <a:r>
              <a:rPr lang="en-US" sz="2400"/>
              <a:t>Athetosis </a:t>
            </a:r>
            <a:endParaRPr lang="en-US" sz="2400"/>
          </a:p>
          <a:p>
            <a:r>
              <a:rPr lang="en-US" sz="2400"/>
              <a:t>Involuntary writhing movements</a:t>
            </a:r>
            <a:endParaRPr lang="en-US" sz="2400"/>
          </a:p>
          <a:p>
            <a:r>
              <a:rPr lang="en-US" sz="2400"/>
              <a:t>Chorea (purposeless repetitive movements)</a:t>
            </a:r>
            <a:endParaRPr lang="en-US" sz="2400"/>
          </a:p>
          <a:p>
            <a:r>
              <a:rPr lang="en-US" sz="2400"/>
              <a:t>Moderate mental retardation</a:t>
            </a:r>
            <a:endParaRPr lang="en-US" sz="2400"/>
          </a:p>
          <a:p>
            <a:r>
              <a:rPr lang="en-US" sz="2400"/>
              <a:t>Irritability</a:t>
            </a:r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IN" altLang="en-US"/>
              <a:t>Behavioral Abnormalities</a:t>
            </a:r>
            <a:endParaRPr lang="en-IN" altLang="en-US"/>
          </a:p>
        </p:txBody>
      </p:sp>
      <p:pic>
        <p:nvPicPr>
          <p:cNvPr id="4" name="Content Placeholder 3" descr="Lesch-nyhan-syndrome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838200" y="2491740"/>
            <a:ext cx="5181600" cy="3018155"/>
          </a:xfrm>
          <a:prstGeom prst="rect">
            <a:avLst/>
          </a:prstGeom>
        </p:spPr>
      </p:pic>
      <p:pic>
        <p:nvPicPr>
          <p:cNvPr id="7" name="Content Placeholder 6" descr="images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6835" y="2491740"/>
            <a:ext cx="4723765" cy="3017520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1502410" y="19132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/>
              <a:t>Self Mutilation of fingers by biting</a:t>
            </a:r>
            <a:endParaRPr lang="en-IN" altLang="en-US"/>
          </a:p>
        </p:txBody>
      </p:sp>
      <p:sp>
        <p:nvSpPr>
          <p:cNvPr id="10" name="Text Box 9"/>
          <p:cNvSpPr txBox="1"/>
          <p:nvPr/>
        </p:nvSpPr>
        <p:spPr>
          <a:xfrm>
            <a:off x="6881495" y="19132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IN" altLang="en-US"/>
              <a:t>Self mutilation of lips by biting</a:t>
            </a:r>
            <a:endParaRPr lang="en-I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IN" altLang="en-US">
                <a:sym typeface="+mn-ea"/>
              </a:rPr>
              <a:t>Examinations</a:t>
            </a:r>
            <a:r>
              <a:rPr lang="en-US">
                <a:sym typeface="+mn-ea"/>
              </a:rPr>
              <a:t> and Tests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There may be a family history of this condition.</a:t>
            </a:r>
            <a:endParaRPr lang="en-US"/>
          </a:p>
          <a:p>
            <a:r>
              <a:rPr lang="en-IN" altLang="en-US"/>
              <a:t>Findings</a:t>
            </a:r>
            <a:r>
              <a:rPr lang="en-US"/>
              <a:t>:</a:t>
            </a:r>
            <a:endParaRPr lang="en-US"/>
          </a:p>
          <a:p>
            <a:pPr lvl="1"/>
            <a:r>
              <a:rPr lang="en-US"/>
              <a:t>Overexaggerated reflexes</a:t>
            </a:r>
            <a:endParaRPr lang="en-US"/>
          </a:p>
          <a:p>
            <a:pPr lvl="1"/>
            <a:r>
              <a:rPr lang="en-US"/>
              <a:t>Spacity</a:t>
            </a:r>
            <a:endParaRPr lang="en-US"/>
          </a:p>
          <a:p>
            <a:r>
              <a:rPr lang="en-US"/>
              <a:t>Blood and urine tests may reveal high uric acid levels. </a:t>
            </a:r>
            <a:endParaRPr lang="en-US"/>
          </a:p>
          <a:p>
            <a:r>
              <a:rPr lang="en-US"/>
              <a:t>A skin biopsy may show decreased levels of the HGP enzyme.</a:t>
            </a:r>
            <a:endParaRPr lang="en-US"/>
          </a:p>
          <a:p>
            <a:r>
              <a:rPr lang="en-US"/>
              <a:t>Prenatal diagnosis is possible by DNA testing of fetal tissue drawn by amniocentesis or chorionic villus sampling (CVS)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IN" altLang="en-US"/>
              <a:t>Treatment</a:t>
            </a:r>
            <a:endParaRPr lang="en-I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en-IN" altLang="en-US"/>
              <a:t>Symtomatic treatment</a:t>
            </a:r>
            <a:endParaRPr lang="en-US"/>
          </a:p>
          <a:p>
            <a:r>
              <a:rPr lang="en-IN" altLang="en-US"/>
              <a:t>A</a:t>
            </a:r>
            <a:r>
              <a:rPr lang="en-US"/>
              <a:t>llopurinol used </a:t>
            </a:r>
            <a:r>
              <a:rPr lang="en-IN" altLang="en-US"/>
              <a:t>for raised </a:t>
            </a:r>
            <a:r>
              <a:rPr lang="en-US"/>
              <a:t>uric acid.</a:t>
            </a:r>
            <a:endParaRPr lang="en-US"/>
          </a:p>
          <a:p>
            <a:r>
              <a:rPr lang="en-US">
                <a:sym typeface="+mn-ea"/>
              </a:rPr>
              <a:t>lithotripsy</a:t>
            </a:r>
            <a:r>
              <a:rPr lang="en-IN" altLang="en-US">
                <a:sym typeface="+mn-ea"/>
              </a:rPr>
              <a:t> done for </a:t>
            </a:r>
            <a:r>
              <a:rPr lang="en-US"/>
              <a:t>Kidney stones </a:t>
            </a:r>
            <a:endParaRPr lang="en-US"/>
          </a:p>
          <a:p>
            <a:r>
              <a:rPr lang="en-IN" altLang="en-US"/>
              <a:t>For </a:t>
            </a:r>
            <a:r>
              <a:rPr lang="en-US"/>
              <a:t>behavior</a:t>
            </a:r>
            <a:r>
              <a:rPr lang="en-IN" altLang="en-US"/>
              <a:t>al</a:t>
            </a:r>
            <a:r>
              <a:rPr lang="en-US"/>
              <a:t> and neurological effects:</a:t>
            </a:r>
            <a:endParaRPr lang="en-US"/>
          </a:p>
          <a:p>
            <a:pPr lvl="1"/>
            <a:r>
              <a:rPr lang="en-US"/>
              <a:t>Diazepam </a:t>
            </a:r>
            <a:endParaRPr lang="en-US"/>
          </a:p>
          <a:p>
            <a:pPr lvl="1"/>
            <a:r>
              <a:rPr lang="en-US"/>
              <a:t>Haloperidol </a:t>
            </a:r>
            <a:endParaRPr lang="en-US"/>
          </a:p>
          <a:p>
            <a:pPr lvl="1"/>
            <a:r>
              <a:rPr lang="en-US"/>
              <a:t>Phenobarbital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Prognosis: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The prognosis for LNS is poor because there are no treatments for the neurological effects of the syndrome.</a:t>
            </a:r>
            <a:endParaRPr lang="en-US"/>
          </a:p>
          <a:p>
            <a:r>
              <a:rPr lang="en-US"/>
              <a:t>Persons with this syndrome usually require assistance walking and siting and generally need a wheelchair to get around.</a:t>
            </a:r>
            <a:endParaRPr lang="en-US"/>
          </a:p>
          <a:p>
            <a:r>
              <a:rPr lang="en-US"/>
              <a:t>The build-up of excessive uric acid in the body causes painful episodes of self-mutilation and may result in severe retardation and death.</a:t>
            </a:r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1957</Words>
  <Application>WPS Presentation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Calibri</vt:lpstr>
      <vt:lpstr>Office Theme</vt:lpstr>
      <vt:lpstr>PowerPoint 演示文稿</vt:lpstr>
      <vt:lpstr>LESCH-NYHAN SYNDROME (LNS)</vt:lpstr>
      <vt:lpstr>PowerPoint 演示文稿</vt:lpstr>
      <vt:lpstr>PowerPoint 演示文稿</vt:lpstr>
      <vt:lpstr>Neuroglial disabilities</vt:lpstr>
      <vt:lpstr>Behavioral Abnormalities</vt:lpstr>
      <vt:lpstr>Exams and Tests</vt:lpstr>
      <vt:lpstr>Treatment</vt:lpstr>
      <vt:lpstr>Prognosis: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gopala krishnan</cp:lastModifiedBy>
  <cp:revision>5</cp:revision>
  <dcterms:created xsi:type="dcterms:W3CDTF">2024-10-06T20:44:00Z</dcterms:created>
  <dcterms:modified xsi:type="dcterms:W3CDTF">2024-10-07T09:02:11Z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3026AEBE599949D1A1AA5995E3D317DC_11</vt:lpwstr>
  </property>
  <property fmtid="{D5CDD505-2E9C-101B-9397-08002B2CF9AE}" pid="3" name="KSOProductBuildVer">
    <vt:lpwstr>1033-12.2.0.18586</vt:lpwstr>
  </property>
</Properties>
</file>