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59" r:id="rId6"/>
    <p:sldId id="260" r:id="rId7"/>
    <p:sldId id="261" r:id="rId8"/>
    <p:sldId id="262" r:id="rId9"/>
    <p:sldId id="26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Pituitary" TargetMode="External"/><Relationship Id="rId2" Type="http://schemas.openxmlformats.org/officeDocument/2006/relationships/hyperlink" Target="https://en.wikipedia.org/wiki/Insulin" TargetMode="External"/><Relationship Id="rId1" Type="http://schemas.openxmlformats.org/officeDocument/2006/relationships/slideLayout" Target="../slideLayouts/slideLayout2.xml"/><Relationship Id="rId5" Type="http://schemas.openxmlformats.org/officeDocument/2006/relationships/hyperlink" Target="https://en.wikipedia.org/wiki/Insulin_sensitivity" TargetMode="External"/><Relationship Id="rId4" Type="http://schemas.openxmlformats.org/officeDocument/2006/relationships/hyperlink" Target="https://en.wikipedia.org/wiki/Adrena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sz="5400" b="1" dirty="0" smtClean="0"/>
              <a:t>Insulin Tolerance Test</a:t>
            </a:r>
            <a:endParaRPr lang="en-IN" sz="5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143000"/>
            <a:ext cx="8686800" cy="4983163"/>
          </a:xfrm>
        </p:spPr>
        <p:txBody>
          <a:bodyPr>
            <a:normAutofit/>
          </a:bodyPr>
          <a:lstStyle/>
          <a:p>
            <a:r>
              <a:rPr lang="en-IN" dirty="0" smtClean="0"/>
              <a:t>Insulin tolerance test (ITT) is a medical diagnostic procedure during which </a:t>
            </a:r>
            <a:r>
              <a:rPr lang="en-IN" dirty="0" smtClean="0">
                <a:hlinkClick r:id="rId2" tooltip="Insulin"/>
              </a:rPr>
              <a:t>insulin</a:t>
            </a:r>
            <a:r>
              <a:rPr lang="en-IN" dirty="0" smtClean="0"/>
              <a:t> is injected into a patient's vein, after which blood glucose is measured at regular intervals. </a:t>
            </a:r>
          </a:p>
          <a:p>
            <a:r>
              <a:rPr lang="en-IN" dirty="0" smtClean="0"/>
              <a:t>This procedure is performed to</a:t>
            </a:r>
          </a:p>
          <a:p>
            <a:r>
              <a:rPr lang="en-IN" dirty="0" smtClean="0"/>
              <a:t>assess </a:t>
            </a:r>
            <a:r>
              <a:rPr lang="en-IN" dirty="0" smtClean="0">
                <a:hlinkClick r:id="rId3" tooltip="Pituitary"/>
              </a:rPr>
              <a:t>pituitary</a:t>
            </a:r>
            <a:r>
              <a:rPr lang="en-IN" dirty="0" smtClean="0"/>
              <a:t> function </a:t>
            </a:r>
          </a:p>
          <a:p>
            <a:r>
              <a:rPr lang="en-IN" dirty="0" smtClean="0">
                <a:hlinkClick r:id="rId4" tooltip="Adrenal"/>
              </a:rPr>
              <a:t>adrenal</a:t>
            </a:r>
            <a:r>
              <a:rPr lang="en-IN" dirty="0" smtClean="0"/>
              <a:t> function</a:t>
            </a:r>
          </a:p>
          <a:p>
            <a:r>
              <a:rPr lang="en-IN" dirty="0" smtClean="0">
                <a:hlinkClick r:id="rId5" tooltip="Insulin sensitivity"/>
              </a:rPr>
              <a:t>insulin sensitivity</a:t>
            </a:r>
            <a:endParaRPr lang="en-IN"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Autofit/>
          </a:bodyPr>
          <a:lstStyle/>
          <a:p>
            <a:r>
              <a:rPr lang="en-IN" b="1" dirty="0" smtClean="0"/>
              <a:t>What is an insulin tolerance test?</a:t>
            </a:r>
            <a:endParaRPr lang="en-IN" b="1" dirty="0"/>
          </a:p>
        </p:txBody>
      </p:sp>
      <p:sp>
        <p:nvSpPr>
          <p:cNvPr id="3" name="Content Placeholder 2"/>
          <p:cNvSpPr>
            <a:spLocks noGrp="1"/>
          </p:cNvSpPr>
          <p:nvPr>
            <p:ph idx="1"/>
          </p:nvPr>
        </p:nvSpPr>
        <p:spPr>
          <a:xfrm>
            <a:off x="228600" y="1066800"/>
            <a:ext cx="8458200" cy="5410200"/>
          </a:xfrm>
        </p:spPr>
        <p:txBody>
          <a:bodyPr>
            <a:normAutofit fontScale="92500" lnSpcReduction="20000"/>
          </a:bodyPr>
          <a:lstStyle/>
          <a:p>
            <a:r>
              <a:rPr lang="en-IN" dirty="0" smtClean="0"/>
              <a:t>It will determine if your body is able to make enough growth hormone and ACTH(</a:t>
            </a:r>
            <a:r>
              <a:rPr lang="en-IN" dirty="0" err="1" smtClean="0"/>
              <a:t>cortisol</a:t>
            </a:r>
            <a:r>
              <a:rPr lang="en-IN" dirty="0" smtClean="0"/>
              <a:t>) in response to stress both are counter regulatory hormone to insulin. </a:t>
            </a:r>
          </a:p>
          <a:p>
            <a:r>
              <a:rPr lang="en-IN" dirty="0" smtClean="0"/>
              <a:t>When things are working normally, your pituitary gland produces several hormones. </a:t>
            </a:r>
          </a:p>
          <a:p>
            <a:r>
              <a:rPr lang="en-IN" dirty="0" smtClean="0"/>
              <a:t>During the insulin tolerance test, your body is put into a state of </a:t>
            </a:r>
            <a:r>
              <a:rPr lang="en-IN" dirty="0" err="1" smtClean="0"/>
              <a:t>hypoglycemia</a:t>
            </a:r>
            <a:r>
              <a:rPr lang="en-IN" dirty="0" smtClean="0"/>
              <a:t> (low blood sugar) to create stress so that your body’s normal hormonal response can be tested. </a:t>
            </a:r>
          </a:p>
          <a:p>
            <a:r>
              <a:rPr lang="en-IN" dirty="0" smtClean="0"/>
              <a:t>The test will identify if the pituitary gland is producing sufficient growth hormone, and/or properly regulating your production of </a:t>
            </a:r>
            <a:r>
              <a:rPr lang="en-IN" dirty="0" err="1" smtClean="0"/>
              <a:t>cortisol</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pic>
        <p:nvPicPr>
          <p:cNvPr id="1026" name="Picture 2" descr="C:\Users\Power\Downloads\350px-HPA_Axis_Diagram_(Brian_M_Sweis_2012).svg.png"/>
          <p:cNvPicPr>
            <a:picLocks noGrp="1" noChangeAspect="1" noChangeArrowheads="1"/>
          </p:cNvPicPr>
          <p:nvPr>
            <p:ph idx="1"/>
          </p:nvPr>
        </p:nvPicPr>
        <p:blipFill>
          <a:blip r:embed="rId2"/>
          <a:srcRect/>
          <a:stretch>
            <a:fillRect/>
          </a:stretch>
        </p:blipFill>
        <p:spPr bwMode="auto">
          <a:xfrm>
            <a:off x="1143000" y="2334419"/>
            <a:ext cx="6934200" cy="4142581"/>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IN" b="1" dirty="0" smtClean="0"/>
              <a:t>How is the test performed?</a:t>
            </a:r>
            <a:endParaRPr lang="en-IN" b="1" dirty="0"/>
          </a:p>
        </p:txBody>
      </p:sp>
      <p:sp>
        <p:nvSpPr>
          <p:cNvPr id="3" name="Content Placeholder 2"/>
          <p:cNvSpPr>
            <a:spLocks noGrp="1"/>
          </p:cNvSpPr>
          <p:nvPr>
            <p:ph idx="1"/>
          </p:nvPr>
        </p:nvSpPr>
        <p:spPr>
          <a:xfrm>
            <a:off x="152400" y="914400"/>
            <a:ext cx="8763000" cy="5791200"/>
          </a:xfrm>
        </p:spPr>
        <p:txBody>
          <a:bodyPr>
            <a:normAutofit fontScale="85000" lnSpcReduction="20000"/>
          </a:bodyPr>
          <a:lstStyle/>
          <a:p>
            <a:r>
              <a:rPr lang="en-IN" dirty="0" smtClean="0"/>
              <a:t>An intravenous cannula will be inserted into a vein in one of your arms and will remain there for the duration of the test. </a:t>
            </a:r>
          </a:p>
          <a:p>
            <a:r>
              <a:rPr lang="en-IN" dirty="0" smtClean="0"/>
              <a:t>All of your blood samples will be drawn through this catheter, so you will not require any further needle pricks. </a:t>
            </a:r>
          </a:p>
          <a:p>
            <a:r>
              <a:rPr lang="en-IN" dirty="0" smtClean="0"/>
              <a:t>You will also have your blood sugar checked prior to the start of the test using a </a:t>
            </a:r>
            <a:r>
              <a:rPr lang="en-IN" dirty="0" err="1" smtClean="0"/>
              <a:t>glucometer</a:t>
            </a:r>
            <a:r>
              <a:rPr lang="en-IN" dirty="0" smtClean="0"/>
              <a:t>. This will be done at regular intervals during the test, to ensure your safety and to make sure your blood sugar level fall enough to make the test valid. </a:t>
            </a:r>
          </a:p>
          <a:p>
            <a:r>
              <a:rPr lang="en-IN" dirty="0" smtClean="0"/>
              <a:t>If your blood sugar does not fall to a level ordered(below 40mg/dl) by your doctor, the test results may not be valid and the test will need to be repeated. </a:t>
            </a:r>
          </a:p>
          <a:p>
            <a:r>
              <a:rPr lang="en-IN" dirty="0" smtClean="0"/>
              <a:t>The nurse will also be checking for signs of low blood sugar such as sweating, fatigue, blurred vision, weakness etc., which are also needed for the test to be successful.</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r>
              <a:rPr lang="en-IN" dirty="0" smtClean="0"/>
              <a:t>Once your first blood tests are drawn, the nurse will administer insulin through the IV to lower your blood glucose. You will likely start to feel the symptoms of low blood sugar after about 20-30 minutes. These symptoms will be strongest for about 15 minutes. Slowly, your body will begin to recover and you will gradually feel better. Slowly, your body will begin to recover and you will gradually feel better.</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IN" dirty="0" smtClean="0"/>
              <a:t>During this time, you must stay awake and be assessed by the nurse as part of maintaining your safety. Blood samples will then be taken at regular intervals for approximately two hours. For some people, blood sugar levels increase slowly and the nurse may need to give you some juice to help boost your blood sugar. Otherwise, you will not be able to eat or drink until the test is completed.</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Are there any risks or side effects to this test?</a:t>
            </a:r>
            <a:endParaRPr lang="en-IN" dirty="0"/>
          </a:p>
        </p:txBody>
      </p:sp>
      <p:sp>
        <p:nvSpPr>
          <p:cNvPr id="3" name="Content Placeholder 2"/>
          <p:cNvSpPr>
            <a:spLocks noGrp="1"/>
          </p:cNvSpPr>
          <p:nvPr>
            <p:ph idx="1"/>
          </p:nvPr>
        </p:nvSpPr>
        <p:spPr/>
        <p:txBody>
          <a:bodyPr>
            <a:normAutofit lnSpcReduction="10000"/>
          </a:bodyPr>
          <a:lstStyle/>
          <a:p>
            <a:r>
              <a:rPr lang="en-IN" dirty="0" smtClean="0"/>
              <a:t>As with any blood test or IV insertion, you may have some bruising or redness at the site where the catheter was inserted. </a:t>
            </a:r>
          </a:p>
          <a:p>
            <a:r>
              <a:rPr lang="en-IN" dirty="0" smtClean="0"/>
              <a:t>sweating, shakiness, hunger, dizziness or sleepiness when your blood glucose levels become low. These symptoms will resolve within the first hour of the test as your blood sugar rises.</a:t>
            </a:r>
          </a:p>
          <a:p>
            <a:r>
              <a:rPr lang="en-IN" smtClean="0"/>
              <a:t>convulsion </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How do I prepare for the test?</a:t>
            </a:r>
            <a:endParaRPr lang="en-IN" dirty="0"/>
          </a:p>
        </p:txBody>
      </p:sp>
      <p:sp>
        <p:nvSpPr>
          <p:cNvPr id="3" name="Content Placeholder 2"/>
          <p:cNvSpPr>
            <a:spLocks noGrp="1"/>
          </p:cNvSpPr>
          <p:nvPr>
            <p:ph idx="1"/>
          </p:nvPr>
        </p:nvSpPr>
        <p:spPr/>
        <p:txBody>
          <a:bodyPr>
            <a:normAutofit/>
          </a:bodyPr>
          <a:lstStyle/>
          <a:p>
            <a:r>
              <a:rPr lang="en-IN" dirty="0" smtClean="0"/>
              <a:t>You will need to fast after 10:00 pm the night before test </a:t>
            </a:r>
          </a:p>
          <a:p>
            <a:r>
              <a:rPr lang="en-IN" dirty="0" smtClean="0"/>
              <a:t>Please bring a snack to eat once the test is completed. </a:t>
            </a:r>
          </a:p>
          <a:p>
            <a:r>
              <a:rPr lang="en-IN" dirty="0" smtClean="0"/>
              <a:t>You will need a driver to take you home after the test as you may feel quite tired. </a:t>
            </a:r>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559</Words>
  <Application>Microsoft Office PowerPoint</Application>
  <PresentationFormat>On-screen Show (4:3)</PresentationFormat>
  <Paragraphs>27</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Insulin Tolerance Test</vt:lpstr>
      <vt:lpstr>Slide 2</vt:lpstr>
      <vt:lpstr>What is an insulin tolerance test?</vt:lpstr>
      <vt:lpstr>Slide 4</vt:lpstr>
      <vt:lpstr>How is the test performed?</vt:lpstr>
      <vt:lpstr>Slide 6</vt:lpstr>
      <vt:lpstr>Slide 7</vt:lpstr>
      <vt:lpstr>Are there any risks or side effects to this test?</vt:lpstr>
      <vt:lpstr>How do I prepare for the test?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Insulin Tolerance Test</dc:title>
  <dc:creator>Power</dc:creator>
  <cp:lastModifiedBy>Power</cp:lastModifiedBy>
  <cp:revision>2</cp:revision>
  <dcterms:created xsi:type="dcterms:W3CDTF">2006-08-16T00:00:00Z</dcterms:created>
  <dcterms:modified xsi:type="dcterms:W3CDTF">2023-10-10T17:01:45Z</dcterms:modified>
</cp:coreProperties>
</file>