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283" r:id="rId3"/>
    <p:sldId id="341" r:id="rId4"/>
    <p:sldId id="343" r:id="rId5"/>
    <p:sldId id="344" r:id="rId6"/>
    <p:sldId id="345" r:id="rId7"/>
    <p:sldId id="260" r:id="rId8"/>
    <p:sldId id="261" r:id="rId9"/>
    <p:sldId id="262" r:id="rId10"/>
    <p:sldId id="263" r:id="rId11"/>
    <p:sldId id="265" r:id="rId12"/>
    <p:sldId id="266" r:id="rId13"/>
    <p:sldId id="285" r:id="rId14"/>
    <p:sldId id="286" r:id="rId15"/>
    <p:sldId id="270" r:id="rId16"/>
    <p:sldId id="271" r:id="rId17"/>
    <p:sldId id="272" r:id="rId18"/>
    <p:sldId id="346" r:id="rId19"/>
    <p:sldId id="273" r:id="rId20"/>
    <p:sldId id="347" r:id="rId21"/>
    <p:sldId id="292" r:id="rId22"/>
    <p:sldId id="293" r:id="rId23"/>
    <p:sldId id="274" r:id="rId24"/>
    <p:sldId id="394" r:id="rId25"/>
    <p:sldId id="287" r:id="rId26"/>
    <p:sldId id="348" r:id="rId27"/>
    <p:sldId id="351" r:id="rId28"/>
    <p:sldId id="275" r:id="rId29"/>
    <p:sldId id="350" r:id="rId30"/>
    <p:sldId id="276" r:id="rId31"/>
    <p:sldId id="349" r:id="rId32"/>
    <p:sldId id="291" r:id="rId33"/>
    <p:sldId id="352" r:id="rId34"/>
    <p:sldId id="353" r:id="rId35"/>
    <p:sldId id="354" r:id="rId36"/>
    <p:sldId id="355" r:id="rId37"/>
    <p:sldId id="356" r:id="rId38"/>
    <p:sldId id="357" r:id="rId39"/>
    <p:sldId id="395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10" r:id="rId49"/>
    <p:sldId id="408" r:id="rId50"/>
    <p:sldId id="411" r:id="rId51"/>
    <p:sldId id="412" r:id="rId52"/>
    <p:sldId id="415" r:id="rId53"/>
    <p:sldId id="416" r:id="rId54"/>
    <p:sldId id="417" r:id="rId55"/>
    <p:sldId id="418" r:id="rId56"/>
    <p:sldId id="419" r:id="rId57"/>
    <p:sldId id="420" r:id="rId58"/>
    <p:sldId id="487" r:id="rId59"/>
    <p:sldId id="421" r:id="rId60"/>
    <p:sldId id="422" r:id="rId61"/>
    <p:sldId id="424" r:id="rId62"/>
    <p:sldId id="425" r:id="rId63"/>
    <p:sldId id="426" r:id="rId64"/>
    <p:sldId id="428" r:id="rId65"/>
    <p:sldId id="429" r:id="rId66"/>
    <p:sldId id="430" r:id="rId67"/>
    <p:sldId id="431" r:id="rId68"/>
    <p:sldId id="433" r:id="rId69"/>
    <p:sldId id="434" r:id="rId70"/>
    <p:sldId id="435" r:id="rId71"/>
    <p:sldId id="436" r:id="rId72"/>
    <p:sldId id="437" r:id="rId73"/>
    <p:sldId id="438" r:id="rId74"/>
    <p:sldId id="439" r:id="rId75"/>
    <p:sldId id="440" r:id="rId76"/>
    <p:sldId id="462" r:id="rId77"/>
    <p:sldId id="463" r:id="rId78"/>
    <p:sldId id="464" r:id="rId79"/>
    <p:sldId id="465" r:id="rId80"/>
    <p:sldId id="466" r:id="rId81"/>
    <p:sldId id="467" r:id="rId82"/>
    <p:sldId id="468" r:id="rId83"/>
    <p:sldId id="469" r:id="rId84"/>
    <p:sldId id="470" r:id="rId85"/>
    <p:sldId id="471" r:id="rId86"/>
    <p:sldId id="472" r:id="rId87"/>
    <p:sldId id="473" r:id="rId88"/>
    <p:sldId id="474" r:id="rId89"/>
    <p:sldId id="475" r:id="rId90"/>
    <p:sldId id="476" r:id="rId91"/>
    <p:sldId id="477" r:id="rId92"/>
    <p:sldId id="478" r:id="rId93"/>
    <p:sldId id="479" r:id="rId94"/>
    <p:sldId id="480" r:id="rId95"/>
    <p:sldId id="481" r:id="rId96"/>
    <p:sldId id="482" r:id="rId97"/>
    <p:sldId id="483" r:id="rId98"/>
    <p:sldId id="484" r:id="rId99"/>
    <p:sldId id="485" r:id="rId100"/>
    <p:sldId id="486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3"/>
    <p:penClr>
      <a:srgbClr val="FF0000"/>
    </p:penClr>
  </p:showPr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58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29F6-4899-4F3D-8D92-66337964DAE1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DF4BE-6A98-4DE9-A61A-F492DD8B8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280988"/>
            <a:ext cx="5616575" cy="421163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853782" y="4343912"/>
            <a:ext cx="5514478" cy="4267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40" tIns="44770" rIns="91140" bIns="44770"/>
          <a:lstStyle/>
          <a:p>
            <a:pPr defTabSz="762000">
              <a:spcBef>
                <a:spcPct val="30000"/>
              </a:spcBef>
            </a:pPr>
            <a:endParaRPr lang="en-US" sz="1200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E7C8-A380-4D24-8760-77D43757A6CA}" type="slidenum">
              <a:rPr lang="en-US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F4BE-6A98-4DE9-A61A-F492DD8B87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A. Having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nonpolar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side chains: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includes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alanine,proline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valine,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isoleucine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methionine, phenylalanine and tryptophan.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groups are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hydrophobic and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lipophilic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the parts of proteins made up of these amino acids will be hydrophobic in nature.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F4BE-6A98-4DE9-A61A-F492DD8B876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200" b="1" i="1" u="sng" dirty="0" err="1" smtClean="0">
                <a:latin typeface="Times New Roman" pitchFamily="16" charset="0"/>
                <a:cs typeface="Times New Roman" pitchFamily="16" charset="0"/>
              </a:rPr>
              <a:t>B.Having</a:t>
            </a:r>
            <a:r>
              <a:rPr lang="en-US" sz="1200" b="1" i="1" u="sng" dirty="0" smtClean="0">
                <a:latin typeface="Times New Roman" pitchFamily="16" charset="0"/>
                <a:cs typeface="Times New Roman" pitchFamily="16" charset="0"/>
              </a:rPr>
              <a:t> uncharged or nonionic polar side chains</a:t>
            </a:r>
            <a:r>
              <a:rPr lang="en-US" sz="1200" b="1" dirty="0" smtClean="0">
                <a:latin typeface="Times New Roman" pitchFamily="16" charset="0"/>
                <a:cs typeface="Times New Roman" pitchFamily="16" charset="0"/>
              </a:rPr>
              <a:t>:</a:t>
            </a:r>
            <a:endParaRPr lang="en-US" sz="1200" dirty="0" smtClean="0"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Times New Roman" pitchFamily="16" charset="0"/>
                <a:cs typeface="Times New Roman" pitchFamily="16" charset="0"/>
              </a:rPr>
              <a:t>	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2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Serine, </a:t>
            </a:r>
            <a:r>
              <a:rPr lang="en-US" sz="12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threonine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US" sz="12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cysteine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, tyrosine,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   glutamine and </a:t>
            </a:r>
            <a:r>
              <a:rPr lang="en-US" sz="12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aspargine</a:t>
            </a:r>
            <a:endParaRPr lang="en-US" sz="1200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200" dirty="0" smtClean="0">
                <a:latin typeface="Times New Roman" pitchFamily="16" charset="0"/>
                <a:cs typeface="Times New Roman" pitchFamily="16" charset="0"/>
              </a:rPr>
              <a:t>These amino acids are </a:t>
            </a:r>
            <a:r>
              <a:rPr lang="en-US" sz="1200" b="1" u="sng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hydrophilic</a:t>
            </a:r>
            <a:r>
              <a:rPr lang="en-US" sz="1200" dirty="0" smtClean="0">
                <a:latin typeface="Times New Roman" pitchFamily="16" charset="0"/>
                <a:cs typeface="Times New Roman" pitchFamily="16" charset="0"/>
              </a:rPr>
              <a:t> in nature.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F4BE-6A98-4DE9-A61A-F492DD8B876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4D677-EEBD-4D60-AA71-B5E866470445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280988"/>
            <a:ext cx="5616575" cy="4211637"/>
          </a:xfrm>
          <a:solidFill>
            <a:srgbClr val="FFFFFF"/>
          </a:solidFill>
          <a:ln/>
        </p:spPr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54075" y="4343400"/>
            <a:ext cx="5514975" cy="426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40" tIns="44770" rIns="91140" bIns="44770"/>
          <a:lstStyle/>
          <a:p>
            <a:pPr defTabSz="762000">
              <a:spcBef>
                <a:spcPct val="30000"/>
              </a:spcBef>
            </a:pPr>
            <a:endParaRPr lang="en-US" sz="1200"/>
          </a:p>
        </p:txBody>
      </p:sp>
      <p:sp>
        <p:nvSpPr>
          <p:cNvPr id="983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400" smtClean="0">
                <a:latin typeface="Times New Roman" pitchFamily="18" charset="0"/>
                <a:ea typeface="華康中黑體(P)"/>
                <a:cs typeface="華康中黑體(P)"/>
              </a:rPr>
              <a:t>胺基酸</a:t>
            </a:r>
            <a:r>
              <a:rPr lang="zh-TW" altLang="en-US" smtClean="0">
                <a:latin typeface="Times New Roman" pitchFamily="18" charset="0"/>
                <a:cs typeface="Arial" pitchFamily="34" charset="0"/>
              </a:rPr>
              <a:t> 像樂高玩具或積木一樣，可以一個一個頭尾接起來，組成一個巨分子蛋白質。連接的方法非常簡單，前一個胺基酸 </a:t>
            </a:r>
            <a:r>
              <a:rPr lang="en-US" altLang="zh-TW" smtClean="0">
                <a:latin typeface="Times New Roman" pitchFamily="18" charset="0"/>
                <a:cs typeface="Arial" pitchFamily="34" charset="0"/>
              </a:rPr>
              <a:t>(1) </a:t>
            </a:r>
            <a:r>
              <a:rPr lang="zh-TW" altLang="en-US" smtClean="0">
                <a:latin typeface="Times New Roman" pitchFamily="18" charset="0"/>
                <a:cs typeface="Arial" pitchFamily="34" charset="0"/>
              </a:rPr>
              <a:t>的羧基與後一個胺基酸 </a:t>
            </a:r>
            <a:r>
              <a:rPr lang="en-US" altLang="zh-TW" smtClean="0">
                <a:latin typeface="Times New Roman" pitchFamily="18" charset="0"/>
                <a:cs typeface="Arial" pitchFamily="34" charset="0"/>
              </a:rPr>
              <a:t>(2) </a:t>
            </a:r>
            <a:r>
              <a:rPr lang="zh-TW" altLang="en-US" smtClean="0">
                <a:latin typeface="Times New Roman" pitchFamily="18" charset="0"/>
                <a:cs typeface="Arial" pitchFamily="34" charset="0"/>
              </a:rPr>
              <a:t>的胺基，經脫水反應即可。所生成的雙胜 </a:t>
            </a:r>
            <a:r>
              <a:rPr lang="en-US" altLang="zh-TW" smtClean="0">
                <a:latin typeface="Times New Roman" pitchFamily="18" charset="0"/>
                <a:cs typeface="Arial" pitchFamily="34" charset="0"/>
              </a:rPr>
              <a:t>(1-2) </a:t>
            </a:r>
            <a:r>
              <a:rPr lang="zh-TW" altLang="en-US" smtClean="0">
                <a:latin typeface="Times New Roman" pitchFamily="18" charset="0"/>
                <a:cs typeface="Arial" pitchFamily="34" charset="0"/>
              </a:rPr>
              <a:t>都還有一個胺基及羧基，可以繼續連接下去。如此兩個胺基酸間所產生的新鍵，稱為 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  <a:cs typeface="Arial" pitchFamily="34" charset="0"/>
              </a:rPr>
              <a:t>胜肽鍵</a:t>
            </a:r>
            <a:r>
              <a:rPr lang="zh-TW" altLang="en-US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zh-TW" smtClean="0">
                <a:latin typeface="Times New Roman" pitchFamily="18" charset="0"/>
                <a:cs typeface="Arial" pitchFamily="34" charset="0"/>
              </a:rPr>
              <a:t>(peptide bond)</a:t>
            </a:r>
            <a:r>
              <a:rPr lang="zh-TW" altLang="en-US" smtClean="0">
                <a:latin typeface="Times New Roman" pitchFamily="18" charset="0"/>
                <a:cs typeface="Arial" pitchFamily="34" charset="0"/>
              </a:rPr>
              <a:t>，如上圖中的 </a:t>
            </a:r>
            <a:r>
              <a:rPr lang="en-US" altLang="zh-TW" smtClean="0">
                <a:latin typeface="Times New Roman" pitchFamily="18" charset="0"/>
                <a:cs typeface="Arial" pitchFamily="34" charset="0"/>
              </a:rPr>
              <a:t>C-N</a:t>
            </a:r>
            <a:r>
              <a:rPr lang="zh-TW" altLang="en-US" smtClean="0">
                <a:latin typeface="Times New Roman" pitchFamily="18" charset="0"/>
                <a:cs typeface="Arial" pitchFamily="34" charset="0"/>
              </a:rPr>
              <a:t>。許多胜肽鍵組成了蛋白質的骨架，蛋白質是生物的重要分子，因此胜肽鍵也可以說是組合了生命的基本骨架。在試管中也可以把兩個胺基酸連結在一起，使用脫水劑 </a:t>
            </a:r>
            <a:r>
              <a:rPr lang="en-US" altLang="zh-TW" smtClean="0">
                <a:latin typeface="Times New Roman" pitchFamily="18" charset="0"/>
                <a:cs typeface="Arial" pitchFamily="34" charset="0"/>
              </a:rPr>
              <a:t>carbodiimide</a:t>
            </a:r>
            <a:r>
              <a:rPr lang="zh-TW" altLang="en-US" smtClean="0">
                <a:latin typeface="Times New Roman" pitchFamily="18" charset="0"/>
                <a:cs typeface="Arial" pitchFamily="34" charset="0"/>
              </a:rPr>
              <a:t>，進行如上的操作。</a:t>
            </a:r>
          </a:p>
          <a:p>
            <a:pPr eaLnBrk="1" hangingPunct="1"/>
            <a:endParaRPr lang="zh-TW" alt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6AF9D-DE16-451F-8EB5-B8DBAEEF03BC}" type="slidenum">
              <a:rPr lang="en-US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3787D-6A32-4455-976B-B58F8999E0C3}" type="slidenum">
              <a:rPr lang="en-US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5410200"/>
          </a:xfrm>
        </p:spPr>
        <p:txBody>
          <a:bodyPr>
            <a:normAutofit/>
          </a:bodyPr>
          <a:lstStyle/>
          <a:p>
            <a:r>
              <a:rPr lang="en-A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 ACIDS</a:t>
            </a:r>
            <a:r>
              <a:rPr lang="en-A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Structure &amp; Properties</a:t>
            </a:r>
            <a:br>
              <a:rPr lang="en-A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27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Dr. Sapna Patel</a:t>
            </a:r>
            <a:br>
              <a:rPr lang="en-AU" sz="27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27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Senior resident</a:t>
            </a:r>
            <a:r>
              <a:rPr lang="en-AU" sz="27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27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27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Biochemistry dept.</a:t>
            </a:r>
            <a:br>
              <a:rPr lang="en-AU" sz="27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27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GMC Bhavnagar</a:t>
            </a:r>
            <a:endParaRPr lang="en-US" sz="7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Hydroxy Amino Acids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371600"/>
            <a:ext cx="8229600" cy="4724400"/>
          </a:xfrm>
        </p:spPr>
      </p:pic>
      <p:sp>
        <p:nvSpPr>
          <p:cNvPr id="4" name="Rectangle 3"/>
          <p:cNvSpPr/>
          <p:nvPr/>
        </p:nvSpPr>
        <p:spPr>
          <a:xfrm>
            <a:off x="1143000" y="60198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Ser; S                                               </a:t>
            </a:r>
            <a:r>
              <a:rPr lang="en-US" sz="2400" b="1" dirty="0" err="1" smtClean="0"/>
              <a:t>Thr</a:t>
            </a:r>
            <a:r>
              <a:rPr lang="en-US" sz="2400" b="1" dirty="0" smtClean="0"/>
              <a:t>; 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IN" smtClean="0"/>
          </a:p>
        </p:txBody>
      </p:sp>
      <p:sp>
        <p:nvSpPr>
          <p:cNvPr id="95235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5236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5237" name="AutoShape 6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9523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Sulphur Containing Amino Acids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05000"/>
            <a:ext cx="3048000" cy="4267200"/>
          </a:xfrm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297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0" y="6096001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Cys;C</a:t>
            </a:r>
            <a:r>
              <a:rPr lang="en-US" sz="2400" b="1" dirty="0" smtClean="0"/>
              <a:t>                                                      Met; 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Amide Containing Amino Acids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143000"/>
            <a:ext cx="7543800" cy="4343400"/>
          </a:xfrm>
        </p:spPr>
      </p:pic>
      <p:sp>
        <p:nvSpPr>
          <p:cNvPr id="4" name="Rectangle 3"/>
          <p:cNvSpPr/>
          <p:nvPr/>
        </p:nvSpPr>
        <p:spPr>
          <a:xfrm>
            <a:off x="1219200" y="55626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Asn;N</a:t>
            </a:r>
            <a:r>
              <a:rPr lang="en-US" sz="2400" b="1" dirty="0" smtClean="0"/>
              <a:t>                                  </a:t>
            </a:r>
            <a:r>
              <a:rPr lang="en-US" sz="2400" b="1" dirty="0" err="1" smtClean="0"/>
              <a:t>Gln</a:t>
            </a:r>
            <a:r>
              <a:rPr lang="en-US" sz="2400" b="1" dirty="0" smtClean="0"/>
              <a:t>; Q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b.Mono amino dicarboxylic acids:</a:t>
            </a:r>
            <a:r>
              <a:rPr lang="en-US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                     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Aspartic acid 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                      Glutamic acid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7543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57912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Asp; D                                                   </a:t>
            </a:r>
            <a:r>
              <a:rPr lang="en-US" sz="2400" b="1" dirty="0" err="1" smtClean="0"/>
              <a:t>Gln;E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55927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c. Di basic mono carboxylic acids: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 </a:t>
            </a:r>
          </a:p>
          <a:p>
            <a:pPr marL="2566988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Lysine</a:t>
            </a:r>
          </a:p>
          <a:p>
            <a:pPr marL="2566988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Arginine</a:t>
            </a:r>
          </a:p>
          <a:p>
            <a:pPr>
              <a:lnSpc>
                <a:spcPct val="80000"/>
              </a:lnSpc>
              <a:buNone/>
            </a:pPr>
            <a:endParaRPr lang="en-US" b="1" i="1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65532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10710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Lys;K</a:t>
            </a:r>
            <a:r>
              <a:rPr lang="en-US" sz="2400" b="1" dirty="0" smtClean="0"/>
              <a:t>; epsilon amino </a:t>
            </a:r>
            <a:r>
              <a:rPr lang="en-US" sz="2400" b="1" dirty="0" err="1" smtClean="0"/>
              <a:t>gp</a:t>
            </a:r>
            <a:r>
              <a:rPr lang="en-US" sz="2400" b="1" dirty="0" smtClean="0"/>
              <a:t>            </a:t>
            </a:r>
            <a:r>
              <a:rPr lang="en-US" sz="2400" b="1" dirty="0" err="1" smtClean="0"/>
              <a:t>Arg;R;Guanidium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gp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3600" b="1" i="1" u="sng" dirty="0" err="1" smtClean="0">
                <a:latin typeface="Times New Roman" pitchFamily="16" charset="0"/>
                <a:cs typeface="Times New Roman" pitchFamily="16" charset="0"/>
              </a:rPr>
              <a:t>B.Aromatic</a:t>
            </a:r>
            <a:r>
              <a:rPr lang="en-US" sz="3600" b="1" i="1" u="sng" dirty="0" smtClean="0">
                <a:latin typeface="Times New Roman" pitchFamily="16" charset="0"/>
                <a:cs typeface="Times New Roman" pitchFamily="16" charset="0"/>
              </a:rPr>
              <a:t> amino acids:</a:t>
            </a:r>
            <a:r>
              <a:rPr lang="en-US" sz="3600" dirty="0" smtClean="0">
                <a:latin typeface="Times New Roman" pitchFamily="16" charset="0"/>
                <a:cs typeface="Times New Roman" pitchFamily="16" charset="0"/>
              </a:rPr>
              <a:t> </a:t>
            </a:r>
            <a:endParaRPr lang="en-US" sz="3600" b="1" u="sng" dirty="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838200"/>
            <a:ext cx="7772400" cy="4495800"/>
          </a:xfrm>
        </p:spPr>
      </p:pic>
      <p:sp>
        <p:nvSpPr>
          <p:cNvPr id="4" name="Rectangle 3"/>
          <p:cNvSpPr/>
          <p:nvPr/>
        </p:nvSpPr>
        <p:spPr>
          <a:xfrm>
            <a:off x="990600" y="54864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Phe;F</a:t>
            </a:r>
            <a:r>
              <a:rPr lang="en-US" sz="2400" b="1" dirty="0" smtClean="0"/>
              <a:t>; Benzene </a:t>
            </a:r>
            <a:r>
              <a:rPr lang="en-US" sz="2400" b="1" dirty="0" err="1" smtClean="0"/>
              <a:t>gp</a:t>
            </a:r>
            <a:r>
              <a:rPr lang="en-US" sz="2400" b="1" dirty="0" smtClean="0"/>
              <a:t>                    </a:t>
            </a:r>
            <a:r>
              <a:rPr lang="en-US" sz="2400" b="1" dirty="0" err="1" smtClean="0"/>
              <a:t>Tyr;Y</a:t>
            </a:r>
            <a:r>
              <a:rPr lang="en-US" sz="2400" b="1" dirty="0" smtClean="0"/>
              <a:t>; Phenol </a:t>
            </a:r>
            <a:r>
              <a:rPr lang="en-US" sz="2400" b="1" dirty="0" err="1" smtClean="0"/>
              <a:t>gp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3600" b="1" i="1" u="sng" dirty="0" smtClean="0">
                <a:latin typeface="Times New Roman" pitchFamily="16" charset="0"/>
                <a:cs typeface="Times New Roman" pitchFamily="16" charset="0"/>
              </a:rPr>
              <a:t>C.Heterocyclic amino acids:</a:t>
            </a:r>
            <a:endParaRPr lang="en-US" sz="3600" b="1" u="sng" dirty="0" smtClean="0">
              <a:solidFill>
                <a:schemeClr val="hlink"/>
              </a:solidFill>
              <a:effectLst/>
            </a:endParaRP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05000"/>
            <a:ext cx="3733800" cy="4114800"/>
          </a:xfrm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5943601"/>
            <a:ext cx="76200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Trp;W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Indole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gp</a:t>
            </a:r>
            <a:r>
              <a:rPr lang="en-US" sz="2400" b="1" dirty="0" smtClean="0"/>
              <a:t>                                  </a:t>
            </a:r>
            <a:r>
              <a:rPr lang="en-US" sz="2400" b="1" dirty="0" err="1" smtClean="0"/>
              <a:t>His;H;Imidazole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4000" b="1" i="1" u="sng" dirty="0" smtClean="0">
                <a:latin typeface="Times New Roman" pitchFamily="16" charset="0"/>
                <a:cs typeface="Times New Roman" pitchFamily="16" charset="0"/>
              </a:rPr>
              <a:t>D.Imino acid</a:t>
            </a:r>
            <a:r>
              <a:rPr lang="en-US" sz="4000" b="1" i="1" dirty="0" smtClean="0">
                <a:latin typeface="Times New Roman" pitchFamily="16" charset="0"/>
                <a:cs typeface="Times New Roman" pitchFamily="16" charset="0"/>
              </a:rPr>
              <a:t>:</a:t>
            </a:r>
            <a:endParaRPr lang="en-US" dirty="0" smtClean="0">
              <a:effectLst/>
            </a:endParaRP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524000"/>
            <a:ext cx="6172200" cy="3886200"/>
          </a:xfrm>
        </p:spPr>
      </p:pic>
      <p:sp>
        <p:nvSpPr>
          <p:cNvPr id="4" name="Rectangle 3"/>
          <p:cNvSpPr/>
          <p:nvPr/>
        </p:nvSpPr>
        <p:spPr>
          <a:xfrm>
            <a:off x="3962400" y="5943600"/>
            <a:ext cx="1828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Proline</a:t>
            </a: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5378252"/>
            <a:ext cx="464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Pro; P (</a:t>
            </a:r>
            <a:r>
              <a:rPr lang="en-US" sz="2400" b="1" dirty="0" err="1" smtClean="0"/>
              <a:t>Pyrrolidine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gp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8077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b="1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E.Derived amino acids: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b="1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1.Found in proteins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2.Not found in proteins:(non protein amino acids)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3.Non –alpha amino acids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b="1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3405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E.Derived amino acids: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Found in proteins: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Modified amino acids, e.g.</a:t>
            </a:r>
            <a:endParaRPr lang="en-US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1.hydroxy lysine and hydroxy 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important components of collagen.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2.by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methylation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acetylation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In ribosomal proteins and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amino acids are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methylated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acetylated.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52800" y="2309813"/>
            <a:ext cx="2895600" cy="2895600"/>
            <a:chOff x="2112" y="1551"/>
            <a:chExt cx="1824" cy="1824"/>
          </a:xfrm>
        </p:grpSpPr>
        <p:sp>
          <p:nvSpPr>
            <p:cNvPr id="2081" name="Line 36"/>
            <p:cNvSpPr>
              <a:spLocks noChangeShapeType="1"/>
            </p:cNvSpPr>
            <p:nvPr/>
          </p:nvSpPr>
          <p:spPr bwMode="auto">
            <a:xfrm>
              <a:off x="2112" y="2473"/>
              <a:ext cx="1824" cy="0"/>
            </a:xfrm>
            <a:prstGeom prst="line">
              <a:avLst/>
            </a:prstGeom>
            <a:noFill/>
            <a:ln w="127000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37"/>
            <p:cNvSpPr>
              <a:spLocks noChangeShapeType="1"/>
            </p:cNvSpPr>
            <p:nvPr/>
          </p:nvSpPr>
          <p:spPr bwMode="auto">
            <a:xfrm rot="-5400000">
              <a:off x="2128" y="2463"/>
              <a:ext cx="1824" cy="0"/>
            </a:xfrm>
            <a:prstGeom prst="line">
              <a:avLst/>
            </a:prstGeom>
            <a:noFill/>
            <a:ln w="127000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114800" y="1544638"/>
            <a:ext cx="1381125" cy="1674812"/>
            <a:chOff x="2592" y="1069"/>
            <a:chExt cx="870" cy="1055"/>
          </a:xfrm>
        </p:grpSpPr>
        <p:sp>
          <p:nvSpPr>
            <p:cNvPr id="2079" name="Oval 5"/>
            <p:cNvSpPr>
              <a:spLocks noChangeArrowheads="1"/>
            </p:cNvSpPr>
            <p:nvPr/>
          </p:nvSpPr>
          <p:spPr bwMode="auto">
            <a:xfrm>
              <a:off x="2592" y="1069"/>
              <a:ext cx="870" cy="872"/>
            </a:xfrm>
            <a:prstGeom prst="ellipse">
              <a:avLst/>
            </a:prstGeom>
            <a:gradFill rotWithShape="1">
              <a:gsLst>
                <a:gs pos="0">
                  <a:srgbClr val="FFEBF5"/>
                </a:gs>
                <a:gs pos="100000">
                  <a:srgbClr val="993366"/>
                </a:gs>
              </a:gsLst>
              <a:path path="rect">
                <a:fillToRect l="100000" b="100000"/>
              </a:path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6"/>
            <p:cNvSpPr>
              <a:spLocks/>
            </p:cNvSpPr>
            <p:nvPr/>
          </p:nvSpPr>
          <p:spPr bwMode="auto">
            <a:xfrm>
              <a:off x="2949" y="1643"/>
              <a:ext cx="166" cy="481"/>
            </a:xfrm>
            <a:custGeom>
              <a:avLst/>
              <a:gdLst>
                <a:gd name="T0" fmla="*/ 33 w 166"/>
                <a:gd name="T1" fmla="*/ 24 h 481"/>
                <a:gd name="T2" fmla="*/ 56 w 166"/>
                <a:gd name="T3" fmla="*/ 8 h 481"/>
                <a:gd name="T4" fmla="*/ 75 w 166"/>
                <a:gd name="T5" fmla="*/ 0 h 481"/>
                <a:gd name="T6" fmla="*/ 93 w 166"/>
                <a:gd name="T7" fmla="*/ 0 h 481"/>
                <a:gd name="T8" fmla="*/ 106 w 166"/>
                <a:gd name="T9" fmla="*/ 4 h 481"/>
                <a:gd name="T10" fmla="*/ 118 w 166"/>
                <a:gd name="T11" fmla="*/ 10 h 481"/>
                <a:gd name="T12" fmla="*/ 127 w 166"/>
                <a:gd name="T13" fmla="*/ 16 h 481"/>
                <a:gd name="T14" fmla="*/ 131 w 166"/>
                <a:gd name="T15" fmla="*/ 22 h 481"/>
                <a:gd name="T16" fmla="*/ 133 w 166"/>
                <a:gd name="T17" fmla="*/ 24 h 481"/>
                <a:gd name="T18" fmla="*/ 166 w 166"/>
                <a:gd name="T19" fmla="*/ 457 h 481"/>
                <a:gd name="T20" fmla="*/ 162 w 166"/>
                <a:gd name="T21" fmla="*/ 459 h 481"/>
                <a:gd name="T22" fmla="*/ 148 w 166"/>
                <a:gd name="T23" fmla="*/ 465 h 481"/>
                <a:gd name="T24" fmla="*/ 129 w 166"/>
                <a:gd name="T25" fmla="*/ 471 h 481"/>
                <a:gd name="T26" fmla="*/ 106 w 166"/>
                <a:gd name="T27" fmla="*/ 479 h 481"/>
                <a:gd name="T28" fmla="*/ 81 w 166"/>
                <a:gd name="T29" fmla="*/ 481 h 481"/>
                <a:gd name="T30" fmla="*/ 52 w 166"/>
                <a:gd name="T31" fmla="*/ 481 h 481"/>
                <a:gd name="T32" fmla="*/ 25 w 166"/>
                <a:gd name="T33" fmla="*/ 473 h 481"/>
                <a:gd name="T34" fmla="*/ 0 w 166"/>
                <a:gd name="T35" fmla="*/ 457 h 481"/>
                <a:gd name="T36" fmla="*/ 33 w 166"/>
                <a:gd name="T37" fmla="*/ 24 h 4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6"/>
                <a:gd name="T58" fmla="*/ 0 h 481"/>
                <a:gd name="T59" fmla="*/ 166 w 166"/>
                <a:gd name="T60" fmla="*/ 481 h 4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6" h="481">
                  <a:moveTo>
                    <a:pt x="33" y="24"/>
                  </a:moveTo>
                  <a:lnTo>
                    <a:pt x="56" y="8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106" y="4"/>
                  </a:lnTo>
                  <a:lnTo>
                    <a:pt x="118" y="10"/>
                  </a:lnTo>
                  <a:lnTo>
                    <a:pt x="127" y="16"/>
                  </a:lnTo>
                  <a:lnTo>
                    <a:pt x="131" y="22"/>
                  </a:lnTo>
                  <a:lnTo>
                    <a:pt x="133" y="24"/>
                  </a:lnTo>
                  <a:lnTo>
                    <a:pt x="166" y="457"/>
                  </a:lnTo>
                  <a:lnTo>
                    <a:pt x="162" y="459"/>
                  </a:lnTo>
                  <a:lnTo>
                    <a:pt x="148" y="465"/>
                  </a:lnTo>
                  <a:lnTo>
                    <a:pt x="129" y="471"/>
                  </a:lnTo>
                  <a:lnTo>
                    <a:pt x="106" y="479"/>
                  </a:lnTo>
                  <a:lnTo>
                    <a:pt x="81" y="481"/>
                  </a:lnTo>
                  <a:lnTo>
                    <a:pt x="52" y="481"/>
                  </a:lnTo>
                  <a:lnTo>
                    <a:pt x="25" y="473"/>
                  </a:lnTo>
                  <a:lnTo>
                    <a:pt x="0" y="457"/>
                  </a:lnTo>
                  <a:lnTo>
                    <a:pt x="33" y="24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114800" y="4217988"/>
            <a:ext cx="1381125" cy="1811337"/>
            <a:chOff x="2592" y="2753"/>
            <a:chExt cx="870" cy="1141"/>
          </a:xfrm>
        </p:grpSpPr>
        <p:sp>
          <p:nvSpPr>
            <p:cNvPr id="2077" name="Oval 7"/>
            <p:cNvSpPr>
              <a:spLocks noChangeArrowheads="1"/>
            </p:cNvSpPr>
            <p:nvPr/>
          </p:nvSpPr>
          <p:spPr bwMode="auto">
            <a:xfrm>
              <a:off x="2592" y="3024"/>
              <a:ext cx="870" cy="87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FF"/>
                </a:gs>
              </a:gsLst>
              <a:path path="rect">
                <a:fillToRect l="100000" b="100000"/>
              </a:path>
            </a:gradFill>
            <a:ln w="0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8"/>
            <p:cNvSpPr>
              <a:spLocks/>
            </p:cNvSpPr>
            <p:nvPr/>
          </p:nvSpPr>
          <p:spPr bwMode="auto">
            <a:xfrm>
              <a:off x="2949" y="2753"/>
              <a:ext cx="166" cy="503"/>
            </a:xfrm>
            <a:custGeom>
              <a:avLst/>
              <a:gdLst>
                <a:gd name="T0" fmla="*/ 33 w 166"/>
                <a:gd name="T1" fmla="*/ 478 h 503"/>
                <a:gd name="T2" fmla="*/ 56 w 166"/>
                <a:gd name="T3" fmla="*/ 496 h 503"/>
                <a:gd name="T4" fmla="*/ 75 w 166"/>
                <a:gd name="T5" fmla="*/ 503 h 503"/>
                <a:gd name="T6" fmla="*/ 93 w 166"/>
                <a:gd name="T7" fmla="*/ 503 h 503"/>
                <a:gd name="T8" fmla="*/ 106 w 166"/>
                <a:gd name="T9" fmla="*/ 500 h 503"/>
                <a:gd name="T10" fmla="*/ 118 w 166"/>
                <a:gd name="T11" fmla="*/ 494 h 503"/>
                <a:gd name="T12" fmla="*/ 127 w 166"/>
                <a:gd name="T13" fmla="*/ 486 h 503"/>
                <a:gd name="T14" fmla="*/ 131 w 166"/>
                <a:gd name="T15" fmla="*/ 480 h 503"/>
                <a:gd name="T16" fmla="*/ 133 w 166"/>
                <a:gd name="T17" fmla="*/ 478 h 503"/>
                <a:gd name="T18" fmla="*/ 166 w 166"/>
                <a:gd name="T19" fmla="*/ 25 h 503"/>
                <a:gd name="T20" fmla="*/ 162 w 166"/>
                <a:gd name="T21" fmla="*/ 23 h 503"/>
                <a:gd name="T22" fmla="*/ 148 w 166"/>
                <a:gd name="T23" fmla="*/ 18 h 503"/>
                <a:gd name="T24" fmla="*/ 129 w 166"/>
                <a:gd name="T25" fmla="*/ 10 h 503"/>
                <a:gd name="T26" fmla="*/ 106 w 166"/>
                <a:gd name="T27" fmla="*/ 4 h 503"/>
                <a:gd name="T28" fmla="*/ 81 w 166"/>
                <a:gd name="T29" fmla="*/ 0 h 503"/>
                <a:gd name="T30" fmla="*/ 52 w 166"/>
                <a:gd name="T31" fmla="*/ 0 h 503"/>
                <a:gd name="T32" fmla="*/ 25 w 166"/>
                <a:gd name="T33" fmla="*/ 8 h 503"/>
                <a:gd name="T34" fmla="*/ 0 w 166"/>
                <a:gd name="T35" fmla="*/ 25 h 503"/>
                <a:gd name="T36" fmla="*/ 33 w 166"/>
                <a:gd name="T37" fmla="*/ 478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6"/>
                <a:gd name="T58" fmla="*/ 0 h 503"/>
                <a:gd name="T59" fmla="*/ 166 w 16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6" h="503">
                  <a:moveTo>
                    <a:pt x="33" y="478"/>
                  </a:moveTo>
                  <a:lnTo>
                    <a:pt x="56" y="496"/>
                  </a:lnTo>
                  <a:lnTo>
                    <a:pt x="75" y="503"/>
                  </a:lnTo>
                  <a:lnTo>
                    <a:pt x="93" y="503"/>
                  </a:lnTo>
                  <a:lnTo>
                    <a:pt x="106" y="500"/>
                  </a:lnTo>
                  <a:lnTo>
                    <a:pt x="118" y="494"/>
                  </a:lnTo>
                  <a:lnTo>
                    <a:pt x="127" y="486"/>
                  </a:lnTo>
                  <a:lnTo>
                    <a:pt x="131" y="480"/>
                  </a:lnTo>
                  <a:lnTo>
                    <a:pt x="133" y="478"/>
                  </a:lnTo>
                  <a:lnTo>
                    <a:pt x="166" y="25"/>
                  </a:lnTo>
                  <a:lnTo>
                    <a:pt x="162" y="23"/>
                  </a:lnTo>
                  <a:lnTo>
                    <a:pt x="148" y="18"/>
                  </a:lnTo>
                  <a:lnTo>
                    <a:pt x="129" y="10"/>
                  </a:lnTo>
                  <a:lnTo>
                    <a:pt x="106" y="4"/>
                  </a:lnTo>
                  <a:lnTo>
                    <a:pt x="81" y="0"/>
                  </a:lnTo>
                  <a:lnTo>
                    <a:pt x="52" y="0"/>
                  </a:lnTo>
                  <a:lnTo>
                    <a:pt x="25" y="8"/>
                  </a:lnTo>
                  <a:lnTo>
                    <a:pt x="0" y="25"/>
                  </a:lnTo>
                  <a:lnTo>
                    <a:pt x="33" y="478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446715" y="981075"/>
            <a:ext cx="1646238" cy="1144588"/>
            <a:chOff x="3903" y="238"/>
            <a:chExt cx="1037" cy="721"/>
          </a:xfrm>
        </p:grpSpPr>
        <p:sp>
          <p:nvSpPr>
            <p:cNvPr id="337940" name="Rectangle 20"/>
            <p:cNvSpPr>
              <a:spLocks noChangeArrowheads="1"/>
            </p:cNvSpPr>
            <p:nvPr/>
          </p:nvSpPr>
          <p:spPr bwMode="auto">
            <a:xfrm>
              <a:off x="3903" y="455"/>
              <a:ext cx="886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defRPr/>
              </a:pPr>
              <a:r>
                <a:rPr lang="en-US" altLang="zh-TW" sz="5200" dirty="0">
                  <a:solidFill>
                    <a:srgbClr val="FF0000"/>
                  </a:solidFill>
                  <a:latin typeface="Times New Roman" pitchFamily="16" charset="0"/>
                </a:rPr>
                <a:t>COO</a:t>
              </a:r>
              <a:endPara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37941" name="Rectangle 21"/>
            <p:cNvSpPr>
              <a:spLocks noChangeArrowheads="1"/>
            </p:cNvSpPr>
            <p:nvPr/>
          </p:nvSpPr>
          <p:spPr bwMode="auto">
            <a:xfrm>
              <a:off x="4800" y="238"/>
              <a:ext cx="14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defRPr/>
              </a:pPr>
              <a:r>
                <a:rPr lang="en-US" altLang="zh-TW" sz="5200" dirty="0">
                  <a:solidFill>
                    <a:srgbClr val="FF0000"/>
                  </a:solidFill>
                  <a:latin typeface="Times New Roman" pitchFamily="16" charset="0"/>
                </a:rPr>
                <a:t>-</a:t>
              </a:r>
              <a:endPara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37942" name="Rectangle 22"/>
          <p:cNvSpPr>
            <a:spLocks noChangeArrowheads="1"/>
          </p:cNvSpPr>
          <p:nvPr/>
        </p:nvSpPr>
        <p:spPr bwMode="auto">
          <a:xfrm>
            <a:off x="1765300" y="5164138"/>
            <a:ext cx="2146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defRPr/>
            </a:pPr>
            <a:r>
              <a:rPr lang="en-US" altLang="zh-TW" sz="5200">
                <a:solidFill>
                  <a:srgbClr val="9900FF"/>
                </a:solidFill>
                <a:latin typeface="Times New Roman" pitchFamily="16" charset="0"/>
              </a:rPr>
              <a:t>R group</a:t>
            </a:r>
            <a:endParaRPr lang="en-US" altLang="zh-TW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46" name="Rectangle 26"/>
          <p:cNvSpPr>
            <a:spLocks noChangeArrowheads="1"/>
          </p:cNvSpPr>
          <p:nvPr/>
        </p:nvSpPr>
        <p:spPr bwMode="auto">
          <a:xfrm>
            <a:off x="457200" y="2362200"/>
            <a:ext cx="3393237" cy="661720"/>
          </a:xfrm>
          <a:prstGeom prst="rect">
            <a:avLst/>
          </a:prstGeom>
          <a:solidFill>
            <a:srgbClr val="C3E1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defRPr/>
            </a:pPr>
            <a:r>
              <a:rPr lang="en-US" altLang="zh-TW" sz="4300" dirty="0">
                <a:solidFill>
                  <a:srgbClr val="006699"/>
                </a:solidFill>
                <a:latin typeface="Arial Narrow" pitchFamily="34" charset="0"/>
                <a:ea typeface="華康中黑體" pitchFamily="49" charset="-120"/>
              </a:rPr>
              <a:t> </a:t>
            </a:r>
            <a:r>
              <a:rPr lang="en-US" altLang="zh-TW" sz="4300" b="1" dirty="0">
                <a:solidFill>
                  <a:srgbClr val="0033CC"/>
                </a:solidFill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Amino group </a:t>
            </a:r>
            <a:endParaRPr lang="en-US" altLang="zh-TW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7" name="Rectangle 27"/>
          <p:cNvSpPr>
            <a:spLocks noChangeArrowheads="1"/>
          </p:cNvSpPr>
          <p:nvPr/>
        </p:nvSpPr>
        <p:spPr bwMode="auto">
          <a:xfrm>
            <a:off x="609600" y="838200"/>
            <a:ext cx="4404732" cy="6617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defRPr/>
            </a:pPr>
            <a:r>
              <a:rPr lang="en-US" altLang="zh-TW" sz="4300" dirty="0">
                <a:solidFill>
                  <a:srgbClr val="FF0000"/>
                </a:solidFill>
                <a:latin typeface="Arial Narrow" pitchFamily="34" charset="0"/>
                <a:ea typeface="華康中黑體" pitchFamily="49" charset="-120"/>
              </a:rPr>
              <a:t> </a:t>
            </a:r>
            <a:r>
              <a:rPr lang="en-US" altLang="zh-TW" sz="4300" b="1" dirty="0">
                <a:solidFill>
                  <a:srgbClr val="FF0000"/>
                </a:solidFill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Carboxylic group </a:t>
            </a:r>
            <a:endParaRPr lang="en-US" altLang="zh-TW" sz="1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0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592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762000"/>
            <a:r>
              <a:rPr lang="en-US" altLang="zh-TW" sz="3200" b="1" dirty="0" smtClean="0">
                <a:solidFill>
                  <a:schemeClr val="tx1"/>
                </a:solidFill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Amino </a:t>
            </a:r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Acid Structure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984625" y="2617788"/>
            <a:ext cx="1577975" cy="1911350"/>
            <a:chOff x="2510" y="1745"/>
            <a:chExt cx="994" cy="1204"/>
          </a:xfrm>
        </p:grpSpPr>
        <p:sp>
          <p:nvSpPr>
            <p:cNvPr id="2073" name="Oval 9"/>
            <p:cNvSpPr>
              <a:spLocks noChangeArrowheads="1"/>
            </p:cNvSpPr>
            <p:nvPr/>
          </p:nvSpPr>
          <p:spPr bwMode="auto">
            <a:xfrm>
              <a:off x="2510" y="1953"/>
              <a:ext cx="994" cy="9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Rectangle 28"/>
            <p:cNvSpPr>
              <a:spLocks noChangeArrowheads="1"/>
            </p:cNvSpPr>
            <p:nvPr/>
          </p:nvSpPr>
          <p:spPr bwMode="auto">
            <a:xfrm>
              <a:off x="2717" y="1745"/>
              <a:ext cx="585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762000">
                <a:defRPr/>
              </a:pPr>
              <a:r>
                <a:rPr lang="en-US" altLang="zh-TW" sz="11600" dirty="0">
                  <a:solidFill>
                    <a:schemeClr val="hlink"/>
                  </a:solidFill>
                  <a:latin typeface="Symbol" pitchFamily="18" charset="2"/>
                </a:rPr>
                <a:t>a</a:t>
              </a:r>
              <a:endParaRPr lang="en-US" altLang="zh-TW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37961" name="Rectangle 41"/>
          <p:cNvSpPr>
            <a:spLocks noChangeArrowheads="1"/>
          </p:cNvSpPr>
          <p:nvPr/>
        </p:nvSpPr>
        <p:spPr bwMode="auto">
          <a:xfrm>
            <a:off x="5940425" y="5084763"/>
            <a:ext cx="24272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 altLang="zh-TW" sz="3400" dirty="0">
                <a:latin typeface="Swiss 721 SWA" pitchFamily="34" charset="0"/>
              </a:rPr>
              <a:t>H = Glycine</a:t>
            </a:r>
          </a:p>
        </p:txBody>
      </p:sp>
      <p:sp>
        <p:nvSpPr>
          <p:cNvPr id="337962" name="Rectangle 42"/>
          <p:cNvSpPr>
            <a:spLocks noChangeArrowheads="1"/>
          </p:cNvSpPr>
          <p:nvPr/>
        </p:nvSpPr>
        <p:spPr bwMode="auto">
          <a:xfrm>
            <a:off x="5635625" y="5721350"/>
            <a:ext cx="28987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 altLang="zh-TW" sz="3400" dirty="0">
                <a:latin typeface="Swiss 721 SWA" pitchFamily="34" charset="0"/>
              </a:rPr>
              <a:t>CH</a:t>
            </a:r>
            <a:r>
              <a:rPr lang="en-US" altLang="zh-TW" sz="3400" baseline="-25000" dirty="0">
                <a:latin typeface="Swiss 721 SWA" pitchFamily="34" charset="0"/>
              </a:rPr>
              <a:t>3</a:t>
            </a:r>
            <a:r>
              <a:rPr lang="en-US" altLang="zh-TW" sz="3400" dirty="0">
                <a:latin typeface="Swiss 721 SWA" pitchFamily="34" charset="0"/>
              </a:rPr>
              <a:t> = Alanine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405063" y="3148013"/>
            <a:ext cx="1765300" cy="1182687"/>
            <a:chOff x="1515" y="2079"/>
            <a:chExt cx="1112" cy="745"/>
          </a:xfrm>
        </p:grpSpPr>
        <p:sp>
          <p:nvSpPr>
            <p:cNvPr id="2071" name="Freeform 10"/>
            <p:cNvSpPr>
              <a:spLocks/>
            </p:cNvSpPr>
            <p:nvPr/>
          </p:nvSpPr>
          <p:spPr bwMode="auto">
            <a:xfrm>
              <a:off x="2074" y="2389"/>
              <a:ext cx="553" cy="165"/>
            </a:xfrm>
            <a:custGeom>
              <a:avLst/>
              <a:gdLst>
                <a:gd name="T0" fmla="*/ 524 w 553"/>
                <a:gd name="T1" fmla="*/ 32 h 165"/>
                <a:gd name="T2" fmla="*/ 534 w 553"/>
                <a:gd name="T3" fmla="*/ 44 h 165"/>
                <a:gd name="T4" fmla="*/ 541 w 553"/>
                <a:gd name="T5" fmla="*/ 53 h 165"/>
                <a:gd name="T6" fmla="*/ 551 w 553"/>
                <a:gd name="T7" fmla="*/ 74 h 165"/>
                <a:gd name="T8" fmla="*/ 553 w 553"/>
                <a:gd name="T9" fmla="*/ 92 h 165"/>
                <a:gd name="T10" fmla="*/ 547 w 553"/>
                <a:gd name="T11" fmla="*/ 105 h 165"/>
                <a:gd name="T12" fmla="*/ 541 w 553"/>
                <a:gd name="T13" fmla="*/ 117 h 165"/>
                <a:gd name="T14" fmla="*/ 534 w 553"/>
                <a:gd name="T15" fmla="*/ 124 h 165"/>
                <a:gd name="T16" fmla="*/ 526 w 553"/>
                <a:gd name="T17" fmla="*/ 130 h 165"/>
                <a:gd name="T18" fmla="*/ 524 w 553"/>
                <a:gd name="T19" fmla="*/ 132 h 165"/>
                <a:gd name="T20" fmla="*/ 29 w 553"/>
                <a:gd name="T21" fmla="*/ 165 h 165"/>
                <a:gd name="T22" fmla="*/ 27 w 553"/>
                <a:gd name="T23" fmla="*/ 161 h 165"/>
                <a:gd name="T24" fmla="*/ 19 w 553"/>
                <a:gd name="T25" fmla="*/ 147 h 165"/>
                <a:gd name="T26" fmla="*/ 11 w 553"/>
                <a:gd name="T27" fmla="*/ 128 h 165"/>
                <a:gd name="T28" fmla="*/ 6 w 553"/>
                <a:gd name="T29" fmla="*/ 105 h 165"/>
                <a:gd name="T30" fmla="*/ 0 w 553"/>
                <a:gd name="T31" fmla="*/ 78 h 165"/>
                <a:gd name="T32" fmla="*/ 2 w 553"/>
                <a:gd name="T33" fmla="*/ 51 h 165"/>
                <a:gd name="T34" fmla="*/ 11 w 553"/>
                <a:gd name="T35" fmla="*/ 24 h 165"/>
                <a:gd name="T36" fmla="*/ 19 w 553"/>
                <a:gd name="T37" fmla="*/ 11 h 165"/>
                <a:gd name="T38" fmla="*/ 29 w 553"/>
                <a:gd name="T39" fmla="*/ 0 h 165"/>
                <a:gd name="T40" fmla="*/ 524 w 553"/>
                <a:gd name="T41" fmla="*/ 32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3"/>
                <a:gd name="T64" fmla="*/ 0 h 165"/>
                <a:gd name="T65" fmla="*/ 553 w 553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3" h="165">
                  <a:moveTo>
                    <a:pt x="524" y="32"/>
                  </a:moveTo>
                  <a:lnTo>
                    <a:pt x="534" y="44"/>
                  </a:lnTo>
                  <a:lnTo>
                    <a:pt x="541" y="53"/>
                  </a:lnTo>
                  <a:lnTo>
                    <a:pt x="551" y="74"/>
                  </a:lnTo>
                  <a:lnTo>
                    <a:pt x="553" y="92"/>
                  </a:lnTo>
                  <a:lnTo>
                    <a:pt x="547" y="105"/>
                  </a:lnTo>
                  <a:lnTo>
                    <a:pt x="541" y="117"/>
                  </a:lnTo>
                  <a:lnTo>
                    <a:pt x="534" y="124"/>
                  </a:lnTo>
                  <a:lnTo>
                    <a:pt x="526" y="130"/>
                  </a:lnTo>
                  <a:lnTo>
                    <a:pt x="524" y="132"/>
                  </a:lnTo>
                  <a:lnTo>
                    <a:pt x="29" y="165"/>
                  </a:lnTo>
                  <a:lnTo>
                    <a:pt x="27" y="161"/>
                  </a:lnTo>
                  <a:lnTo>
                    <a:pt x="19" y="147"/>
                  </a:lnTo>
                  <a:lnTo>
                    <a:pt x="11" y="128"/>
                  </a:lnTo>
                  <a:lnTo>
                    <a:pt x="6" y="105"/>
                  </a:lnTo>
                  <a:lnTo>
                    <a:pt x="0" y="78"/>
                  </a:lnTo>
                  <a:lnTo>
                    <a:pt x="2" y="51"/>
                  </a:lnTo>
                  <a:lnTo>
                    <a:pt x="11" y="24"/>
                  </a:lnTo>
                  <a:lnTo>
                    <a:pt x="19" y="11"/>
                  </a:lnTo>
                  <a:lnTo>
                    <a:pt x="29" y="0"/>
                  </a:lnTo>
                  <a:lnTo>
                    <a:pt x="524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Oval 12"/>
            <p:cNvSpPr>
              <a:spLocks noChangeArrowheads="1"/>
            </p:cNvSpPr>
            <p:nvPr/>
          </p:nvSpPr>
          <p:spPr bwMode="auto">
            <a:xfrm>
              <a:off x="1515" y="2079"/>
              <a:ext cx="747" cy="7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path path="rect">
                <a:fillToRect l="100000" b="100000"/>
              </a:path>
            </a:gradFill>
            <a:ln w="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914525" y="2822575"/>
            <a:ext cx="1282700" cy="1385888"/>
            <a:chOff x="1678" y="1398"/>
            <a:chExt cx="808" cy="873"/>
          </a:xfrm>
        </p:grpSpPr>
        <p:sp>
          <p:nvSpPr>
            <p:cNvPr id="337936" name="Rectangle 16"/>
            <p:cNvSpPr>
              <a:spLocks noChangeArrowheads="1"/>
            </p:cNvSpPr>
            <p:nvPr/>
          </p:nvSpPr>
          <p:spPr bwMode="auto">
            <a:xfrm>
              <a:off x="1678" y="1772"/>
              <a:ext cx="808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defRPr/>
              </a:pPr>
              <a:r>
                <a:rPr lang="en-US" altLang="zh-TW" sz="5200" dirty="0">
                  <a:solidFill>
                    <a:srgbClr val="0000FF"/>
                  </a:solidFill>
                  <a:latin typeface="Times New Roman" pitchFamily="16" charset="0"/>
                </a:rPr>
                <a:t>H  N</a:t>
              </a:r>
              <a:endPara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37937" name="Rectangle 17"/>
            <p:cNvSpPr>
              <a:spLocks noChangeArrowheads="1"/>
            </p:cNvSpPr>
            <p:nvPr/>
          </p:nvSpPr>
          <p:spPr bwMode="auto">
            <a:xfrm>
              <a:off x="1987" y="1922"/>
              <a:ext cx="14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defRPr/>
              </a:pPr>
              <a:r>
                <a:rPr lang="en-US" altLang="zh-TW" sz="3600">
                  <a:solidFill>
                    <a:srgbClr val="0000FF"/>
                  </a:solidFill>
                  <a:latin typeface="ItalianGarmnd BT" pitchFamily="18" charset="0"/>
                </a:rPr>
                <a:t>3</a:t>
              </a:r>
              <a:endParaRPr lang="en-US" altLang="zh-TW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37938" name="Rectangle 18"/>
            <p:cNvSpPr>
              <a:spLocks noChangeArrowheads="1"/>
            </p:cNvSpPr>
            <p:nvPr/>
          </p:nvSpPr>
          <p:spPr bwMode="auto">
            <a:xfrm>
              <a:off x="1678" y="1398"/>
              <a:ext cx="235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defRPr/>
              </a:pPr>
              <a:r>
                <a:rPr lang="en-US" altLang="zh-TW" sz="5200">
                  <a:solidFill>
                    <a:srgbClr val="0000FF"/>
                  </a:solidFill>
                  <a:latin typeface="Times New Roman" pitchFamily="16" charset="0"/>
                </a:rPr>
                <a:t>+</a:t>
              </a:r>
              <a:endParaRPr lang="en-US" altLang="zh-TW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5362575" y="3243263"/>
            <a:ext cx="1481138" cy="990600"/>
            <a:chOff x="3378" y="2139"/>
            <a:chExt cx="933" cy="624"/>
          </a:xfrm>
        </p:grpSpPr>
        <p:sp>
          <p:nvSpPr>
            <p:cNvPr id="2065" name="Freeform 11"/>
            <p:cNvSpPr>
              <a:spLocks/>
            </p:cNvSpPr>
            <p:nvPr/>
          </p:nvSpPr>
          <p:spPr bwMode="auto">
            <a:xfrm>
              <a:off x="3378" y="2389"/>
              <a:ext cx="551" cy="165"/>
            </a:xfrm>
            <a:custGeom>
              <a:avLst/>
              <a:gdLst>
                <a:gd name="T0" fmla="*/ 26 w 551"/>
                <a:gd name="T1" fmla="*/ 32 h 165"/>
                <a:gd name="T2" fmla="*/ 9 w 551"/>
                <a:gd name="T3" fmla="*/ 53 h 165"/>
                <a:gd name="T4" fmla="*/ 1 w 551"/>
                <a:gd name="T5" fmla="*/ 74 h 165"/>
                <a:gd name="T6" fmla="*/ 0 w 551"/>
                <a:gd name="T7" fmla="*/ 92 h 165"/>
                <a:gd name="T8" fmla="*/ 3 w 551"/>
                <a:gd name="T9" fmla="*/ 105 h 165"/>
                <a:gd name="T10" fmla="*/ 11 w 551"/>
                <a:gd name="T11" fmla="*/ 117 h 165"/>
                <a:gd name="T12" fmla="*/ 26 w 551"/>
                <a:gd name="T13" fmla="*/ 132 h 165"/>
                <a:gd name="T14" fmla="*/ 524 w 551"/>
                <a:gd name="T15" fmla="*/ 165 h 165"/>
                <a:gd name="T16" fmla="*/ 526 w 551"/>
                <a:gd name="T17" fmla="*/ 161 h 165"/>
                <a:gd name="T18" fmla="*/ 533 w 551"/>
                <a:gd name="T19" fmla="*/ 147 h 165"/>
                <a:gd name="T20" fmla="*/ 539 w 551"/>
                <a:gd name="T21" fmla="*/ 128 h 165"/>
                <a:gd name="T22" fmla="*/ 547 w 551"/>
                <a:gd name="T23" fmla="*/ 105 h 165"/>
                <a:gd name="T24" fmla="*/ 551 w 551"/>
                <a:gd name="T25" fmla="*/ 78 h 165"/>
                <a:gd name="T26" fmla="*/ 551 w 551"/>
                <a:gd name="T27" fmla="*/ 51 h 165"/>
                <a:gd name="T28" fmla="*/ 541 w 551"/>
                <a:gd name="T29" fmla="*/ 24 h 165"/>
                <a:gd name="T30" fmla="*/ 533 w 551"/>
                <a:gd name="T31" fmla="*/ 11 h 165"/>
                <a:gd name="T32" fmla="*/ 524 w 551"/>
                <a:gd name="T33" fmla="*/ 0 h 165"/>
                <a:gd name="T34" fmla="*/ 26 w 551"/>
                <a:gd name="T35" fmla="*/ 32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1"/>
                <a:gd name="T55" fmla="*/ 0 h 165"/>
                <a:gd name="T56" fmla="*/ 551 w 551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1" h="165">
                  <a:moveTo>
                    <a:pt x="26" y="32"/>
                  </a:moveTo>
                  <a:lnTo>
                    <a:pt x="9" y="53"/>
                  </a:lnTo>
                  <a:lnTo>
                    <a:pt x="1" y="74"/>
                  </a:lnTo>
                  <a:lnTo>
                    <a:pt x="0" y="92"/>
                  </a:lnTo>
                  <a:lnTo>
                    <a:pt x="3" y="105"/>
                  </a:lnTo>
                  <a:lnTo>
                    <a:pt x="11" y="117"/>
                  </a:lnTo>
                  <a:lnTo>
                    <a:pt x="26" y="132"/>
                  </a:lnTo>
                  <a:lnTo>
                    <a:pt x="524" y="165"/>
                  </a:lnTo>
                  <a:lnTo>
                    <a:pt x="526" y="161"/>
                  </a:lnTo>
                  <a:lnTo>
                    <a:pt x="533" y="147"/>
                  </a:lnTo>
                  <a:lnTo>
                    <a:pt x="539" y="128"/>
                  </a:lnTo>
                  <a:lnTo>
                    <a:pt x="547" y="105"/>
                  </a:lnTo>
                  <a:lnTo>
                    <a:pt x="551" y="78"/>
                  </a:lnTo>
                  <a:lnTo>
                    <a:pt x="551" y="51"/>
                  </a:lnTo>
                  <a:lnTo>
                    <a:pt x="541" y="24"/>
                  </a:lnTo>
                  <a:lnTo>
                    <a:pt x="533" y="11"/>
                  </a:lnTo>
                  <a:lnTo>
                    <a:pt x="524" y="0"/>
                  </a:lnTo>
                  <a:lnTo>
                    <a:pt x="26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Oval 13"/>
            <p:cNvSpPr>
              <a:spLocks noChangeArrowheads="1"/>
            </p:cNvSpPr>
            <p:nvPr/>
          </p:nvSpPr>
          <p:spPr bwMode="auto">
            <a:xfrm>
              <a:off x="3689" y="2139"/>
              <a:ext cx="622" cy="6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34" name="Rectangle 14"/>
            <p:cNvSpPr>
              <a:spLocks noChangeArrowheads="1"/>
            </p:cNvSpPr>
            <p:nvPr/>
          </p:nvSpPr>
          <p:spPr bwMode="auto">
            <a:xfrm>
              <a:off x="3879" y="2221"/>
              <a:ext cx="26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defRPr/>
              </a:pPr>
              <a:r>
                <a:rPr lang="en-US" altLang="zh-TW" sz="4600" dirty="0">
                  <a:solidFill>
                    <a:srgbClr val="000000"/>
                  </a:solidFill>
                  <a:latin typeface="Swiss 721 SWA" pitchFamily="34" charset="0"/>
                </a:rPr>
                <a:t>H</a:t>
              </a:r>
              <a:endPara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7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7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2" grpId="0" autoUpdateAnimBg="0"/>
      <p:bldP spid="337946" grpId="0" animBg="1" autoUpdateAnimBg="0"/>
      <p:bldP spid="337947" grpId="0" animBg="1" autoUpdateAnimBg="0"/>
      <p:bldP spid="337950" grpId="0" animBg="1" autoUpdateAnimBg="0"/>
      <p:bldP spid="337961" grpId="0" autoUpdateAnimBg="0"/>
      <p:bldP spid="3379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Derived amino acids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Gamma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carboxylation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glutamic acid residues of proteins is important for clotting process.(Gamma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carboxyglutamate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Factor 2,7,9,10(clotting process)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Protein C,S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3.Nephrocalcin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Osteocalcin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Matrix GLA Protein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57201" y="0"/>
            <a:ext cx="6172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724775" cy="439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found in proteins (non protein amino acids):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derived amino acids are seen free in cells, e.g. Ornithine, citrulline, homocysteine.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743200"/>
            <a:ext cx="8382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produced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during the metabolism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amino acids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citrulline,Arginino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succinate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-Urea cycle.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derived from tyrosine.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Homocysteine,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Homoserin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metabolism of S containing AA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Newly added amino acids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Bio-Chem-011\Desktop\5440-4-1SE-i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3962400" cy="4191000"/>
          </a:xfrm>
          <a:prstGeom prst="rect">
            <a:avLst/>
          </a:prstGeom>
          <a:noFill/>
        </p:spPr>
      </p:pic>
      <p:pic>
        <p:nvPicPr>
          <p:cNvPr id="2051" name="Picture 3" descr="C:\Users\Bio-Chem-011\Desktop\1-Figure1-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1"/>
            <a:ext cx="4419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21363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–alpha amino acids: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1.Gamma amino butyric acid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(GABA)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derived from glutamic acid.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314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038601"/>
            <a:ext cx="91440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2.Beta alanine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where amino group is in beta position, is a constituent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pantothenic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acid and co-enzyme A.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l-GR" sz="3200" dirty="0" smtClean="0">
                <a:cs typeface="Calibri"/>
              </a:rPr>
              <a:t>β</a:t>
            </a:r>
            <a:r>
              <a:rPr lang="en-IN" sz="3200" dirty="0" smtClean="0">
                <a:cs typeface="Calibri"/>
              </a:rPr>
              <a:t> aminoisobutyrate</a:t>
            </a:r>
          </a:p>
          <a:p>
            <a:pPr>
              <a:buNone/>
            </a:pPr>
            <a:r>
              <a:rPr lang="en-IN" sz="3200" dirty="0" smtClean="0">
                <a:cs typeface="Calibri"/>
              </a:rPr>
              <a:t>4.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IN" sz="3200" dirty="0" smtClean="0">
                <a:cs typeface="Calibri"/>
              </a:rPr>
              <a:t> aminoisobutyrate</a:t>
            </a:r>
            <a:endParaRPr lang="en-IN" sz="32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2.Based on side chain: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A. Amino acids having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nonpolar side chains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B. Amino acids having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uncharged or nonionic polar side chains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C.  Amino acids having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charged or ionic polar side chains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15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458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2.Based on side chain: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A. Amino acids having nonpolar side chains: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Alanine,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phenylalanine and tryptophan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groups are 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hydro-phobic and lipophilic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parts of proteins made up of these amino acids will be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hydrophobic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nature.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6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15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2.Based on side chain: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876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914400"/>
            <a:ext cx="8229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Amino acids having uncharged or nonionic polar side chains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Glycine, serine, threonine, cysteine, tyrosine, glutamine and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aspargine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belong to this group.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These amino acids are </a:t>
            </a:r>
            <a:r>
              <a:rPr lang="en-US" sz="3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hydrophilic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nature.</a:t>
            </a:r>
          </a:p>
        </p:txBody>
      </p:sp>
    </p:spTree>
    <p:extLst>
      <p:ext uri="{BB962C8B-B14F-4D97-AF65-F5344CB8AC3E}">
        <p14:creationId xmlns:p14="http://schemas.microsoft.com/office/powerpoint/2010/main" xmlns="" val="27332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/>
            </a:r>
            <a:br>
              <a:rPr lang="en-US" altLang="zh-TW" b="1" dirty="0" smtClean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</a:br>
            <a:r>
              <a:rPr lang="en-US" altLang="zh-TW" b="1" dirty="0" smtClean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Amino Acid Structure</a:t>
            </a:r>
            <a:br>
              <a:rPr lang="en-US" altLang="zh-TW" b="1" dirty="0" smtClean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Amino acids are compounds that contain an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amino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and a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carboxylic acid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about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aminoacids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occur in nature, only </a:t>
            </a:r>
            <a:r>
              <a:rPr lang="en-US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them are seen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 human body.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of the amino acids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 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are </a:t>
            </a:r>
            <a:r>
              <a:rPr lang="en-US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alpha </a:t>
            </a:r>
            <a:r>
              <a:rPr lang="en-US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aminoacids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means that the amino group is attached to the same carbon atom to which the carboxyl group is attached.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3200" b="1" i="1" u="sng" dirty="0"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80000"/>
              </a:lnSpc>
            </a:pPr>
            <a:endParaRPr lang="en-US" sz="3200" b="1" i="1" u="sng" dirty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C.  Amino acids having charged or ionic polar side chains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Acidic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amino acids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They have a negative charge on the R group: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Aspartic acid and Glutamic acid.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amino 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Having positive charge on the R group: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lysine, arginine and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142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73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3.Based on metabolism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Purely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purely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converted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bodies.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part of the carbon skeleton of these amino acids enters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 and  a part enters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eg.Lysine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isoleucine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phenylalanine,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tyrosine,Tryptophan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Purely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remaining 14 amino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acids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purely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they enter only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pathway.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Based on nutritional requirements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1. Essential or indispensable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2. Semi-essential or partially essential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Non-essential or Dispensable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4. Conditionally essential</a:t>
            </a:r>
            <a:endParaRPr lang="en-US" i="1" smtClean="0"/>
          </a:p>
        </p:txBody>
      </p:sp>
    </p:spTree>
    <p:extLst>
      <p:ext uri="{BB962C8B-B14F-4D97-AF65-F5344CB8AC3E}">
        <p14:creationId xmlns:p14="http://schemas.microsoft.com/office/powerpoint/2010/main" xmlns="" val="35251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Based on nutritional requirements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i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Essential or indispensable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carbon skeleton </a:t>
            </a: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cannot be synthesized by human beings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preformed amino acids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to be taken in food for normal growth.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Met-methionine,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tryptophan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 - valine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I- Isoleucine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leucine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L- lysine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Fly- phenylalanine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9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Semi-essential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arginine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semi-indispensable amino acids.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Growing children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 them in food.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essential for the adult requirement.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0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Non-essential or Dispensable: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remaining 10 amino acids are non-essential,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carbon skeleton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 be synthesized by the body.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also required for normal protein synthesis.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essential amino acids: </a:t>
            </a:r>
            <a:r>
              <a:rPr lang="en-US" dirty="0" err="1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Alanine,Asparagine</a:t>
            </a: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, Aspartic acid, </a:t>
            </a:r>
            <a:r>
              <a:rPr lang="en-US" dirty="0" err="1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, Glutamine, </a:t>
            </a:r>
            <a:r>
              <a:rPr lang="en-US" dirty="0" err="1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Glutamic</a:t>
            </a: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dirty="0" err="1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, Serine, Tyrosine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2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0895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Conditionally essential: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person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may lack the ability to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synthesise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non –essential amino acids 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-during </a:t>
            </a: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chronic illness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Problems with digestion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3C02CE"/>
                </a:solidFill>
                <a:latin typeface="Times New Roman" pitchFamily="18" charset="0"/>
                <a:cs typeface="Times New Roman" pitchFamily="18" charset="0"/>
              </a:rPr>
              <a:t>physiological stress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Supplementation is required at this time of need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Arginine, Glycine, Cysteine, Tyrosine, Proline, Glutamine,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Taurine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378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458200" cy="16002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PROTEIN: STRUCTURE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CLASSIFICATION OF AMINOACIDS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1. Based on </a:t>
            </a:r>
            <a:r>
              <a:rPr lang="en-US" dirty="0" smtClean="0">
                <a:solidFill>
                  <a:srgbClr val="C00000"/>
                </a:solidFill>
              </a:rPr>
              <a:t>structure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2. Based on </a:t>
            </a:r>
            <a:r>
              <a:rPr lang="en-US" dirty="0" smtClean="0">
                <a:solidFill>
                  <a:srgbClr val="C00000"/>
                </a:solidFill>
              </a:rPr>
              <a:t>side chain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3. Based on </a:t>
            </a:r>
            <a:r>
              <a:rPr lang="en-US" dirty="0" smtClean="0">
                <a:solidFill>
                  <a:srgbClr val="C00000"/>
                </a:solidFill>
              </a:rPr>
              <a:t>metabolism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4. Based on </a:t>
            </a:r>
            <a:r>
              <a:rPr lang="en-US" dirty="0" smtClean="0">
                <a:solidFill>
                  <a:srgbClr val="C00000"/>
                </a:solidFill>
              </a:rPr>
              <a:t>nutritional requirements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459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077200" cy="1057275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Proteins are of paramount importance for biological systems.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 of the total dry body weight,3/4th are made up of proteins.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the major structural &amp; functional aspects of the body are carried out by protein molecules.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Abnormality in protein structure will lead to molecular diseases with profound alterations in metabolic functions.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89916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Protein contains Carbon,  Hydrogen, Oxygen, Nitrogen as the major components while sulphur and Phosphorus are minor constituents.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nitrogen content of an ordinary proteins is 16% by weight.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All proteins are polymers of amino acids which are linked by peptide bonds.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Alpha carboxyl group of one amino acid reacts with alpha amino group of other amino acid to form a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peptide bond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CO-NH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bridge.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Proteins are made by polymerisation of amino acids through peptide bonds.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46063" y="2006600"/>
            <a:ext cx="3824287" cy="1016000"/>
            <a:chOff x="155" y="1264"/>
            <a:chExt cx="2409" cy="640"/>
          </a:xfrm>
        </p:grpSpPr>
        <p:sp>
          <p:nvSpPr>
            <p:cNvPr id="7199" name="Rectangle 3"/>
            <p:cNvSpPr>
              <a:spLocks noChangeArrowheads="1"/>
            </p:cNvSpPr>
            <p:nvPr/>
          </p:nvSpPr>
          <p:spPr bwMode="auto">
            <a:xfrm>
              <a:off x="155" y="1408"/>
              <a:ext cx="57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/>
                <a:t>NH</a:t>
              </a:r>
              <a:r>
                <a:rPr lang="en-US" altLang="zh-TW" sz="2000"/>
                <a:t>2</a:t>
              </a:r>
            </a:p>
          </p:txBody>
        </p:sp>
        <p:sp>
          <p:nvSpPr>
            <p:cNvPr id="7200" name="Rectangle 4"/>
            <p:cNvSpPr>
              <a:spLocks noChangeArrowheads="1"/>
            </p:cNvSpPr>
            <p:nvPr/>
          </p:nvSpPr>
          <p:spPr bwMode="auto">
            <a:xfrm>
              <a:off x="1682" y="1404"/>
              <a:ext cx="88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66FF"/>
                  </a:solidFill>
                </a:rPr>
                <a:t>CO</a:t>
              </a:r>
              <a:r>
                <a:rPr lang="en-US" altLang="zh-TW" sz="3200">
                  <a:solidFill>
                    <a:schemeClr val="hlink"/>
                  </a:solidFill>
                </a:rPr>
                <a:t>OH</a:t>
              </a:r>
            </a:p>
          </p:txBody>
        </p:sp>
        <p:sp>
          <p:nvSpPr>
            <p:cNvPr id="7201" name="Line 6"/>
            <p:cNvSpPr>
              <a:spLocks noChangeShapeType="1"/>
            </p:cNvSpPr>
            <p:nvPr/>
          </p:nvSpPr>
          <p:spPr bwMode="auto">
            <a:xfrm>
              <a:off x="712" y="1584"/>
              <a:ext cx="976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02" name="Oval 7"/>
            <p:cNvSpPr>
              <a:spLocks noChangeArrowheads="1"/>
            </p:cNvSpPr>
            <p:nvPr/>
          </p:nvSpPr>
          <p:spPr bwMode="auto">
            <a:xfrm>
              <a:off x="880" y="1264"/>
              <a:ext cx="640" cy="640"/>
            </a:xfrm>
            <a:prstGeom prst="ellipse">
              <a:avLst/>
            </a:prstGeom>
            <a:solidFill>
              <a:srgbClr val="CCCCFF"/>
            </a:solidFill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altLang="zh-TW" sz="6000" b="1"/>
                <a:t>1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946650" y="2006600"/>
            <a:ext cx="3848100" cy="1016000"/>
            <a:chOff x="3116" y="1264"/>
            <a:chExt cx="2424" cy="640"/>
          </a:xfrm>
        </p:grpSpPr>
        <p:sp>
          <p:nvSpPr>
            <p:cNvPr id="7194" name="Rectangle 8"/>
            <p:cNvSpPr>
              <a:spLocks noChangeArrowheads="1"/>
            </p:cNvSpPr>
            <p:nvPr/>
          </p:nvSpPr>
          <p:spPr bwMode="auto">
            <a:xfrm>
              <a:off x="3116" y="1415"/>
              <a:ext cx="57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66FF"/>
                  </a:solidFill>
                </a:rPr>
                <a:t>N</a:t>
              </a:r>
              <a:r>
                <a:rPr lang="en-US" altLang="zh-TW" sz="3200">
                  <a:solidFill>
                    <a:schemeClr val="hlink"/>
                  </a:solidFill>
                </a:rPr>
                <a:t>H</a:t>
              </a:r>
              <a:r>
                <a:rPr lang="en-US" altLang="zh-TW" sz="2000"/>
                <a:t>2</a:t>
              </a:r>
            </a:p>
          </p:txBody>
        </p:sp>
        <p:sp>
          <p:nvSpPr>
            <p:cNvPr id="7195" name="Rectangle 9"/>
            <p:cNvSpPr>
              <a:spLocks noChangeArrowheads="1"/>
            </p:cNvSpPr>
            <p:nvPr/>
          </p:nvSpPr>
          <p:spPr bwMode="auto">
            <a:xfrm>
              <a:off x="4658" y="1400"/>
              <a:ext cx="88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/>
                <a:t>COOH</a:t>
              </a: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88" y="1264"/>
              <a:ext cx="976" cy="640"/>
              <a:chOff x="4168" y="1744"/>
              <a:chExt cx="976" cy="640"/>
            </a:xfrm>
          </p:grpSpPr>
          <p:sp>
            <p:nvSpPr>
              <p:cNvPr id="7197" name="Line 11"/>
              <p:cNvSpPr>
                <a:spLocks noChangeShapeType="1"/>
              </p:cNvSpPr>
              <p:nvPr/>
            </p:nvSpPr>
            <p:spPr bwMode="auto">
              <a:xfrm>
                <a:off x="4168" y="2064"/>
                <a:ext cx="97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198" name="Oval 12"/>
              <p:cNvSpPr>
                <a:spLocks noChangeArrowheads="1"/>
              </p:cNvSpPr>
              <p:nvPr/>
            </p:nvSpPr>
            <p:spPr bwMode="auto">
              <a:xfrm>
                <a:off x="4336" y="1744"/>
                <a:ext cx="640" cy="640"/>
              </a:xfrm>
              <a:prstGeom prst="ellipse">
                <a:avLst/>
              </a:prstGeom>
              <a:solidFill>
                <a:srgbClr val="CCFF99"/>
              </a:solidFill>
              <a:ln w="508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defTabSz="762000"/>
                <a:r>
                  <a:rPr lang="en-US" altLang="zh-TW" sz="6000" b="1">
                    <a:solidFill>
                      <a:srgbClr val="0099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524000" y="4298950"/>
            <a:ext cx="6505575" cy="1897063"/>
            <a:chOff x="960" y="2852"/>
            <a:chExt cx="4098" cy="1195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960" y="3276"/>
              <a:ext cx="57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/>
                <a:t>NH</a:t>
              </a:r>
              <a:r>
                <a:rPr lang="en-US" altLang="zh-TW" sz="2000"/>
                <a:t>2</a:t>
              </a:r>
            </a:p>
          </p:txBody>
        </p:sp>
        <p:sp>
          <p:nvSpPr>
            <p:cNvPr id="7180" name="Rectangle 14"/>
            <p:cNvSpPr>
              <a:spLocks noChangeArrowheads="1"/>
            </p:cNvSpPr>
            <p:nvPr/>
          </p:nvSpPr>
          <p:spPr bwMode="auto">
            <a:xfrm>
              <a:off x="2496" y="3276"/>
              <a:ext cx="697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66FF"/>
                  </a:solidFill>
                </a:rPr>
                <a:t>C</a:t>
              </a:r>
              <a:r>
                <a:rPr lang="en-US" altLang="zh-TW" sz="3200"/>
                <a:t>   </a:t>
              </a:r>
              <a:r>
                <a:rPr lang="en-US" altLang="zh-TW" sz="3200">
                  <a:solidFill>
                    <a:srgbClr val="0066FF"/>
                  </a:solidFill>
                </a:rPr>
                <a:t>N</a:t>
              </a:r>
            </a:p>
          </p:txBody>
        </p:sp>
        <p:sp>
          <p:nvSpPr>
            <p:cNvPr id="7181" name="Rectangle 15"/>
            <p:cNvSpPr>
              <a:spLocks noChangeArrowheads="1"/>
            </p:cNvSpPr>
            <p:nvPr/>
          </p:nvSpPr>
          <p:spPr bwMode="auto">
            <a:xfrm>
              <a:off x="4176" y="3276"/>
              <a:ext cx="88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/>
                <a:t>COOH</a:t>
              </a:r>
            </a:p>
          </p:txBody>
        </p:sp>
        <p:sp>
          <p:nvSpPr>
            <p:cNvPr id="7182" name="Rectangle 16"/>
            <p:cNvSpPr>
              <a:spLocks noChangeArrowheads="1"/>
            </p:cNvSpPr>
            <p:nvPr/>
          </p:nvSpPr>
          <p:spPr bwMode="auto">
            <a:xfrm>
              <a:off x="2496" y="2852"/>
              <a:ext cx="3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66FF"/>
                  </a:solidFill>
                </a:rPr>
                <a:t>O</a:t>
              </a:r>
            </a:p>
          </p:txBody>
        </p:sp>
        <p:sp>
          <p:nvSpPr>
            <p:cNvPr id="7183" name="Rectangle 17"/>
            <p:cNvSpPr>
              <a:spLocks noChangeArrowheads="1"/>
            </p:cNvSpPr>
            <p:nvPr/>
          </p:nvSpPr>
          <p:spPr bwMode="auto">
            <a:xfrm>
              <a:off x="2904" y="3684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altLang="zh-TW" sz="3200">
                  <a:solidFill>
                    <a:srgbClr val="0066FF"/>
                  </a:solidFill>
                </a:rPr>
                <a:t>H</a:t>
              </a:r>
            </a:p>
          </p:txBody>
        </p:sp>
        <p:sp>
          <p:nvSpPr>
            <p:cNvPr id="7184" name="Line 18"/>
            <p:cNvSpPr>
              <a:spLocks noChangeShapeType="1"/>
            </p:cNvSpPr>
            <p:nvPr/>
          </p:nvSpPr>
          <p:spPr bwMode="auto">
            <a:xfrm>
              <a:off x="2773" y="3461"/>
              <a:ext cx="1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624" y="3188"/>
              <a:ext cx="48" cy="128"/>
              <a:chOff x="3123" y="3128"/>
              <a:chExt cx="48" cy="128"/>
            </a:xfrm>
          </p:grpSpPr>
          <p:sp>
            <p:nvSpPr>
              <p:cNvPr id="7192" name="Line 20"/>
              <p:cNvSpPr>
                <a:spLocks noChangeShapeType="1"/>
              </p:cNvSpPr>
              <p:nvPr/>
            </p:nvSpPr>
            <p:spPr bwMode="auto">
              <a:xfrm>
                <a:off x="3123" y="31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193" name="Line 21"/>
              <p:cNvSpPr>
                <a:spLocks noChangeShapeType="1"/>
              </p:cNvSpPr>
              <p:nvPr/>
            </p:nvSpPr>
            <p:spPr bwMode="auto">
              <a:xfrm>
                <a:off x="3171" y="31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7186" name="Line 22"/>
            <p:cNvSpPr>
              <a:spLocks noChangeShapeType="1"/>
            </p:cNvSpPr>
            <p:nvPr/>
          </p:nvSpPr>
          <p:spPr bwMode="auto">
            <a:xfrm>
              <a:off x="3045" y="3593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197" y="3141"/>
              <a:ext cx="976" cy="640"/>
              <a:chOff x="3688" y="3136"/>
              <a:chExt cx="976" cy="640"/>
            </a:xfrm>
          </p:grpSpPr>
          <p:sp>
            <p:nvSpPr>
              <p:cNvPr id="7190" name="Line 24"/>
              <p:cNvSpPr>
                <a:spLocks noChangeShapeType="1"/>
              </p:cNvSpPr>
              <p:nvPr/>
            </p:nvSpPr>
            <p:spPr bwMode="auto">
              <a:xfrm>
                <a:off x="3688" y="3456"/>
                <a:ext cx="97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191" name="Oval 25"/>
              <p:cNvSpPr>
                <a:spLocks noChangeArrowheads="1"/>
              </p:cNvSpPr>
              <p:nvPr/>
            </p:nvSpPr>
            <p:spPr bwMode="auto">
              <a:xfrm>
                <a:off x="3856" y="3136"/>
                <a:ext cx="640" cy="640"/>
              </a:xfrm>
              <a:prstGeom prst="ellipse">
                <a:avLst/>
              </a:prstGeom>
              <a:solidFill>
                <a:srgbClr val="CCFF99"/>
              </a:solidFill>
              <a:ln w="508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defTabSz="762000"/>
                <a:r>
                  <a:rPr lang="en-US" altLang="zh-TW" sz="6000" b="1">
                    <a:solidFill>
                      <a:srgbClr val="009900"/>
                    </a:solidFill>
                  </a:rPr>
                  <a:t>2</a:t>
                </a:r>
              </a:p>
            </p:txBody>
          </p:sp>
        </p:grpSp>
        <p:sp>
          <p:nvSpPr>
            <p:cNvPr id="7188" name="Line 27"/>
            <p:cNvSpPr>
              <a:spLocks noChangeShapeType="1"/>
            </p:cNvSpPr>
            <p:nvPr/>
          </p:nvSpPr>
          <p:spPr bwMode="auto">
            <a:xfrm>
              <a:off x="1517" y="3461"/>
              <a:ext cx="976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89" name="Oval 28"/>
            <p:cNvSpPr>
              <a:spLocks noChangeArrowheads="1"/>
            </p:cNvSpPr>
            <p:nvPr/>
          </p:nvSpPr>
          <p:spPr bwMode="auto">
            <a:xfrm>
              <a:off x="1685" y="3141"/>
              <a:ext cx="640" cy="640"/>
            </a:xfrm>
            <a:prstGeom prst="ellipse">
              <a:avLst/>
            </a:prstGeom>
            <a:solidFill>
              <a:srgbClr val="CCCCFF"/>
            </a:solidFill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altLang="zh-TW" sz="6000" b="1"/>
                <a:t>1</a:t>
              </a:r>
            </a:p>
          </p:txBody>
        </p:sp>
      </p:grpSp>
      <p:sp>
        <p:nvSpPr>
          <p:cNvPr id="395293" name="Rectangle 29"/>
          <p:cNvSpPr>
            <a:spLocks noChangeArrowheads="1"/>
          </p:cNvSpPr>
          <p:nvPr/>
        </p:nvSpPr>
        <p:spPr bwMode="auto">
          <a:xfrm>
            <a:off x="2590800" y="1828800"/>
            <a:ext cx="3352800" cy="1295400"/>
          </a:xfrm>
          <a:prstGeom prst="rect">
            <a:avLst/>
          </a:prstGeom>
          <a:noFill/>
          <a:ln w="12700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5300" name="Rectangle 36"/>
          <p:cNvSpPr>
            <a:spLocks noChangeArrowheads="1"/>
          </p:cNvSpPr>
          <p:nvPr/>
        </p:nvSpPr>
        <p:spPr bwMode="auto">
          <a:xfrm>
            <a:off x="1447800" y="4343400"/>
            <a:ext cx="3048000" cy="1600200"/>
          </a:xfrm>
          <a:prstGeom prst="rect">
            <a:avLst/>
          </a:prstGeom>
          <a:noFill/>
          <a:ln w="12700">
            <a:solidFill>
              <a:srgbClr val="9900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5301" name="Rectangle 37"/>
          <p:cNvSpPr>
            <a:spLocks noChangeArrowheads="1"/>
          </p:cNvSpPr>
          <p:nvPr/>
        </p:nvSpPr>
        <p:spPr bwMode="auto">
          <a:xfrm>
            <a:off x="4572000" y="4572000"/>
            <a:ext cx="3429000" cy="1600200"/>
          </a:xfrm>
          <a:prstGeom prst="rect">
            <a:avLst/>
          </a:prstGeom>
          <a:noFill/>
          <a:ln w="12700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5303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592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762000">
              <a:lnSpc>
                <a:spcPct val="110000"/>
              </a:lnSpc>
              <a:defRPr/>
            </a:pPr>
            <a:r>
              <a:rPr lang="en-US" altLang="zh-TW" sz="3200" dirty="0">
                <a:latin typeface="Arial" charset="0"/>
                <a:ea typeface="標楷體" pitchFamily="65" charset="-120"/>
              </a:rPr>
              <a:t>Formation of Peptide Bonds by Dehydration</a:t>
            </a:r>
          </a:p>
        </p:txBody>
      </p:sp>
      <p:sp>
        <p:nvSpPr>
          <p:cNvPr id="395305" name="AutoShape 41"/>
          <p:cNvSpPr>
            <a:spLocks noChangeArrowheads="1"/>
          </p:cNvSpPr>
          <p:nvPr/>
        </p:nvSpPr>
        <p:spPr bwMode="auto">
          <a:xfrm>
            <a:off x="4343400" y="3276600"/>
            <a:ext cx="609600" cy="7620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95306" name="Text Box 42"/>
          <p:cNvSpPr txBox="1">
            <a:spLocks noChangeArrowheads="1"/>
          </p:cNvSpPr>
          <p:nvPr/>
        </p:nvSpPr>
        <p:spPr bwMode="auto">
          <a:xfrm>
            <a:off x="5029200" y="3341688"/>
            <a:ext cx="2106613" cy="884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en-US" altLang="zh-TW" sz="2800">
                <a:ea typeface="華康中黑體(P)"/>
                <a:cs typeface="華康中黑體(P)"/>
              </a:rPr>
              <a:t>Dehydration</a:t>
            </a:r>
          </a:p>
          <a:p>
            <a:pPr algn="ctr" defTabSz="762000"/>
            <a:r>
              <a:rPr lang="en-US" altLang="zh-TW">
                <a:ea typeface="華康中黑體(P)"/>
                <a:cs typeface="華康中黑體(P)"/>
              </a:rPr>
              <a:t>-H</a:t>
            </a:r>
            <a:r>
              <a:rPr lang="en-US" altLang="zh-TW" baseline="-25000">
                <a:ea typeface="華康中黑體(P)"/>
                <a:cs typeface="華康中黑體(P)"/>
              </a:rPr>
              <a:t>2</a:t>
            </a:r>
            <a:r>
              <a:rPr lang="en-US" altLang="zh-TW">
                <a:ea typeface="華康中黑體(P)"/>
                <a:cs typeface="華康中黑體(P)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5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93" grpId="0" animBg="1"/>
      <p:bldP spid="395300" grpId="0" animBg="1"/>
      <p:bldP spid="395301" grpId="0" animBg="1"/>
      <p:bldP spid="395303" grpId="0" animBg="1" autoUpdateAnimBg="0"/>
      <p:bldP spid="395305" grpId="0" animBg="1"/>
      <p:bldP spid="39530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9144000" cy="65532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Two amino acids are combined to form Dipeptide, three make Tripeptide, four make Tetrapeptide.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Few amino acids together will make an Oligopeptide,10 -50 amino acids make Polypeptide.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Finally a big polypeptide chains containing &gt;50 amino acids are called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Proteins.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Evan though there are 20 amino acids, by changing the sequence of combination of these amino acids, nature produces enormous number of markedly different proteins.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Proteins)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Proteins have different levels of organisation; 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Primary Structure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Secondary Structure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Tertiary Structure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Quaternary Structure</a:t>
            </a:r>
          </a:p>
          <a:p>
            <a:pPr eaLnBrk="1" hangingPunct="1"/>
            <a:endParaRPr lang="en-US" b="1" u="sng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1.PRIMARY STRUCTURE</a:t>
            </a:r>
            <a:br>
              <a:rPr lang="en-US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Sequence of amino acids in proteins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Primary structure denotes the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number and sequence of amino acids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in the protein.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Higher levels of organization are decided by this structure. </a:t>
            </a:r>
          </a:p>
          <a:p>
            <a:endParaRPr lang="en-IN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8915400" cy="6324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Each polypeptide chain has a unique amino acid sequence decided by the genes.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 primary structure is maintained by the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covalent bonds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of the peptide linkages.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One should be very clear by the term “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sequence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” see e.g.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Gly-Ala-Val(1)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Gly-Val-Ala(2)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Both the tripeptides shown above contain the same amino acids; but their sequence is altered.</a:t>
            </a:r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Numbering of amino acids in proteins</a:t>
            </a:r>
            <a:endParaRPr lang="en-IN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Numbering of amino acids in proteins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polypeptide chain, at one end there will be one free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-amino group called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Amino terminal (N-terminal) end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amino acid contributing the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-amino group is named as the first amino acid.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other end of the polypeptide chain is the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Carboxy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terminal end (C-terminal)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there is a free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-carboxyl group which is contributed by the last amino acid.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CLASSIFICATION OF AMINOACIDS</a:t>
            </a:r>
            <a:b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686800" cy="5334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1.Based on structure </a:t>
            </a:r>
            <a:r>
              <a:rPr lang="en-US" dirty="0" smtClean="0"/>
              <a:t>:</a:t>
            </a:r>
          </a:p>
          <a:p>
            <a:pPr eaLnBrk="1" hangingPunct="1">
              <a:buNone/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Aliphatic amino acids: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Mono amino mono carboxylic acids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Mono amino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dicarboxylic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Dibasic monocarboxylic acids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Aromatic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amino acids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Heterocyclic amino acids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Imino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E. Derived Amino acids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8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7630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Branched and Circular proteins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Branching points in the linear polypeptide chains may be produced by interchain Disulphide bridges.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covalent disulphide bonds between different polypeptide chains in the same protein (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interchain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or portions of the same polypeptide chain (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intrachain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are also part of the primary structure.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Structure of Insulin</a:t>
            </a:r>
            <a:endParaRPr lang="en-IN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19460" name="Picture 2" descr="F:\e-books\BIOCHEMISTRY\Jaypee (E)\Photo\Ch-2\2-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752600"/>
            <a:ext cx="87010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6553200" y="1066800"/>
            <a:ext cx="2133600" cy="1295400"/>
          </a:xfrm>
          <a:prstGeom prst="wedgeEllipseCallout">
            <a:avLst>
              <a:gd name="adj1" fmla="val -99522"/>
              <a:gd name="adj2" fmla="val 506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Intrachain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Disulphide Bond</a:t>
            </a:r>
            <a:endParaRPr lang="en-I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3400" y="3352800"/>
            <a:ext cx="2057400" cy="1143000"/>
          </a:xfrm>
          <a:prstGeom prst="wedgeEllipseCallout">
            <a:avLst>
              <a:gd name="adj1" fmla="val 91917"/>
              <a:gd name="adj2" fmla="val 591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Interchain</a:t>
            </a:r>
            <a:r>
              <a:rPr lang="en-US" sz="2000" b="1" dirty="0">
                <a:solidFill>
                  <a:srgbClr val="FF0000"/>
                </a:solidFill>
              </a:rPr>
              <a:t> Disulphide Bond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Primary structure of Insulin</a:t>
            </a:r>
            <a:br>
              <a:rPr lang="en-US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This was first isolated by Banting and Best.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This was originally described by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(sequenced)Sanger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1955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who received nobel prize in 1958.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Insulin has 2 polypeptide chains. The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chain (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chain) has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A.A. and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phenylalanine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has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A.A.They are held together by 2 interchain disulphide bonds.</a:t>
            </a:r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Primary Structure of Insulin</a:t>
            </a:r>
            <a:endParaRPr lang="en-IN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304800" y="1219200"/>
            <a:ext cx="8153400" cy="5334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cysteine of A chain and 7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cystein of B chain are connected. Similaraly A chain 20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cysteine and B chain 19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cysteine are connected.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There is another intrachain disulphide bond between 6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and 11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cysteine recidues of A chain.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 species variation is restricted to amino acids in position 8,9 and 10 in A chain and in C-terminal of B chain.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 porcine insulin and human insulin are structurally similar except the terminal amino acid in B chain(Thr</a:t>
            </a:r>
            <a:r>
              <a:rPr lang="en-US" smtClean="0">
                <a:latin typeface="Times New Roman" pitchFamily="18" charset="0"/>
              </a:rPr>
              <a:t>→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Ala).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Bovine insulin may produce antibodies in humans by repeated injections.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But de-alaninated porcine insulin, bearing no antigenic difference from human insulin will not produce antibodies in diabetic patients even after a long term use.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Nowadays human insulin is being produced by recombinant DNA technology.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Pro-insulin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Beta cells of pancreas synthesise insulin as a prohormone.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Pro-insulin is a single polypeptide chain with 86 amino acids.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Biologically active insulin (2 chains) is formed by removal of the central portion of the pro-insulin before release.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C-peptide (connecting peptide) is also released into the circulation.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e-books\BIOCHEMISTRY\Jaypee (E)\Photo\Ch-2\2-7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81000"/>
            <a:ext cx="8610600" cy="589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Very rarely protein may be in a circular form,e.g.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Gramicidin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It is used as a antibiotics.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l-GR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6" descr="https://proteopedia.org/wiki/images/b/b6/Gramicidi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4191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Primary structure determines biological activi</a:t>
            </a:r>
            <a:r>
              <a:rPr lang="en-US" sz="36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ty:-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 protein with a specific primary structure, when put in solution, will automatically form its natural 3-dimensional shape. So the higher levels of organisation are dependent on the primary structure. 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Even a single amino acid change (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mutation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in the linear sequence may have profound biological effects on the function.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For example, in HbA (normal Hb), the 6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amino acid in the beta chain is glutamic acid; it is changed to valine in HbS(sickle cell anemia).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3246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1.Based on structure:-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Aliphatic amino acids: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Mono amino mono carboxylic acids: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imple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amino acids: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alanine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ranched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chain amino 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aline,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eucine, Isoleucine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ydroxy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amino 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Serine, Threonine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-containing amino 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ysteine, Methionine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Amino acids with amide group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Asparagine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Glutamine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Mono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amino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dicarboxylic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acids: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Aspartic acid, Glutamic acid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Di basic mono carboxylic acids: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Lysine,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Arginine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9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SECONDARY STRUCTURE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term “secondary structure” denotes the configurational relationship between residues which are about 3-4 amino acids apart in the linear sequence.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structure is preserved by non-covalent forces or bonds.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44" y="96"/>
            <a:chExt cx="5471" cy="4075"/>
          </a:xfrm>
        </p:grpSpPr>
        <p:pic>
          <p:nvPicPr>
            <p:cNvPr id="3174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96"/>
              <a:ext cx="5472" cy="40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750" name="Text Box 3"/>
            <p:cNvSpPr txBox="1">
              <a:spLocks noChangeArrowheads="1"/>
            </p:cNvSpPr>
            <p:nvPr/>
          </p:nvSpPr>
          <p:spPr bwMode="auto">
            <a:xfrm>
              <a:off x="144" y="96"/>
              <a:ext cx="5472" cy="40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2-A  Alpha helix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Pauling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Corey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described the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-helix and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-pleated sheet structures of polypeptide chains in </a:t>
            </a:r>
            <a:r>
              <a:rPr lang="en-US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1951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-helix is the most common and stable conformation for a polypeptide chain.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spiral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structure. The polypeptide bonds form the backbone and the side chains of amino acids extend outward.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It is stabilized by hydrogen bonds between NH and C=O groups of the main chain. </a:t>
            </a:r>
            <a:endParaRPr lang="el-GR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2-A  Alpha helix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stable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conformation.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spiral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structure.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polypeptide bonds form the backbone and side chain of amino acids extended outwards. It is stabilized by hydrogen bonds</a:t>
            </a:r>
          </a:p>
          <a:p>
            <a:pPr marL="339725" indent="-339725"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turn is formed by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3.6 residues.</a:t>
            </a:r>
          </a:p>
          <a:p>
            <a:pPr marL="339725" indent="-339725"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 between each a. a. residue is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sz="2800" b="1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Å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800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6" charset="0"/>
                <a:cs typeface="Times New Roman" pitchFamily="16" charset="0"/>
              </a:rPr>
              <a:t>2-B Beta-pleated sheet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polypeptide chains are fully extended so hydrophobic part is fully exposed.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distance between adjacent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3.5Å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stabilized by hydrogen bonds.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Adjacent strands in a sheet can run in the same direction (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or in opposite direction (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 parallel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beta sheet).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Beta pleated sheet is the major structural motif in proteins like silk Fibroin(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antiparallel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Flavodoxin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(parallel)and Carbonic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(both).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39725" indent="-339725">
              <a:spcBef>
                <a:spcPts val="800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marL="339725" indent="-339725">
              <a:spcBef>
                <a:spcPts val="800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l-GR" smtClean="0"/>
              <a:t>β</a:t>
            </a:r>
            <a:r>
              <a:rPr lang="en-US" smtClean="0"/>
              <a:t>- pleated sheet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03250"/>
            <a:ext cx="7315200" cy="6259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9154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TERTIARY STRUCTURE</a:t>
            </a:r>
          </a:p>
          <a:p>
            <a:pPr algn="ctr" eaLnBrk="1" hangingPunct="1">
              <a:buFontTx/>
              <a:buNone/>
            </a:pPr>
            <a:endParaRPr lang="en-US" b="1" u="sng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AU" smtClean="0">
                <a:latin typeface="Times New Roman" pitchFamily="18" charset="0"/>
                <a:cs typeface="Times New Roman" pitchFamily="18" charset="0"/>
              </a:rPr>
              <a:t>Secondary structure denotes the configurational relationship between residues which are about 3-4 amino acids apart, while tertiary structure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denotes </a:t>
            </a:r>
            <a:r>
              <a:rPr lang="en-US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three dimensional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structure of the whole protein 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It defines the steric relationship of amino acids which are far apart from each other in the linear sequence, but are close in the three dimensional aspect.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maintained by non-covalent interactions such as hydrophobic bonds, electrostatic bonds, van der Waals forces.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tertiary structure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aquired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the native protein is always thermodynamically stable.</a:t>
            </a:r>
          </a:p>
          <a:p>
            <a:pPr eaLnBrk="1" hangingPunct="1"/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Domain is section of protein sufficient to perform a particular  chemical or physical task.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the term used to denote a compact globular functional unit of a protein.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OF AMINOACIDS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1.Based on structure:-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A. Aliphatic amino acids: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a.Mono amino mono carboxylic acids: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simple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amino acids: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Glycine-G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Alanine-A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7625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4572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763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 u="sng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QUATERNARY STRUCTURE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Certain polypeptides will aggregate to form one functional protein known as quaternary structure.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 protein will lose its function when the subunits are dissociated.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It is stabilised by hydrogen bonds,electrostatic bonds,hydrophobic bonds and van der Waals forces.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Depending on the number of the monomers, the protein may be termed as dimer(2),tetramer(4),etc. Each polypeptide chain is termed as Subunit or Monomer.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For example,2 alpha chains and 2 beta chains form the Hemoglobin molecule.similarly,2 heavy chains and 2 light chains form one molecule of Immunoglobulin G.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Creatine kinase is dimer, Lactate dehydrogenase is a tetramer.  </a:t>
            </a:r>
          </a:p>
          <a:p>
            <a:endParaRPr lang="hi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0"/>
            <a:ext cx="3352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lvl="1" indent="-282575">
              <a:spcBef>
                <a:spcPts val="7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Hemoglobin </a:t>
            </a:r>
          </a:p>
          <a:p>
            <a:pPr marL="739775" lvl="1" indent="-282575">
              <a:spcBef>
                <a:spcPts val="7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alpha and </a:t>
            </a:r>
          </a:p>
          <a:p>
            <a:pPr marL="739775" lvl="1" indent="-282575">
              <a:spcBef>
                <a:spcPts val="7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beta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e-books\BIOCHEMISTRY\Jaypee (E)\Photo\Ch-2\2-10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8458200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Hierarchical nature of protein structure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90538" y="1600200"/>
            <a:ext cx="8162925" cy="510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Primary structure</a:t>
            </a:r>
            <a:r>
              <a:rPr lang="en-US" altLang="ja-JP" sz="2800" b="1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 (Amino acid sequence)</a:t>
            </a:r>
            <a:endParaRPr lang="ja-JP" altLang="en-US" sz="2800" smtClean="0">
              <a:latin typeface="Times New Roman" pitchFamily="18" charset="0"/>
              <a:ea typeface="HGP創英角ﾎﾟｯﾌﾟ体" pitchFamily="50" charset="-128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2800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Secondary structure </a:t>
            </a:r>
            <a:r>
              <a:rPr lang="en-US" altLang="ja-JP" sz="2800" b="1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（</a:t>
            </a:r>
            <a:r>
              <a:rPr lang="en-US" altLang="ja-JP" sz="2400" b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2800" b="1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-helix, </a:t>
            </a:r>
            <a:r>
              <a:rPr lang="en-US" altLang="ja-JP" sz="2400" b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ja-JP" sz="2800" b="1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-sheet）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2800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Tertiary structure </a:t>
            </a:r>
            <a:r>
              <a:rPr lang="en-US" altLang="ja-JP" sz="2800" b="1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（Three-dimensional structure formed by assembly of secondary structures</a:t>
            </a:r>
            <a:r>
              <a:rPr lang="ja-JP" altLang="en-US" sz="2800" b="1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）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2800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Quaternary structure </a:t>
            </a:r>
            <a:r>
              <a:rPr lang="en-US" altLang="ja-JP" sz="2800" b="1" smtClean="0">
                <a:latin typeface="Times New Roman" pitchFamily="18" charset="0"/>
                <a:ea typeface="HGP創英角ﾎﾟｯﾌﾟ体" pitchFamily="50" charset="-128"/>
                <a:cs typeface="Times New Roman" pitchFamily="18" charset="0"/>
              </a:rPr>
              <a:t>（Structure formed by more than one polypeptide chains）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CLASSIFICATION OF PROTEINS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066800"/>
            <a:ext cx="86106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BASED ON FUNCTIONS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Catalytic proteins, e.g. enzymes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Structural proteins, e.g. collagen,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elastin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Contractile proteins, e.g.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actin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myosin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Transport proteins, e.g. hemoglobin,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myoglobin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albumin,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transferrin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Regulatory proteins or hormones, e.g. ACTH, insulin, growth hormone.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Genetic proteins, e.g.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histones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Protective e.g.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Igs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interferon, clotting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60400" indent="-660400"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B.BASED ON COMPOSITION AND SOLUBILITY</a:t>
            </a:r>
          </a:p>
          <a:p>
            <a:pPr marL="660400" indent="-660400"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B-1 Simple proteins</a:t>
            </a:r>
            <a:r>
              <a:rPr lang="en-US" smtClean="0">
                <a:latin typeface="Times New Roman" pitchFamily="18" charset="0"/>
              </a:rPr>
              <a:t> (contain only amino acids)</a:t>
            </a:r>
          </a:p>
          <a:p>
            <a:pPr marL="660400" indent="-660400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1.  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Albumins:</a:t>
            </a:r>
            <a:r>
              <a:rPr lang="en-US" smtClean="0">
                <a:latin typeface="Times New Roman" pitchFamily="18" charset="0"/>
              </a:rPr>
              <a:t> soluble in water and coagulated by heat. Human serum albumin has a molecular weight of 69,000.Other </a:t>
            </a:r>
            <a:r>
              <a:rPr lang="en-AU" smtClean="0">
                <a:latin typeface="Times New Roman" pitchFamily="18" charset="0"/>
              </a:rPr>
              <a:t>examples are</a:t>
            </a:r>
            <a:r>
              <a:rPr lang="en-US" smtClean="0">
                <a:latin typeface="Times New Roman" pitchFamily="18" charset="0"/>
              </a:rPr>
              <a:t> lactalbumin</a:t>
            </a:r>
            <a:r>
              <a:rPr lang="en-AU" smtClean="0">
                <a:latin typeface="Times New Roman" pitchFamily="18" charset="0"/>
              </a:rPr>
              <a:t>e</a:t>
            </a:r>
            <a:r>
              <a:rPr lang="en-US" smtClean="0">
                <a:latin typeface="Times New Roman" pitchFamily="18" charset="0"/>
              </a:rPr>
              <a:t> of milk and egg albumin.</a:t>
            </a:r>
          </a:p>
          <a:p>
            <a:pPr marL="660400" indent="-660400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2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.   Globulins</a:t>
            </a:r>
            <a:r>
              <a:rPr lang="en-US" smtClean="0">
                <a:latin typeface="Times New Roman" pitchFamily="18" charset="0"/>
              </a:rPr>
              <a:t>: Insoluble in pure water, but soluble in dilute salt solutions and coagulated by heat. e.g. egg globulin, serum globulins, legumins of peas.</a:t>
            </a:r>
          </a:p>
          <a:p>
            <a:pPr marL="660400" indent="-660400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.   Protamines</a:t>
            </a:r>
            <a:r>
              <a:rPr lang="en-US" smtClean="0">
                <a:latin typeface="Times New Roman" pitchFamily="18" charset="0"/>
              </a:rPr>
              <a:t>: Soluble in water, dilute acids and alkalies. Not coagulated by heat.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57200"/>
            <a:ext cx="9144000" cy="57912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Protamines contain large number of arginine and lysine residues, so are strongly basic &amp; can combine with other acidic proteins.</a:t>
            </a:r>
          </a:p>
          <a:p>
            <a:pPr marL="660400" indent="-660400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E.g. protamine zinc insulinate is a common commercial preparation of insulin.</a:t>
            </a:r>
          </a:p>
          <a:p>
            <a:pPr marL="660400" indent="-6604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4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.   Prolamines</a:t>
            </a:r>
            <a:r>
              <a:rPr lang="en-US" smtClean="0">
                <a:latin typeface="Times New Roman" pitchFamily="18" charset="0"/>
              </a:rPr>
              <a:t>: Soluble in 70-80% alcohol, but insoluble in pure water. They are rich in proline but lack in lysine.  E.g. zein from corn, gliadin of wheat, hordein of barley.</a:t>
            </a:r>
          </a:p>
          <a:p>
            <a:pPr marL="660400" indent="-6604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5.  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Lectins: </a:t>
            </a:r>
            <a:r>
              <a:rPr lang="en-US" smtClean="0">
                <a:latin typeface="Times New Roman" pitchFamily="18" charset="0"/>
              </a:rPr>
              <a:t>Precipitated by 30-60% ammonium sulphate. They have high affinity to sugar groups.</a:t>
            </a:r>
          </a:p>
          <a:p>
            <a:pPr marL="660400" indent="-6604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8600"/>
            <a:ext cx="9144000" cy="6400800"/>
          </a:xfrm>
        </p:spPr>
        <p:txBody>
          <a:bodyPr/>
          <a:lstStyle/>
          <a:p>
            <a:pPr marL="660400" indent="-66040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</a:endParaRPr>
          </a:p>
          <a:p>
            <a:pPr marL="660400" indent="-660400" eaLnBrk="1" hangingPunct="1"/>
            <a:r>
              <a:rPr lang="en-US" smtClean="0">
                <a:latin typeface="Times New Roman" pitchFamily="18" charset="0"/>
              </a:rPr>
              <a:t>Phytohemaglutinin(PHA), a lectin from Phaseolus vulgaris(red kidney bean)agglutinates all RBCs and WBCs.</a:t>
            </a:r>
          </a:p>
          <a:p>
            <a:pPr marL="660400" indent="-660400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6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.   Scleroproteins</a:t>
            </a:r>
            <a:r>
              <a:rPr lang="en-US" smtClean="0">
                <a:latin typeface="Times New Roman" pitchFamily="18" charset="0"/>
              </a:rPr>
              <a:t>: Insoluble in water, salt solutions and organic solvents, and soluble only in hot strong acids. They form supporting tissues. E.g. collagen of bone, cartilage and tendon; keratin of hair , horn, nail and hoof.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Simple Amino Acids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60400" indent="-660400"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B-2 Conjugated proteins</a:t>
            </a:r>
            <a:r>
              <a:rPr lang="en-US" smtClean="0">
                <a:latin typeface="Times New Roman" pitchFamily="18" charset="0"/>
              </a:rPr>
              <a:t> (protein + non protein part, called prosthetic group)</a:t>
            </a:r>
          </a:p>
          <a:p>
            <a:pPr marL="660400" indent="-660400" eaLnBrk="1" hangingPunct="1">
              <a:buFontTx/>
              <a:buAutoNum type="romanLcPeriod"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Glycoproteins</a:t>
            </a:r>
            <a:r>
              <a:rPr lang="en-US" smtClean="0">
                <a:latin typeface="Times New Roman" pitchFamily="18" charset="0"/>
              </a:rPr>
              <a:t>: These are proteins combined with carbohydrates.</a:t>
            </a:r>
          </a:p>
          <a:p>
            <a:pPr marL="660400" indent="-660400" eaLnBrk="1" hangingPunct="1"/>
            <a:r>
              <a:rPr lang="en-US" smtClean="0">
                <a:latin typeface="Times New Roman" pitchFamily="18" charset="0"/>
              </a:rPr>
              <a:t>Hydroxyl group of serine or threonine and amide groups of asparagine and glutamine form linkages with carbohydrate residues.</a:t>
            </a:r>
          </a:p>
          <a:p>
            <a:pPr marL="660400" indent="-660400" eaLnBrk="1" hangingPunct="1"/>
            <a:r>
              <a:rPr lang="en-US" smtClean="0">
                <a:latin typeface="Times New Roman" pitchFamily="18" charset="0"/>
              </a:rPr>
              <a:t>Blood group antigens and many serum proteins are glycoproteins.</a:t>
            </a:r>
          </a:p>
          <a:p>
            <a:pPr marL="660400" indent="-660400" eaLnBrk="1" hangingPunct="1"/>
            <a:r>
              <a:rPr lang="en-US" smtClean="0">
                <a:latin typeface="Times New Roman" pitchFamily="18" charset="0"/>
              </a:rPr>
              <a:t>When the carbohydrate content is &gt;10% of the molecule, the viscosity is increased correspondingly. These are known as Mucoproteins or proteoglycans.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 marL="660400" indent="-660400" eaLnBrk="1" hangingPunct="1">
              <a:buFontTx/>
              <a:buAutoNum type="romanLcPeriod" startAt="2"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Lipoproteins</a:t>
            </a:r>
            <a:r>
              <a:rPr lang="en-US" smtClean="0">
                <a:latin typeface="Times New Roman" pitchFamily="18" charset="0"/>
              </a:rPr>
              <a:t>: Proteins loosely combined with lipid components.They occur in blood and on cell membranes.</a:t>
            </a:r>
          </a:p>
          <a:p>
            <a:pPr marL="660400" indent="-660400" eaLnBrk="1" hangingPunct="1">
              <a:buFontTx/>
              <a:buAutoNum type="romanLcPeriod" startAt="2"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Nucleoproteins</a:t>
            </a:r>
            <a:r>
              <a:rPr lang="en-US" smtClean="0">
                <a:latin typeface="Times New Roman" pitchFamily="18" charset="0"/>
              </a:rPr>
              <a:t>: proteins attached to nucleic acids,e.g.histones.The DNA carries negative charges which combines with positively charged proteins.</a:t>
            </a:r>
          </a:p>
          <a:p>
            <a:pPr marL="660400" indent="-660400" eaLnBrk="1" hangingPunct="1">
              <a:buFontTx/>
              <a:buAutoNum type="romanLcPeriod" startAt="2"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Chromoproteins</a:t>
            </a:r>
            <a:r>
              <a:rPr lang="en-US" smtClean="0">
                <a:latin typeface="Times New Roman" pitchFamily="18" charset="0"/>
              </a:rPr>
              <a:t>: Proteins with coloured prosthetic groups. Hemoglobin (heme, red); flavoprotein (riboflavin, yellow);Visual purple(Vit A, purple).</a:t>
            </a:r>
          </a:p>
          <a:p>
            <a:pPr marL="660400" indent="-660400"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60400" indent="-660400" eaLnBrk="1" hangingPunct="1">
              <a:buFontTx/>
              <a:buAutoNum type="romanLcPeriod" startAt="5"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Phosphoproteins</a:t>
            </a:r>
            <a:r>
              <a:rPr lang="en-US" smtClean="0">
                <a:latin typeface="Times New Roman" pitchFamily="18" charset="0"/>
              </a:rPr>
              <a:t>: these contains phosphorus. e.g.Casein of milk and vitellin of egg yolk.</a:t>
            </a:r>
          </a:p>
          <a:p>
            <a:pPr marL="660400" indent="-660400" eaLnBrk="1" hangingPunct="1">
              <a:buFontTx/>
              <a:buAutoNum type="romanLcPeriod" startAt="5"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Metalloproteins: </a:t>
            </a:r>
            <a:r>
              <a:rPr lang="en-US" smtClean="0">
                <a:latin typeface="Times New Roman" pitchFamily="18" charset="0"/>
              </a:rPr>
              <a:t>They contains metal ions.e.g. Hemoglobin(iron), cytochrome(iron), tyrosinase(copper) and carbonic anhydrase (zinc).</a:t>
            </a:r>
          </a:p>
          <a:p>
            <a:pPr marL="660400" indent="-660400"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B-3 Derived proteins</a:t>
            </a:r>
          </a:p>
          <a:p>
            <a:pPr marL="660400" indent="-660400" eaLnBrk="1" hangingPunct="1"/>
            <a:r>
              <a:rPr lang="en-US" smtClean="0">
                <a:latin typeface="Times New Roman" pitchFamily="18" charset="0"/>
              </a:rPr>
              <a:t>They are degradation products of the native proteins.</a:t>
            </a:r>
          </a:p>
          <a:p>
            <a:pPr marL="660400" indent="-660400" eaLnBrk="1" hangingPunct="1"/>
            <a:r>
              <a:rPr lang="en-US" smtClean="0">
                <a:latin typeface="Times New Roman" pitchFamily="18" charset="0"/>
              </a:rPr>
              <a:t>Progressive hydrolysis of protein results in smaller and smaller chains: protein→ peptones→ peptides→ amino acids.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</a:rPr>
              <a:t>C.BASED ON THE SHAPE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C-1. Globular proteins: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Spherical or oval in shape.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Easily soluble e.g. albumins, globulins and         </a:t>
            </a:r>
            <a:r>
              <a:rPr lang="en-US" dirty="0" err="1" smtClean="0">
                <a:latin typeface="Times New Roman" pitchFamily="18" charset="0"/>
              </a:rPr>
              <a:t>Protamines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>C-2. Fibrous proteins</a:t>
            </a:r>
            <a:r>
              <a:rPr lang="en-US" dirty="0" smtClean="0">
                <a:latin typeface="Times New Roman" pitchFamily="18" charset="0"/>
              </a:rPr>
              <a:t>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Elongated or needle shape.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Solubility is minimum.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Resist digestion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e.g. collagen, </a:t>
            </a:r>
            <a:r>
              <a:rPr lang="en-US" dirty="0" err="1" smtClean="0">
                <a:latin typeface="Times New Roman" pitchFamily="18" charset="0"/>
              </a:rPr>
              <a:t>elastin</a:t>
            </a:r>
            <a:r>
              <a:rPr lang="en-US" dirty="0" smtClean="0">
                <a:latin typeface="Times New Roman" pitchFamily="18" charset="0"/>
              </a:rPr>
              <a:t> and keratins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0066FF"/>
                </a:solidFill>
                <a:latin typeface="Times New Roman" pitchFamily="18" charset="0"/>
              </a:rPr>
              <a:t>D.BASED ON NUTRITIONAL VALUE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D-1.Nutritionally rich proteins</a:t>
            </a:r>
            <a:r>
              <a:rPr lang="en-US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Also called as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</a:rPr>
              <a:t>complete</a:t>
            </a:r>
            <a:r>
              <a:rPr lang="en-US" smtClean="0">
                <a:latin typeface="Times New Roman" pitchFamily="18" charset="0"/>
              </a:rPr>
              <a:t> proteins or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</a:rPr>
              <a:t>first class </a:t>
            </a:r>
            <a:r>
              <a:rPr lang="en-US" smtClean="0">
                <a:latin typeface="Times New Roman" pitchFamily="18" charset="0"/>
              </a:rPr>
              <a:t>proteins.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Contains all the essential amino acids in required proportion.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On supplying these proteins in diet, children will grow satisfactorily.e.g. casein of milk.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D-2. Incomplete proteins</a:t>
            </a:r>
            <a:r>
              <a:rPr lang="en-US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They lack one essential amino acid.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Cannot promote body growth in children but able to sustain body weight in adults.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57200"/>
            <a:ext cx="9144000" cy="5867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Proteins from pulses are deficient in methionine, while proteins of cereals lack in lysine.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If both of them are combined in the diet , adequate growth may be obtained.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D-3. Poor proteins</a:t>
            </a:r>
            <a:r>
              <a:rPr lang="en-US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They lack in many essential amino acids and the diet based on these proteins will not even sustain the original body weight.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Zein from corn lacks tryptophan and lysine.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algn="ctr" eaLnBrk="1" hangingPunct="1">
              <a:buFont typeface="Arial" pitchFamily="34" charset="0"/>
              <a:buNone/>
            </a:pPr>
            <a:r>
              <a:rPr lang="en-AU" b="1" smtClean="0">
                <a:solidFill>
                  <a:srgbClr val="FF0000"/>
                </a:solidFill>
                <a:latin typeface="Times New Roman" pitchFamily="18" charset="0"/>
              </a:rPr>
              <a:t>Biologically Important Peptides</a:t>
            </a: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en-AU" smtClean="0">
                <a:latin typeface="Times New Roman" pitchFamily="18" charset="0"/>
              </a:rPr>
              <a:t>When 10 or less number of amino acids are joined together, it is called an oligopeptide. Some of them are biologically active.</a:t>
            </a:r>
            <a:endParaRPr lang="en-US" smtClean="0">
              <a:latin typeface="Times New Roman" pitchFamily="18" charset="0"/>
            </a:endParaRP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1)Thyrotropin releasing hormone</a:t>
            </a: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(TRH)</a:t>
            </a: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</a:rPr>
              <a:t>It is a tripeptide with the</a:t>
            </a: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</a:rPr>
              <a:t>sequence of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</a:rPr>
              <a:t>Glu-His-Pro </a:t>
            </a:r>
            <a:r>
              <a:rPr lang="en-US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</a:rPr>
              <a:t>but the Glu and Pro are </a:t>
            </a: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</a:rPr>
              <a:t>modified.</a:t>
            </a:r>
          </a:p>
        </p:txBody>
      </p:sp>
      <p:pic>
        <p:nvPicPr>
          <p:cNvPr id="80899" name="Picture 2" descr="C:\Users\Bio-Chem-011\Desktop\Endocrine-role-of-thyrotropin-releasing-hormone-TRH-acting-via-the-type-1-TRH-recep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66700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txBody>
          <a:bodyPr>
            <a:normAutofit fontScale="90000"/>
          </a:bodyPr>
          <a:lstStyle/>
          <a:p>
            <a:pPr marL="609600" indent="-609600" algn="l" eaLnBrk="1" hangingPunct="1"/>
            <a:r>
              <a:rPr lang="en-US" sz="360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en-US" sz="360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en-US" sz="360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en-US" sz="360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en-US" sz="360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en-US" sz="360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en-US" sz="3600" smtClean="0">
                <a:solidFill>
                  <a:srgbClr val="0066FF"/>
                </a:solidFill>
                <a:latin typeface="Times New Roman" pitchFamily="18" charset="0"/>
              </a:rPr>
              <a:t>2.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  <a:t>Glutathione</a:t>
            </a:r>
            <a:b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>It is a tripeptide. </a:t>
            </a:r>
            <a:br>
              <a:rPr lang="en-US" sz="3600" smtClean="0"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>It is a </a:t>
            </a:r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</a:rPr>
              <a:t>gamma- glutamyl – cysteinyl -glycine</a:t>
            </a:r>
            <a:r>
              <a:rPr lang="en-US" sz="3600" smtClean="0">
                <a:latin typeface="Times New Roman" pitchFamily="18" charset="0"/>
              </a:rPr>
              <a:t>.</a:t>
            </a:r>
            <a:br>
              <a:rPr lang="en-US" sz="3600" smtClean="0"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>It is involved in erythrocyte </a:t>
            </a:r>
            <a:br>
              <a:rPr lang="en-US" sz="3600" smtClean="0"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>membrane integrity </a:t>
            </a:r>
            <a:br>
              <a:rPr lang="en-US" sz="3600" smtClean="0"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>and is important in </a:t>
            </a:r>
            <a:br>
              <a:rPr lang="en-US" sz="3600" smtClean="0"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>keeping enzymes</a:t>
            </a:r>
            <a:br>
              <a:rPr lang="en-US" sz="3600" smtClean="0"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>in active state.</a:t>
            </a:r>
            <a:br>
              <a:rPr lang="en-US" sz="3600" smtClean="0">
                <a:latin typeface="Times New Roman" pitchFamily="18" charset="0"/>
              </a:rPr>
            </a:br>
            <a:endParaRPr lang="en-US" sz="3600" smtClean="0"/>
          </a:p>
        </p:txBody>
      </p:sp>
      <p:pic>
        <p:nvPicPr>
          <p:cNvPr id="81923" name="Picture 2" descr="C:\Users\Bio-Chem-011\Desktop\20170628221153_28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2133600"/>
            <a:ext cx="4800600" cy="4724400"/>
          </a:xfr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6019800"/>
          </a:xfrm>
        </p:spPr>
        <p:txBody>
          <a:bodyPr/>
          <a:lstStyle/>
          <a:p>
            <a:pPr algn="l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</a:rPr>
              <a:t>3)Angiotensin I and II</a:t>
            </a:r>
            <a:br>
              <a:rPr lang="en-US" sz="320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I has 10 amino acids and II has 8 amino acids.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>They can cause hypertension.</a:t>
            </a:r>
            <a:br>
              <a:rPr lang="en-US" sz="3200" smtClean="0">
                <a:latin typeface="Times New Roman" pitchFamily="18" charset="0"/>
              </a:rPr>
            </a:br>
            <a:endParaRPr lang="en-IN" sz="3200" smtClean="0"/>
          </a:p>
        </p:txBody>
      </p:sp>
      <p:pic>
        <p:nvPicPr>
          <p:cNvPr id="82947" name="Picture 3" descr="C:\Users\Power\Pictures\Schematic-overview-of-the-renin-angiotensin-syste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97300" y="457200"/>
            <a:ext cx="5346700" cy="5562600"/>
          </a:xfr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txBody>
          <a:bodyPr/>
          <a:lstStyle/>
          <a:p>
            <a:pPr marL="609600" indent="-609600" algn="l"/>
            <a:r>
              <a:rPr lang="en-US" sz="3600" smtClean="0">
                <a:solidFill>
                  <a:srgbClr val="0066FF"/>
                </a:solidFill>
                <a:latin typeface="Times New Roman" pitchFamily="18" charset="0"/>
              </a:rPr>
              <a:t>2.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  <a:t>Glutathione</a:t>
            </a:r>
            <a:b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smtClean="0">
                <a:latin typeface="Times New Roman" pitchFamily="18" charset="0"/>
              </a:rPr>
              <a:t>It is a tripeptide. It is a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</a:rPr>
              <a:t>gamma- glutamyl – cysteinyl -glycine</a:t>
            </a:r>
            <a:r>
              <a:rPr lang="en-US" sz="2800" smtClean="0">
                <a:latin typeface="Times New Roman" pitchFamily="18" charset="0"/>
              </a:rPr>
              <a:t>. It is involved in erythrocyte membrane integrity and is important in keeping enzymes in active state.</a:t>
            </a:r>
            <a:br>
              <a:rPr lang="en-US" sz="2800" smtClean="0">
                <a:latin typeface="Times New Roman" pitchFamily="18" charset="0"/>
              </a:rPr>
            </a:br>
            <a:endParaRPr lang="en-US" sz="2800" smtClean="0"/>
          </a:p>
        </p:txBody>
      </p:sp>
      <p:pic>
        <p:nvPicPr>
          <p:cNvPr id="83971" name="Picture 2" descr="C:\Users\Bio-Chem-011\Desktop\20170628221153_28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2057400"/>
            <a:ext cx="5183188" cy="4800600"/>
          </a:xfrm>
          <a:noFill/>
        </p:spPr>
      </p:pic>
      <p:pic>
        <p:nvPicPr>
          <p:cNvPr id="83972" name="Picture 1" descr="C:\Users\Power\Pictures\oxytocin-and-vasopressin1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81000" y="11430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Are 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</a:rPr>
              <a:t>nano</a:t>
            </a:r>
            <a:r>
              <a:rPr lang="en-US" sz="3200">
                <a:latin typeface="Times New Roman" pitchFamily="18" charset="0"/>
              </a:rPr>
              <a:t>peptides , with 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</a:rPr>
              <a:t>9</a:t>
            </a:r>
            <a:r>
              <a:rPr lang="en-US" sz="3200">
                <a:latin typeface="Times New Roman" pitchFamily="18" charset="0"/>
              </a:rPr>
              <a:t> amino acids.</a:t>
            </a:r>
          </a:p>
          <a:p>
            <a:endParaRPr lang="en-US" sz="2400">
              <a:solidFill>
                <a:srgbClr val="0066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Branched chain Amino Acids</a:t>
            </a: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05000"/>
            <a:ext cx="2057400" cy="4114800"/>
          </a:xfrm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14538"/>
            <a:ext cx="59436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60198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Val;V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3581400" y="6096000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Leu</a:t>
            </a:r>
            <a:r>
              <a:rPr lang="en-US" sz="2400" b="1" dirty="0" smtClean="0"/>
              <a:t>; 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477000" y="601980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Ile;I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6)Gramicidin S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An antibiotic produced by Bacillus brevis, contains 10 amino acids.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Its shape is circular </a:t>
            </a:r>
            <a:r>
              <a:rPr lang="en-AU" smtClean="0">
                <a:latin typeface="Times New Roman" pitchFamily="18" charset="0"/>
              </a:rPr>
              <a:t>and contains D-phenyl alanine (usual proteins contain only L-amino acids).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8229600" cy="1098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STRUCTURE-FUNCTION RELATIONSHIP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The functions of proteins are maintained because of their ability to recognize and interact with a variety of molecules.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The three dimensional structural conformation provides and maintains the functional characteristics.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The three dimensional structure, in turn, is dependent on the primary structure, so any difference in the primary structure may produce a protein which cannot serve its function.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>
                <a:latin typeface="Times New Roman" pitchFamily="18" charset="0"/>
              </a:rPr>
              <a:t>To illustrate the structure-function relationship, the following three proteins are considered;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u="sng" smtClean="0">
                <a:solidFill>
                  <a:srgbClr val="0000FF"/>
                </a:solidFill>
                <a:latin typeface="Times New Roman" pitchFamily="18" charset="0"/>
              </a:rPr>
              <a:t>1.ENZYMES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>
                <a:latin typeface="Times New Roman" pitchFamily="18" charset="0"/>
              </a:rPr>
              <a:t>The first step in enzymatic catalysis is the binding of the enzyme to the substrate.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>
                <a:latin typeface="Times New Roman" pitchFamily="18" charset="0"/>
              </a:rPr>
              <a:t>This in turn depends on the structural conformation of the active site of the enzyme, which is precisely oriented for substrate binding.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0" u="sng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  <a:ln w="28575" cap="flat"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D60093"/>
                </a:solidFill>
                <a:latin typeface="Times New Roman" pitchFamily="18" charset="0"/>
              </a:rPr>
              <a:t>Lock   and  Key  Model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     </a:t>
            </a:r>
            <a:r>
              <a:rPr lang="en-US" b="1" smtClean="0"/>
              <a:t>+						     +	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  E       +    S </a:t>
            </a:r>
            <a:r>
              <a:rPr lang="en-US" sz="2800" b="1" smtClean="0">
                <a:solidFill>
                  <a:srgbClr val="D60093"/>
                </a:solidFill>
              </a:rPr>
              <a:t>	   ES complex</a:t>
            </a:r>
            <a:r>
              <a:rPr lang="en-US" sz="2800" b="1" smtClean="0"/>
              <a:t>            E    +    P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533400" y="42672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33400" y="29718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33400" y="3733800"/>
            <a:ext cx="228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981200" y="3733800"/>
            <a:ext cx="685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>
            <a:off x="2438400" y="3657600"/>
            <a:ext cx="609600" cy="6858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i-IN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2766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038600" y="44196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4038600" y="31242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4038600" y="3886200"/>
            <a:ext cx="228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4267200" y="3886200"/>
            <a:ext cx="685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4724400" y="3810000"/>
            <a:ext cx="609600" cy="6858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6096000" y="44196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6096000" y="31242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6096000" y="3886200"/>
            <a:ext cx="228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7620000" y="4267200"/>
            <a:ext cx="685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83" name="Oval 19"/>
          <p:cNvSpPr>
            <a:spLocks noChangeArrowheads="1"/>
          </p:cNvSpPr>
          <p:nvPr/>
        </p:nvSpPr>
        <p:spPr bwMode="auto">
          <a:xfrm>
            <a:off x="7620000" y="3124200"/>
            <a:ext cx="609600" cy="6858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/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5486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2438400" y="3733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i-IN"/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2438400" y="2362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i-IN"/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2514600" y="3733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7696200" y="32004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7772400" y="43434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b="1">
                <a:solidFill>
                  <a:schemeClr val="bg2"/>
                </a:solidFill>
              </a:rPr>
              <a:t>P</a:t>
            </a:r>
            <a:r>
              <a:rPr lang="en-US"/>
              <a:t> </a:t>
            </a: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4724400" y="3886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b="1" u="sng" smtClean="0">
                <a:solidFill>
                  <a:srgbClr val="0000FF"/>
                </a:solidFill>
                <a:latin typeface="Times New Roman" pitchFamily="18" charset="0"/>
              </a:rPr>
              <a:t>2. TRNSPORT PROTEIN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Hemoglobin, the transporter of oxygen is a tetrameric protein (</a:t>
            </a:r>
            <a:r>
              <a:rPr lang="el-GR" smtClean="0">
                <a:latin typeface="Times New Roman" pitchFamily="18" charset="0"/>
              </a:rPr>
              <a:t>α</a:t>
            </a:r>
            <a:r>
              <a:rPr lang="en-US" baseline="-25000" smtClean="0">
                <a:latin typeface="Times New Roman" pitchFamily="18" charset="0"/>
              </a:rPr>
              <a:t>2</a:t>
            </a:r>
            <a:r>
              <a:rPr lang="el-GR" smtClean="0">
                <a:latin typeface="Times New Roman" pitchFamily="18" charset="0"/>
              </a:rPr>
              <a:t>β</a:t>
            </a:r>
            <a:r>
              <a:rPr lang="en-US" baseline="-25000" smtClean="0">
                <a:latin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</a:rPr>
              <a:t>), with each monomer having a heme unit.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Binding of oxygen to one heme facilitates oxygen binding by other subunits.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Binding of H+ and CO2 promotes release of O2 from hemoglobin, this allosteric interaction is physiologically important and termed as </a:t>
            </a: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Bohr effect.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Even a single amino acid substitution alters the structure and thereby the function for e.g. sickle cell anemia (HbS).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90500"/>
            <a:ext cx="8713788" cy="1366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transport of oxygen in blood</a:t>
            </a:r>
            <a:r>
              <a:rPr lang="en-US" altLang="zh-TW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Hemoglobin</a:t>
            </a:r>
            <a:r>
              <a:rPr lang="en-US" altLang="zh-TW" sz="40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en-US" altLang="zh-TW" sz="4000" baseline="-250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90115" name="Picture 38" descr="rb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519488"/>
            <a:ext cx="46799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47"/>
          <p:cNvSpPr txBox="1">
            <a:spLocks noChangeArrowheads="1"/>
          </p:cNvSpPr>
          <p:nvPr/>
        </p:nvSpPr>
        <p:spPr bwMode="auto">
          <a:xfrm>
            <a:off x="900113" y="1371600"/>
            <a:ext cx="74882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Hb  +  4O</a:t>
            </a:r>
            <a:r>
              <a:rPr lang="en-US" altLang="zh-TW" sz="3200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→  Hb(O</a:t>
            </a:r>
            <a:r>
              <a:rPr lang="en-US" altLang="zh-TW" sz="3200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3200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 Over 95% of O</a:t>
            </a:r>
            <a:r>
              <a:rPr lang="en-US" altLang="zh-TW" sz="3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 is carried in this way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blood cell (erythrocyte)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>
                <a:solidFill>
                  <a:srgbClr val="0000FF"/>
                </a:solidFill>
                <a:latin typeface="Times New Roman" pitchFamily="18" charset="0"/>
              </a:rPr>
              <a:t>3.STRUCTURAL PROTEINS</a:t>
            </a:r>
          </a:p>
          <a:p>
            <a:pPr eaLnBrk="1" hangingPunct="1"/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Collagen</a:t>
            </a:r>
            <a:r>
              <a:rPr lang="en-US" smtClean="0">
                <a:latin typeface="Times New Roman" pitchFamily="18" charset="0"/>
              </a:rPr>
              <a:t> is the most abundant protein in mammals and is the main fibrous component of skin, bone, tendon, cartilage and teeth.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Collagen forms a super helical cable where the </a:t>
            </a: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3 polypeptide chains are wound around</a:t>
            </a:r>
            <a:r>
              <a:rPr lang="en-US" smtClean="0">
                <a:latin typeface="Times New Roman" pitchFamily="18" charset="0"/>
              </a:rPr>
              <a:t> itself.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In collagen, every 3</a:t>
            </a:r>
            <a:r>
              <a:rPr lang="en-US" baseline="30000" smtClean="0">
                <a:latin typeface="Times New Roman" pitchFamily="18" charset="0"/>
              </a:rPr>
              <a:t>rd</a:t>
            </a:r>
            <a:r>
              <a:rPr lang="en-US" smtClean="0">
                <a:latin typeface="Times New Roman" pitchFamily="18" charset="0"/>
              </a:rPr>
              <a:t> residue is glycine, that only fit into the triple stranded helix.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The </a:t>
            </a:r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quarter staggered triple helical structure</a:t>
            </a:r>
            <a:r>
              <a:rPr lang="en-US" smtClean="0">
                <a:latin typeface="Times New Roman" pitchFamily="18" charset="0"/>
              </a:rPr>
              <a:t> of collagen is responsible for its tensile strength.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9"/>
          <p:cNvSpPr>
            <a:spLocks noChangeArrowheads="1"/>
          </p:cNvSpPr>
          <p:nvPr/>
        </p:nvSpPr>
        <p:spPr bwMode="auto">
          <a:xfrm>
            <a:off x="609600" y="304800"/>
            <a:ext cx="7543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COLLAGEN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ollagen_structu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"/>
            <a:ext cx="89916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5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3|0.3|0.5|0.3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.4|0.4|0.4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.3|0.3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3|0.3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3863</Words>
  <Application>Microsoft Office PowerPoint</Application>
  <PresentationFormat>On-screen Show (4:3)</PresentationFormat>
  <Paragraphs>481</Paragraphs>
  <Slides>100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AMINO ACIDS Structure &amp; Properties   Dr. Sapna Patel Senior resident     Biochemistry dept. GMC Bhavnagar</vt:lpstr>
      <vt:lpstr>Slide 2</vt:lpstr>
      <vt:lpstr> Amino Acid Structure </vt:lpstr>
      <vt:lpstr>CLASSIFICATION OF AMINOACIDS</vt:lpstr>
      <vt:lpstr>CLASSIFICATION OF AMINOACIDS </vt:lpstr>
      <vt:lpstr>Slide 6</vt:lpstr>
      <vt:lpstr>Slide 7</vt:lpstr>
      <vt:lpstr>Simple Amino Acids</vt:lpstr>
      <vt:lpstr>Branched chain Amino Acids</vt:lpstr>
      <vt:lpstr>Hydroxy Amino Acids</vt:lpstr>
      <vt:lpstr>Sulphur Containing Amino Acids</vt:lpstr>
      <vt:lpstr>Amide Containing Amino Acids</vt:lpstr>
      <vt:lpstr>Slide 13</vt:lpstr>
      <vt:lpstr>Slide 14</vt:lpstr>
      <vt:lpstr>B.Aromatic amino acids: </vt:lpstr>
      <vt:lpstr>C.Heterocyclic amino acids:</vt:lpstr>
      <vt:lpstr>D.Imino acid:</vt:lpstr>
      <vt:lpstr>Slide 18</vt:lpstr>
      <vt:lpstr>Slide 19</vt:lpstr>
      <vt:lpstr>Derived amino acids</vt:lpstr>
      <vt:lpstr>Slide 21</vt:lpstr>
      <vt:lpstr>Slide 22</vt:lpstr>
      <vt:lpstr>Slide 23</vt:lpstr>
      <vt:lpstr>Newly added amino acids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PROTEIN: STRUCTURE </vt:lpstr>
      <vt:lpstr>INTRODUCTION</vt:lpstr>
      <vt:lpstr>Slide 41</vt:lpstr>
      <vt:lpstr>Slide 42</vt:lpstr>
      <vt:lpstr>Slide 43</vt:lpstr>
      <vt:lpstr>STRUCTURE(Organisation of Proteins)</vt:lpstr>
      <vt:lpstr>Slide 45</vt:lpstr>
      <vt:lpstr>1.PRIMARY STRUCTURE </vt:lpstr>
      <vt:lpstr>Slide 47</vt:lpstr>
      <vt:lpstr>Numbering of amino acids in proteins</vt:lpstr>
      <vt:lpstr>Slide 49</vt:lpstr>
      <vt:lpstr>Slide 50</vt:lpstr>
      <vt:lpstr>Structure of Insulin</vt:lpstr>
      <vt:lpstr>Primary structure of Insulin </vt:lpstr>
      <vt:lpstr>Primary Structure of Insulin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β- pleated sheet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Hierarchical nature of protein structure</vt:lpstr>
      <vt:lpstr>CLASSIFICATION OF PROTEINS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   2. Glutathione It is a tripeptide.  It is a gamma- glutamyl – cysteinyl -glycine. It is involved in erythrocyte  membrane integrity  and is important in  keeping enzymes in active state. </vt:lpstr>
      <vt:lpstr>3)Angiotensin I and II I has 10 amino acids and II has 8 amino acids.  They can cause hypertension. </vt:lpstr>
      <vt:lpstr>2. Glutathione It is a tripeptide. It is a gamma- glutamyl – cysteinyl -glycine. It is involved in erythrocyte membrane integrity and is important in keeping enzymes in active state. </vt:lpstr>
      <vt:lpstr>Slide 90</vt:lpstr>
      <vt:lpstr>STRUCTURE-FUNCTION RELATIONSHIP</vt:lpstr>
      <vt:lpstr>Slide 92</vt:lpstr>
      <vt:lpstr>Lock   and  Key  Model</vt:lpstr>
      <vt:lpstr>Slide 94</vt:lpstr>
      <vt:lpstr>The transport of oxygen in blood Hemoglobin </vt:lpstr>
      <vt:lpstr>Slide 96</vt:lpstr>
      <vt:lpstr>Slide 97</vt:lpstr>
      <vt:lpstr>Slide 98</vt:lpstr>
      <vt:lpstr>Slide 99</vt:lpstr>
      <vt:lpstr>Slide 100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/>
  <cp:lastModifiedBy>Power</cp:lastModifiedBy>
  <cp:revision>178</cp:revision>
  <dcterms:created xsi:type="dcterms:W3CDTF">2006-08-16T00:00:00Z</dcterms:created>
  <dcterms:modified xsi:type="dcterms:W3CDTF">2023-10-15T11:55:51Z</dcterms:modified>
</cp:coreProperties>
</file>