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9"/>
  </p:notesMasterIdLst>
  <p:sldIdLst>
    <p:sldId id="358" r:id="rId2"/>
    <p:sldId id="359" r:id="rId3"/>
    <p:sldId id="362" r:id="rId4"/>
    <p:sldId id="360" r:id="rId5"/>
    <p:sldId id="361" r:id="rId6"/>
    <p:sldId id="257" r:id="rId7"/>
    <p:sldId id="258" r:id="rId8"/>
    <p:sldId id="266" r:id="rId9"/>
    <p:sldId id="363" r:id="rId10"/>
    <p:sldId id="364" r:id="rId11"/>
    <p:sldId id="365" r:id="rId12"/>
    <p:sldId id="3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72" r:id="rId26"/>
    <p:sldId id="373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67" r:id="rId44"/>
    <p:sldId id="368" r:id="rId45"/>
    <p:sldId id="369" r:id="rId46"/>
    <p:sldId id="370" r:id="rId47"/>
    <p:sldId id="295" r:id="rId48"/>
    <p:sldId id="371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56" r:id="rId97"/>
    <p:sldId id="374" r:id="rId98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3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38525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444E-AF0F-49EF-9C5F-2A4495EF3E88}" type="datetimeFigureOut">
              <a:rPr lang="en-US" smtClean="0"/>
              <a:t>10/5/2023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7063" y="341313"/>
            <a:ext cx="2276475" cy="1708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6425" y="2162175"/>
            <a:ext cx="4857750" cy="204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38525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B61AE-5CB5-416B-B86C-9497E83ED8C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8E404-4059-4119-8203-9B463EA207D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DC18B-F830-4FE8-AB39-206448BEEE7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8FD70-AE28-48E5-A1D5-01AC4DE22EB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DE485-D9A8-45DF-B0E6-CA59732F5CA0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400" dirty="0" smtClean="0"/>
              <a:t>Automation</a:t>
            </a:r>
            <a:endParaRPr lang="en-IN" sz="6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0590" y="2580005"/>
            <a:ext cx="4249420" cy="1163532"/>
          </a:xfrm>
          <a:prstGeom prst="rect">
            <a:avLst/>
          </a:prstGeom>
        </p:spPr>
        <p:txBody>
          <a:bodyPr lIns="60698" tIns="30349" rIns="60698" bIns="30349">
            <a:noAutofit/>
          </a:bodyPr>
          <a:lstStyle/>
          <a:p>
            <a:r>
              <a:rPr lang="en-US" sz="5300" dirty="0" smtClean="0">
                <a:solidFill>
                  <a:schemeClr val="tx1"/>
                </a:solidFill>
              </a:rPr>
              <a:t>Clinical Biochemistry</a:t>
            </a:r>
            <a:endParaRPr lang="en-IN" sz="5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" y="1047178"/>
            <a:ext cx="5469255" cy="276999"/>
          </a:xfrm>
        </p:spPr>
        <p:txBody>
          <a:bodyPr/>
          <a:lstStyle/>
          <a:p>
            <a:endParaRPr lang="en-IN"/>
          </a:p>
        </p:txBody>
      </p:sp>
      <p:pic>
        <p:nvPicPr>
          <p:cNvPr id="1026" name="Picture 2" descr="C:\Users\Power\Pictures\BloodPrototy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0" y="0"/>
            <a:ext cx="5924714" cy="447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wer\Pictures\Robotic-device-set-up-and-operation-a-Hand-held-venipuncture-device-b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18835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wer\Pictures\Autonomous-image-guided-robotic-vascular-access-blood-drawing-and-fluid-delivery-a-Th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353" y="151765"/>
            <a:ext cx="5767070" cy="414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8007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447675"/>
            <a:ext cx="5934075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295275"/>
            <a:ext cx="5267325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5562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3530" y="182329"/>
            <a:ext cx="5387658" cy="323165"/>
          </a:xfrm>
        </p:spPr>
        <p:txBody>
          <a:bodyPr/>
          <a:lstStyle/>
          <a:p>
            <a:pPr eaLnBrk="1" hangingPunct="1"/>
            <a:r>
              <a:rPr lang="en-US" sz="2100" b="1" dirty="0" smtClean="0"/>
              <a:t>Automation In Clinical Chemistry</a:t>
            </a:r>
            <a:endParaRPr lang="ar-SA" sz="21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3530" y="912698"/>
            <a:ext cx="5362363" cy="3437899"/>
          </a:xfrm>
        </p:spPr>
        <p:txBody>
          <a:bodyPr>
            <a:normAutofit/>
          </a:bodyPr>
          <a:lstStyle/>
          <a:p>
            <a:pPr marL="182094" indent="-182094">
              <a:lnSpc>
                <a:spcPct val="110000"/>
              </a:lnSpc>
              <a:buFont typeface="Wingdings"/>
              <a:buChar char=""/>
              <a:defRPr/>
            </a:pPr>
            <a:r>
              <a:rPr lang="en-US" sz="1900" dirty="0" smtClean="0"/>
              <a:t>The analytic process can be divided into three major phases— </a:t>
            </a:r>
            <a:r>
              <a:rPr lang="en-US" sz="1900" dirty="0" err="1" smtClean="0"/>
              <a:t>preanalytic</a:t>
            </a:r>
            <a:r>
              <a:rPr lang="en-US" sz="1900" dirty="0" smtClean="0"/>
              <a:t>, analytic, and </a:t>
            </a:r>
            <a:r>
              <a:rPr lang="en-US" sz="1900" dirty="0" err="1" smtClean="0"/>
              <a:t>postanalytic</a:t>
            </a:r>
            <a:r>
              <a:rPr lang="en-US" sz="1900" dirty="0" smtClean="0"/>
              <a:t>—corresponding to sample processing, chemical analysis, and data management, respectively.</a:t>
            </a:r>
          </a:p>
          <a:p>
            <a:pPr marL="182094" indent="-182094">
              <a:lnSpc>
                <a:spcPct val="110000"/>
              </a:lnSpc>
              <a:buFont typeface="Wingdings"/>
              <a:buChar char=""/>
              <a:defRPr/>
            </a:pPr>
            <a:r>
              <a:rPr lang="en-US" sz="1900" dirty="0" smtClean="0"/>
              <a:t>Substantial improvements have occurred in all three areas during the past decade. </a:t>
            </a:r>
          </a:p>
          <a:p>
            <a:pPr marL="182094" indent="-182094">
              <a:lnSpc>
                <a:spcPct val="110000"/>
              </a:lnSpc>
              <a:buFont typeface="Wingdings"/>
              <a:buChar char=""/>
              <a:defRPr/>
            </a:pPr>
            <a:r>
              <a:rPr lang="en-US" sz="1900" dirty="0" smtClean="0"/>
              <a:t>The analytic phase is the most automated, and more research and development efforts are focusing on increasing automation of the </a:t>
            </a:r>
            <a:r>
              <a:rPr lang="en-US" sz="1900" dirty="0" err="1" smtClean="0"/>
              <a:t>preanalytic</a:t>
            </a:r>
            <a:r>
              <a:rPr lang="en-US" sz="1900" dirty="0" smtClean="0"/>
              <a:t> and </a:t>
            </a:r>
            <a:r>
              <a:rPr lang="en-US" sz="1900" dirty="0" err="1" smtClean="0"/>
              <a:t>postanalytic</a:t>
            </a:r>
            <a:r>
              <a:rPr lang="en-US" sz="1900" dirty="0" smtClean="0"/>
              <a:t> processes.</a:t>
            </a:r>
            <a:endParaRPr lang="ar-SA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71500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57150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80072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42875"/>
            <a:ext cx="57245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9245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0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4959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530" y="0"/>
            <a:ext cx="5463540" cy="276999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472"/>
            <a:ext cx="6070600" cy="399647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term automation is applied to described the process whereby an analytical instrument performs many tests with only minimal involvement of an analyst.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The replacement  of human manipulative effort and facilities in the performance of a given process by mechanical and instrumental devices that are regulated by feedback of information so that an apparatus is self-monitoring or self-adjusting.” </a:t>
            </a:r>
          </a:p>
          <a:p>
            <a:r>
              <a:rPr lang="en-US" dirty="0" smtClean="0"/>
              <a:t>Use of laboratory instruments and specimen processing equipment to perform clinical laboratory assays with only minimal involvement of technologist .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5626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800725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60769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56483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875"/>
            <a:ext cx="54959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715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80072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3530" y="0"/>
            <a:ext cx="5463540" cy="45529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Autoanalyzers</a:t>
            </a:r>
            <a:endParaRPr lang="en-US" sz="27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5295"/>
            <a:ext cx="6070600" cy="3046988"/>
          </a:xfrm>
        </p:spPr>
        <p:txBody>
          <a:bodyPr/>
          <a:lstStyle/>
          <a:p>
            <a:pPr marL="404652" indent="-404652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number of samples can be tested in a short time.</a:t>
            </a:r>
          </a:p>
          <a:p>
            <a:pPr marL="404652" indent="-404652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Variety of tests can be performed by using various methods such as end point and rate of reaction.</a:t>
            </a:r>
          </a:p>
          <a:p>
            <a:pPr marL="404652" indent="-404652"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using techniques such as ELISA,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Turbidimetry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Chemiluminescence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nephlometry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etc. it is possible to determine concentrations of hormones, drugs, tumor markers and various types of antibodies and proteins.</a:t>
            </a:r>
          </a:p>
          <a:p>
            <a:pPr marL="404652" indent="-40465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 Most of the methods performed on automation are accurate, precise, sensitive and specific.</a:t>
            </a:r>
          </a:p>
          <a:p>
            <a:pPr marL="404652" indent="-40465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04652" indent="-40465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5715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" y="142875"/>
            <a:ext cx="58864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wer\Pictures\Krankenschwester-mit-Rohrpostbuechse-mit-blutprob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08" y="419087"/>
            <a:ext cx="5072098" cy="3505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" y="1047178"/>
            <a:ext cx="5469255" cy="276999"/>
          </a:xfrm>
        </p:spPr>
        <p:txBody>
          <a:bodyPr/>
          <a:lstStyle/>
          <a:p>
            <a:endParaRPr lang="en-IN"/>
          </a:p>
        </p:txBody>
      </p:sp>
      <p:pic>
        <p:nvPicPr>
          <p:cNvPr id="11266" name="Picture 2" descr="C:\Users\Power\Pictures\pneumatic_tube_systems_carriers_tub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353"/>
            <a:ext cx="5969423" cy="4350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wer\Pictures\carrier2-600x6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706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wer\Pictures\67511-96098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0600" cy="455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ower\Pictures\Telelift_Station_Bibliothek_Library_Uni_Regensbur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0706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070600" cy="3046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5. Although the various types of Autoanalyzers are expensive, they prove to be cost effective because the amount of reagent and specimens required can be as low as 300 and 5 microlitres respectively.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6. Automation allows laboratories to process much larger workload without a comparable increase in number of staff members.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7. Internal and external quality control programmes can be easily be implemented efficiently and effectively. 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8. In case of fully autoanalyzer, the staff members do not come in contact with specimen and reagent so it is safe for working.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7912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5721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76200"/>
            <a:ext cx="5638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52400"/>
            <a:ext cx="59150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381000"/>
            <a:ext cx="49625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447675"/>
            <a:ext cx="571500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562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15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228600"/>
            <a:ext cx="57816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457200"/>
            <a:ext cx="578167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47675"/>
            <a:ext cx="525780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054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52400"/>
            <a:ext cx="58007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715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381000"/>
            <a:ext cx="49625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52400"/>
            <a:ext cx="572452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91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638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334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5911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533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533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56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56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5715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715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295275"/>
            <a:ext cx="5229225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0"/>
            <a:ext cx="5463540" cy="4753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identification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pic>
        <p:nvPicPr>
          <p:cNvPr id="5122" name="Picture 2" descr="C:\Users\Power\Pictures\identif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060" y="607060"/>
            <a:ext cx="4957657" cy="379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8959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8007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228600"/>
            <a:ext cx="580072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5715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381000"/>
            <a:ext cx="60102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5530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90550"/>
            <a:ext cx="52578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5295" y="708237"/>
            <a:ext cx="4704715" cy="252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698" tIns="30349" rIns="60698" bIns="30349">
            <a:spAutoFit/>
          </a:bodyPr>
          <a:lstStyle/>
          <a:p>
            <a:r>
              <a:rPr lang="en-US" b="1" dirty="0"/>
              <a:t>“</a:t>
            </a:r>
            <a:r>
              <a:rPr lang="en-US" sz="3200" b="1" dirty="0"/>
              <a:t>Let us Thank All the Brains</a:t>
            </a:r>
          </a:p>
          <a:p>
            <a:r>
              <a:rPr lang="en-US" sz="3200" b="1" dirty="0"/>
              <a:t>Behind Automation “</a:t>
            </a:r>
          </a:p>
          <a:p>
            <a:r>
              <a:rPr lang="en-US" sz="3200" b="1" dirty="0"/>
              <a:t>For Making Our job</a:t>
            </a:r>
          </a:p>
          <a:p>
            <a:r>
              <a:rPr lang="en-US" sz="3200" b="1" dirty="0"/>
              <a:t>Easy and Pleasurable and</a:t>
            </a:r>
          </a:p>
          <a:p>
            <a:r>
              <a:rPr lang="en-US" sz="3200" b="1" dirty="0"/>
              <a:t>our life Peaceful ……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371</Words>
  <Application>Microsoft Office PowerPoint</Application>
  <PresentationFormat>Custom</PresentationFormat>
  <Paragraphs>29</Paragraphs>
  <Slides>97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Automation</vt:lpstr>
      <vt:lpstr>Automation In Clinical Chemistry</vt:lpstr>
      <vt:lpstr>AUTOMATION</vt:lpstr>
      <vt:lpstr>Advantages of Autoanalyzers</vt:lpstr>
      <vt:lpstr>Slide 5</vt:lpstr>
      <vt:lpstr>Slide 6</vt:lpstr>
      <vt:lpstr>Slide 7</vt:lpstr>
      <vt:lpstr>Slide 8</vt:lpstr>
      <vt:lpstr> Patient identification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Power</cp:lastModifiedBy>
  <cp:revision>3</cp:revision>
  <dcterms:created xsi:type="dcterms:W3CDTF">2023-10-05T16:29:38Z</dcterms:created>
  <dcterms:modified xsi:type="dcterms:W3CDTF">2023-10-05T16:54:25Z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LastSaved">
    <vt:filetime>2023-10-05T00:00:00Z</vt:filetime>
  </property>
</Properties>
</file>