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2"/>
  </p:notesMasterIdLst>
  <p:sldIdLst>
    <p:sldId id="280" r:id="rId2"/>
    <p:sldId id="290" r:id="rId3"/>
    <p:sldId id="257" r:id="rId4"/>
    <p:sldId id="281" r:id="rId5"/>
    <p:sldId id="258" r:id="rId6"/>
    <p:sldId id="302" r:id="rId7"/>
    <p:sldId id="301" r:id="rId8"/>
    <p:sldId id="293" r:id="rId9"/>
    <p:sldId id="294" r:id="rId10"/>
    <p:sldId id="282" r:id="rId11"/>
    <p:sldId id="259" r:id="rId12"/>
    <p:sldId id="283" r:id="rId13"/>
    <p:sldId id="260" r:id="rId14"/>
    <p:sldId id="271" r:id="rId15"/>
    <p:sldId id="295" r:id="rId16"/>
    <p:sldId id="284" r:id="rId17"/>
    <p:sldId id="261" r:id="rId18"/>
    <p:sldId id="303" r:id="rId19"/>
    <p:sldId id="304" r:id="rId20"/>
    <p:sldId id="305" r:id="rId21"/>
    <p:sldId id="306" r:id="rId22"/>
    <p:sldId id="307" r:id="rId23"/>
    <p:sldId id="291" r:id="rId24"/>
    <p:sldId id="296" r:id="rId25"/>
    <p:sldId id="297" r:id="rId26"/>
    <p:sldId id="298" r:id="rId27"/>
    <p:sldId id="262" r:id="rId28"/>
    <p:sldId id="300" r:id="rId29"/>
    <p:sldId id="299" r:id="rId30"/>
    <p:sldId id="263" r:id="rId31"/>
    <p:sldId id="285" r:id="rId32"/>
    <p:sldId id="264" r:id="rId33"/>
    <p:sldId id="286" r:id="rId34"/>
    <p:sldId id="279" r:id="rId35"/>
    <p:sldId id="265" r:id="rId36"/>
    <p:sldId id="287" r:id="rId37"/>
    <p:sldId id="268" r:id="rId38"/>
    <p:sldId id="288" r:id="rId39"/>
    <p:sldId id="289" r:id="rId40"/>
    <p:sldId id="270" r:id="rId41"/>
  </p:sldIdLst>
  <p:sldSz cx="9144000" cy="6858000" type="screen4x3"/>
  <p:notesSz cx="9144000" cy="6858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9966FF"/>
    <a:srgbClr val="FF3300"/>
    <a:srgbClr val="000099"/>
    <a:srgbClr val="FF6600"/>
    <a:srgbClr val="FFFF00"/>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autoAdjust="0"/>
    <p:restoredTop sz="94682"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DF1CE74-3153-4AC1-899A-7FBFE66C80EC}" type="datetimeFigureOut">
              <a:rPr lang="en-US" smtClean="0"/>
              <a:pPr/>
              <a:t>10/3/2023</a:t>
            </a:fld>
            <a:endParaRPr lang="en-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F34B79C-E70E-4973-85F7-14879792D8C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Slide Number Placeholder 3"/>
          <p:cNvSpPr>
            <a:spLocks noGrp="1"/>
          </p:cNvSpPr>
          <p:nvPr>
            <p:ph type="sldNum" sz="quarter" idx="5"/>
          </p:nvPr>
        </p:nvSpPr>
        <p:spPr>
          <a:noFill/>
        </p:spPr>
        <p:txBody>
          <a:bodyPr/>
          <a:lstStyle/>
          <a:p>
            <a:fld id="{21754D76-2243-488E-8AAE-AA8E50AF63BB}"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0FF193A5-DA1A-46A0-9A86-5911D5162F3E}"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mtClean="0"/>
          </a:p>
        </p:txBody>
      </p:sp>
      <p:sp>
        <p:nvSpPr>
          <p:cNvPr id="120836" name="Slide Number Placeholder 3"/>
          <p:cNvSpPr>
            <a:spLocks noGrp="1"/>
          </p:cNvSpPr>
          <p:nvPr>
            <p:ph type="sldNum" sz="quarter" idx="5"/>
          </p:nvPr>
        </p:nvSpPr>
        <p:spPr>
          <a:noFill/>
        </p:spPr>
        <p:txBody>
          <a:bodyPr/>
          <a:lstStyle/>
          <a:p>
            <a:fld id="{BA970C39-0BD5-4A84-9EF2-7899661E14DE}" type="slidenum">
              <a:rPr lang="en-US" smtClean="0"/>
              <a:pPr/>
              <a:t>19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smtClean="0"/>
          </a:p>
        </p:txBody>
      </p:sp>
      <p:sp>
        <p:nvSpPr>
          <p:cNvPr id="121860" name="Slide Number Placeholder 3"/>
          <p:cNvSpPr>
            <a:spLocks noGrp="1"/>
          </p:cNvSpPr>
          <p:nvPr>
            <p:ph type="sldNum" sz="quarter" idx="5"/>
          </p:nvPr>
        </p:nvSpPr>
        <p:spPr>
          <a:noFill/>
        </p:spPr>
        <p:txBody>
          <a:bodyPr/>
          <a:lstStyle/>
          <a:p>
            <a:fld id="{13ABFB1B-CC5B-41E7-B256-9D03B1395358}" type="slidenum">
              <a:rPr lang="en-US" smtClean="0"/>
              <a:pPr/>
              <a:t>20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smtClean="0"/>
          </a:p>
        </p:txBody>
      </p:sp>
      <p:sp>
        <p:nvSpPr>
          <p:cNvPr id="122884" name="Slide Number Placeholder 3"/>
          <p:cNvSpPr>
            <a:spLocks noGrp="1"/>
          </p:cNvSpPr>
          <p:nvPr>
            <p:ph type="sldNum" sz="quarter" idx="5"/>
          </p:nvPr>
        </p:nvSpPr>
        <p:spPr>
          <a:noFill/>
        </p:spPr>
        <p:txBody>
          <a:bodyPr/>
          <a:lstStyle/>
          <a:p>
            <a:fld id="{9300FB54-9744-44D8-8EAF-0BFDC6C000AB}" type="slidenum">
              <a:rPr lang="en-US" smtClean="0"/>
              <a:pPr/>
              <a:t>21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a:noFill/>
        </p:spPr>
        <p:txBody>
          <a:bodyPr/>
          <a:lstStyle/>
          <a:p>
            <a:fld id="{AB6FF403-3E6A-4BF7-BB1D-2AB95FA52C1E}"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D20162-2C41-4ADE-819F-B4DCC921F642}" type="slidenum">
              <a:rPr lang="ar-SA"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D20162-2C41-4ADE-819F-B4DCC921F642}" type="slidenum">
              <a:rPr lang="ar-SA"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p:cNvSpPr>
            <a:spLocks noChangeArrowheads="1"/>
          </p:cNvSpPr>
          <p:nvPr/>
        </p:nvSpPr>
        <p:spPr bwMode="auto">
          <a:xfrm>
            <a:off x="685800" y="762000"/>
            <a:ext cx="7924800" cy="4595826"/>
          </a:xfrm>
          <a:prstGeom prst="ellipseRibbon2">
            <a:avLst>
              <a:gd name="adj1" fmla="val 14057"/>
              <a:gd name="adj2" fmla="val 50000"/>
              <a:gd name="adj3" fmla="val 12500"/>
            </a:avLst>
          </a:prstGeom>
          <a:gradFill rotWithShape="0">
            <a:gsLst>
              <a:gs pos="0">
                <a:srgbClr val="660066"/>
              </a:gs>
              <a:gs pos="100000">
                <a:schemeClr val="bg1"/>
              </a:gs>
            </a:gsLst>
            <a:lin ang="5400000" scaled="1"/>
          </a:gradFill>
          <a:ln w="9525">
            <a:solidFill>
              <a:srgbClr val="000000"/>
            </a:solidFill>
            <a:round/>
            <a:headEnd/>
            <a:tailEnd/>
          </a:ln>
        </p:spPr>
        <p:txBody>
          <a:bodyPr/>
          <a:lstStyle/>
          <a:p>
            <a:pPr algn="ctr" rtl="0"/>
            <a:endParaRPr lang="en-US" sz="4400" b="1" dirty="0" smtClean="0">
              <a:solidFill>
                <a:srgbClr val="FF6600"/>
              </a:solidFill>
            </a:endParaRPr>
          </a:p>
          <a:p>
            <a:pPr algn="ctr" rtl="0"/>
            <a:r>
              <a:rPr lang="en-US" sz="4400" b="1" dirty="0" smtClean="0">
                <a:solidFill>
                  <a:srgbClr val="FF6600"/>
                </a:solidFill>
              </a:rPr>
              <a:t>CLINICAL CHEMISTRY AUTO-ANALYZERS</a:t>
            </a:r>
          </a:p>
        </p:txBody>
      </p:sp>
      <p:sp>
        <p:nvSpPr>
          <p:cNvPr id="5" name="Rectangle 2"/>
          <p:cNvSpPr txBox="1">
            <a:spLocks noChangeArrowheads="1"/>
          </p:cNvSpPr>
          <p:nvPr/>
        </p:nvSpPr>
        <p:spPr>
          <a:xfrm>
            <a:off x="642910" y="4500570"/>
            <a:ext cx="8229600" cy="1143000"/>
          </a:xfrm>
          <a:prstGeom prst="rect">
            <a:avLst/>
          </a:prstGeom>
        </p:spPr>
        <p:txBody>
          <a:bodyPr/>
          <a:lstStyle/>
          <a:p>
            <a:pPr algn="ctr" rtl="0">
              <a:defRPr/>
            </a:pPr>
            <a:endParaRPr lang="en-US" sz="1400" b="1" kern="0" dirty="0">
              <a:solidFill>
                <a:srgbClr val="003399"/>
              </a:solidFill>
              <a:latin typeface="+mj-lt"/>
              <a:ea typeface="+mj-ea"/>
              <a:cs typeface="+mj-cs"/>
            </a:endParaRPr>
          </a:p>
        </p:txBody>
      </p:sp>
      <p:sp>
        <p:nvSpPr>
          <p:cNvPr id="4" name="مربع نص 3"/>
          <p:cNvSpPr txBox="1"/>
          <p:nvPr/>
        </p:nvSpPr>
        <p:spPr>
          <a:xfrm>
            <a:off x="8145290" y="5572140"/>
            <a:ext cx="184731"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sz="1400" i="1" dirty="0" smtClean="0">
                <a:solidFill>
                  <a:srgbClr val="FF3300"/>
                </a:solidFill>
              </a:rPr>
              <a:t>Cont…..continuous flow auto-analyzer</a:t>
            </a:r>
          </a:p>
        </p:txBody>
      </p:sp>
      <p:sp>
        <p:nvSpPr>
          <p:cNvPr id="7171" name="Rectangle 3"/>
          <p:cNvSpPr>
            <a:spLocks noGrp="1" noChangeArrowheads="1"/>
          </p:cNvSpPr>
          <p:nvPr>
            <p:ph idx="1"/>
          </p:nvPr>
        </p:nvSpPr>
        <p:spPr>
          <a:xfrm>
            <a:off x="468313" y="1412875"/>
            <a:ext cx="8229600" cy="4525963"/>
          </a:xfrm>
        </p:spPr>
        <p:txBody>
          <a:bodyPr/>
          <a:lstStyle/>
          <a:p>
            <a:pPr algn="l" rtl="0" eaLnBrk="1" hangingPunct="1">
              <a:lnSpc>
                <a:spcPct val="90000"/>
              </a:lnSpc>
              <a:buFontTx/>
              <a:buNone/>
            </a:pPr>
            <a:r>
              <a:rPr lang="en-US" sz="2800" b="1" dirty="0" smtClean="0"/>
              <a:t>Principle of detection:</a:t>
            </a:r>
            <a:endParaRPr lang="en-US" sz="2800" dirty="0" smtClean="0"/>
          </a:p>
          <a:p>
            <a:pPr algn="l" rtl="0" eaLnBrk="1" hangingPunct="1">
              <a:lnSpc>
                <a:spcPct val="90000"/>
              </a:lnSpc>
            </a:pPr>
            <a:r>
              <a:rPr lang="en-US" sz="2400" dirty="0" smtClean="0"/>
              <a:t>Detection is by measuring absorbency by spectrophotometer through a continuous flow </a:t>
            </a:r>
            <a:r>
              <a:rPr lang="en-US" sz="2400" dirty="0" err="1" smtClean="0"/>
              <a:t>cuvet</a:t>
            </a:r>
            <a:r>
              <a:rPr lang="en-US" sz="2400" dirty="0" smtClean="0"/>
              <a:t> (cell) at a certain wavelength.</a:t>
            </a:r>
          </a:p>
          <a:p>
            <a:pPr algn="l" rtl="0" eaLnBrk="1" hangingPunct="1">
              <a:lnSpc>
                <a:spcPct val="90000"/>
              </a:lnSpc>
            </a:pPr>
            <a:r>
              <a:rPr lang="en-US" sz="2400" dirty="0" smtClean="0"/>
              <a:t>When there is no sample, the sampler probe is placed in distilled water to avoid blockages, clogging and precipitation.</a:t>
            </a:r>
          </a:p>
          <a:p>
            <a:pPr algn="l" rtl="0" eaLnBrk="1" hangingPunct="1">
              <a:lnSpc>
                <a:spcPct val="90000"/>
              </a:lnSpc>
            </a:pPr>
            <a:r>
              <a:rPr lang="en-US" sz="2400" dirty="0" smtClean="0"/>
              <a:t>More sophisticated continuous flow analyzers use parallel single channels to run </a:t>
            </a:r>
            <a:r>
              <a:rPr lang="en-US" sz="2400" b="1" dirty="0" smtClean="0"/>
              <a:t>multiple tests</a:t>
            </a:r>
            <a:r>
              <a:rPr lang="en-US" sz="2400" dirty="0" smtClean="0"/>
              <a:t> on </a:t>
            </a:r>
            <a:r>
              <a:rPr lang="en-US" sz="2400" b="1" dirty="0" smtClean="0"/>
              <a:t>one</a:t>
            </a:r>
            <a:r>
              <a:rPr lang="en-US" sz="2400" dirty="0" smtClean="0"/>
              <a:t> sample.</a:t>
            </a:r>
          </a:p>
          <a:p>
            <a:pPr algn="l" rtl="0" eaLnBrk="1" hangingPunct="1">
              <a:lnSpc>
                <a:spcPct val="90000"/>
              </a:lnSpc>
            </a:pPr>
            <a:r>
              <a:rPr lang="en-US" sz="2400" dirty="0" smtClean="0"/>
              <a:t>For single channel machines, results are plotted on a dot blot to check for possible systemic or random errors.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395288" y="765175"/>
            <a:ext cx="8569325" cy="5113338"/>
          </a:xfrm>
        </p:spPr>
        <p:txBody>
          <a:bodyPr/>
          <a:lstStyle/>
          <a:p>
            <a:pPr algn="l" rtl="0" eaLnBrk="1" hangingPunct="1">
              <a:lnSpc>
                <a:spcPct val="80000"/>
              </a:lnSpc>
            </a:pPr>
            <a:r>
              <a:rPr lang="en-US" sz="2400" smtClean="0"/>
              <a:t>For more sophisticated </a:t>
            </a:r>
            <a:r>
              <a:rPr lang="en-US" sz="2400" b="1" smtClean="0"/>
              <a:t>multi channel</a:t>
            </a:r>
            <a:r>
              <a:rPr lang="en-US" sz="2400" smtClean="0"/>
              <a:t> machines, computers are used to store and analyze data and result may be reported to appropriate units via intranet.</a:t>
            </a:r>
          </a:p>
          <a:p>
            <a:pPr algn="l" rtl="0" eaLnBrk="1" hangingPunct="1">
              <a:lnSpc>
                <a:spcPct val="80000"/>
              </a:lnSpc>
              <a:buFontTx/>
              <a:buNone/>
            </a:pPr>
            <a:endParaRPr lang="en-US" sz="2400" b="1" smtClean="0"/>
          </a:p>
          <a:p>
            <a:pPr algn="l" rtl="0" eaLnBrk="1" hangingPunct="1">
              <a:lnSpc>
                <a:spcPct val="80000"/>
              </a:lnSpc>
              <a:buFontTx/>
              <a:buNone/>
            </a:pPr>
            <a:r>
              <a:rPr lang="en-US" sz="2400" b="1" smtClean="0">
                <a:solidFill>
                  <a:srgbClr val="990000"/>
                </a:solidFill>
              </a:rPr>
              <a:t>Uses:</a:t>
            </a:r>
            <a:endParaRPr lang="en-US" sz="2400" smtClean="0">
              <a:solidFill>
                <a:srgbClr val="990000"/>
              </a:solidFill>
            </a:endParaRPr>
          </a:p>
          <a:p>
            <a:pPr algn="l" rtl="0" eaLnBrk="1" hangingPunct="1">
              <a:lnSpc>
                <a:spcPct val="80000"/>
              </a:lnSpc>
            </a:pPr>
            <a:r>
              <a:rPr lang="en-US" sz="2400" smtClean="0"/>
              <a:t>Multi channel machines are used for certain test profiles (e.g. liver function tests and lipid function tests) for a single sample.</a:t>
            </a:r>
          </a:p>
          <a:p>
            <a:pPr algn="l" rtl="0" eaLnBrk="1" hangingPunct="1">
              <a:lnSpc>
                <a:spcPct val="80000"/>
              </a:lnSpc>
            </a:pPr>
            <a:r>
              <a:rPr lang="en-US" sz="2400" smtClean="0"/>
              <a:t>Single channel machines may be used for frequently requested independent analysis e.g. blood glucose.</a:t>
            </a:r>
          </a:p>
          <a:p>
            <a:pPr algn="l" rtl="0" eaLnBrk="1" hangingPunct="1">
              <a:lnSpc>
                <a:spcPct val="80000"/>
              </a:lnSpc>
              <a:buFontTx/>
              <a:buNone/>
            </a:pPr>
            <a:endParaRPr lang="en-US" sz="2400" b="1" smtClean="0"/>
          </a:p>
          <a:p>
            <a:pPr algn="l" rtl="0" eaLnBrk="1" hangingPunct="1">
              <a:lnSpc>
                <a:spcPct val="80000"/>
              </a:lnSpc>
              <a:buFontTx/>
              <a:buNone/>
            </a:pPr>
            <a:r>
              <a:rPr lang="en-US" sz="2400" b="1" smtClean="0">
                <a:solidFill>
                  <a:srgbClr val="990000"/>
                </a:solidFill>
              </a:rPr>
              <a:t>Disadvantages:</a:t>
            </a:r>
            <a:endParaRPr lang="en-US" sz="2400" smtClean="0">
              <a:solidFill>
                <a:srgbClr val="990000"/>
              </a:solidFill>
            </a:endParaRPr>
          </a:p>
          <a:p>
            <a:pPr algn="l" rtl="0" eaLnBrk="1" hangingPunct="1">
              <a:lnSpc>
                <a:spcPct val="80000"/>
              </a:lnSpc>
            </a:pPr>
            <a:r>
              <a:rPr lang="en-US" sz="2400" smtClean="0"/>
              <a:t>The machine does not allow test selection; all tests must be performed even if not requested.</a:t>
            </a:r>
          </a:p>
          <a:p>
            <a:pPr algn="l" rtl="0" eaLnBrk="1" hangingPunct="1">
              <a:lnSpc>
                <a:spcPct val="80000"/>
              </a:lnSpc>
            </a:pPr>
            <a:endParaRPr lang="en-US" sz="2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noFill/>
        </p:spPr>
        <p:txBody>
          <a:bodyPr/>
          <a:lstStyle/>
          <a:p>
            <a:pPr algn="l" eaLnBrk="1" hangingPunct="1"/>
            <a:r>
              <a:rPr lang="en-US" sz="1400" i="1" smtClean="0">
                <a:solidFill>
                  <a:srgbClr val="FF3300"/>
                </a:solidFill>
              </a:rPr>
              <a:t>Cont…..disadvantages of continuous flow auto-analyzer</a:t>
            </a:r>
          </a:p>
        </p:txBody>
      </p:sp>
      <p:sp>
        <p:nvSpPr>
          <p:cNvPr id="9218" name="Rectangle 3"/>
          <p:cNvSpPr>
            <a:spLocks noGrp="1" noChangeArrowheads="1"/>
          </p:cNvSpPr>
          <p:nvPr>
            <p:ph idx="1"/>
          </p:nvPr>
        </p:nvSpPr>
        <p:spPr/>
        <p:txBody>
          <a:bodyPr/>
          <a:lstStyle/>
          <a:p>
            <a:pPr algn="l" rtl="0" eaLnBrk="1" hangingPunct="1">
              <a:lnSpc>
                <a:spcPct val="80000"/>
              </a:lnSpc>
            </a:pPr>
            <a:r>
              <a:rPr lang="en-US" sz="2400" smtClean="0"/>
              <a:t>The machine must run continuously even when there are no tests because of continuous flow, reagents must be drawn at all times even when there are no tests to perform; which </a:t>
            </a:r>
            <a:r>
              <a:rPr lang="en-US" sz="2400" i="1" smtClean="0">
                <a:solidFill>
                  <a:srgbClr val="000099"/>
                </a:solidFill>
              </a:rPr>
              <a:t>results in reagent wasting</a:t>
            </a:r>
            <a:r>
              <a:rPr lang="en-US" sz="2400" smtClean="0"/>
              <a:t>. Therefore a good stock of reagents must be available to avoid system malfunction due to reagent depletion.</a:t>
            </a:r>
          </a:p>
          <a:p>
            <a:pPr algn="l" rtl="0" eaLnBrk="1" hangingPunct="1">
              <a:lnSpc>
                <a:spcPct val="80000"/>
              </a:lnSpc>
              <a:buFontTx/>
              <a:buNone/>
            </a:pPr>
            <a:endParaRPr lang="en-US" sz="2400" smtClean="0"/>
          </a:p>
          <a:p>
            <a:pPr algn="l" rtl="0" eaLnBrk="1" hangingPunct="1">
              <a:lnSpc>
                <a:spcPct val="80000"/>
              </a:lnSpc>
            </a:pPr>
            <a:r>
              <a:rPr lang="en-US" sz="2400" smtClean="0"/>
              <a:t>The instrument must be closely monitored all the time for </a:t>
            </a:r>
            <a:r>
              <a:rPr lang="en-US" sz="2400" i="1" smtClean="0">
                <a:solidFill>
                  <a:srgbClr val="000099"/>
                </a:solidFill>
              </a:rPr>
              <a:t>air bubbles uniformity</a:t>
            </a:r>
            <a:r>
              <a:rPr lang="en-US" sz="2400" smtClean="0"/>
              <a:t>; reagent availability and tubing integrity and most important of all carry over problems.</a:t>
            </a:r>
          </a:p>
          <a:p>
            <a:pPr algn="l" rtl="0" eaLnBrk="1" hangingPunct="1">
              <a:lnSpc>
                <a:spcPct val="80000"/>
              </a:lnSpc>
            </a:pPr>
            <a:endParaRPr lang="en-US" sz="2400" smtClean="0"/>
          </a:p>
          <a:p>
            <a:pPr algn="l" rtl="0" eaLnBrk="1" hangingPunct="1">
              <a:lnSpc>
                <a:spcPct val="80000"/>
              </a:lnSpc>
            </a:pPr>
            <a:r>
              <a:rPr lang="en-US" sz="2400" smtClean="0"/>
              <a:t>Multi-channel machines are usually large in size and occupy large space.</a:t>
            </a:r>
          </a:p>
          <a:p>
            <a:pPr eaLnBrk="1" hangingPunct="1">
              <a:lnSpc>
                <a:spcPct val="80000"/>
              </a:lnSpc>
            </a:pPr>
            <a:endParaRPr lang="en-US" sz="2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95288" y="260350"/>
            <a:ext cx="8424862" cy="6337300"/>
          </a:xfrm>
        </p:spPr>
        <p:txBody>
          <a:bodyPr/>
          <a:lstStyle/>
          <a:p>
            <a:pPr algn="l" rtl="0" eaLnBrk="1" hangingPunct="1">
              <a:buFontTx/>
              <a:buNone/>
            </a:pPr>
            <a:r>
              <a:rPr lang="en-US" sz="2800" b="1" u="sng" smtClean="0">
                <a:solidFill>
                  <a:srgbClr val="990000"/>
                </a:solidFill>
              </a:rPr>
              <a:t>2- Centrifugal Analyzer</a:t>
            </a:r>
          </a:p>
          <a:p>
            <a:pPr algn="l" rtl="0" eaLnBrk="1" hangingPunct="1">
              <a:buFontTx/>
              <a:buNone/>
            </a:pPr>
            <a:endParaRPr lang="en-US" sz="2800" u="sng" smtClean="0"/>
          </a:p>
          <a:p>
            <a:pPr algn="l" rtl="0" eaLnBrk="1" hangingPunct="1"/>
            <a:r>
              <a:rPr lang="en-US" sz="2400" smtClean="0"/>
              <a:t>Samples and reagents are added in a specially designed centrifugal type cuvette that has three main compartments (see fig).</a:t>
            </a:r>
          </a:p>
          <a:p>
            <a:pPr algn="l" rtl="0" eaLnBrk="1" hangingPunct="1"/>
            <a:r>
              <a:rPr lang="en-US" sz="2400" smtClean="0"/>
              <a:t>Sample is added from the sample cup by auto-sampler into the sample compartment of the centrifugal cuvette.</a:t>
            </a:r>
          </a:p>
          <a:p>
            <a:pPr algn="l" rtl="0" eaLnBrk="1" hangingPunct="1"/>
            <a:r>
              <a:rPr lang="en-US" sz="2400" smtClean="0"/>
              <a:t>The reagent probe into the reagent compartment of the centrifugal cuvette adds Reagent.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descr="Wide upward diagonal"/>
          <p:cNvSpPr>
            <a:spLocks noChangeArrowheads="1"/>
          </p:cNvSpPr>
          <p:nvPr/>
        </p:nvSpPr>
        <p:spPr bwMode="auto">
          <a:xfrm>
            <a:off x="1979613" y="2852738"/>
            <a:ext cx="1584325" cy="215900"/>
          </a:xfrm>
          <a:prstGeom prst="rect">
            <a:avLst/>
          </a:prstGeom>
          <a:pattFill prst="wdUpDiag">
            <a:fgClr>
              <a:schemeClr val="tx1"/>
            </a:fgClr>
            <a:bgClr>
              <a:srgbClr val="DDDDDD"/>
            </a:bgClr>
          </a:pattFill>
          <a:ln w="9525">
            <a:solidFill>
              <a:schemeClr val="tx1"/>
            </a:solidFill>
            <a:miter lim="800000"/>
            <a:headEnd/>
            <a:tailEnd/>
          </a:ln>
        </p:spPr>
        <p:txBody>
          <a:bodyPr wrap="none" anchor="ctr"/>
          <a:lstStyle/>
          <a:p>
            <a:endParaRPr lang="ar-SA"/>
          </a:p>
        </p:txBody>
      </p:sp>
      <p:sp>
        <p:nvSpPr>
          <p:cNvPr id="11267" name="Rectangle 5" descr="Wide upward diagonal"/>
          <p:cNvSpPr>
            <a:spLocks noChangeArrowheads="1"/>
          </p:cNvSpPr>
          <p:nvPr/>
        </p:nvSpPr>
        <p:spPr bwMode="auto">
          <a:xfrm>
            <a:off x="5435600" y="2852738"/>
            <a:ext cx="1441450" cy="215900"/>
          </a:xfrm>
          <a:prstGeom prst="rect">
            <a:avLst/>
          </a:prstGeom>
          <a:pattFill prst="wdUpDiag">
            <a:fgClr>
              <a:schemeClr val="tx1"/>
            </a:fgClr>
            <a:bgClr>
              <a:srgbClr val="DDDDDD"/>
            </a:bgClr>
          </a:pattFill>
          <a:ln w="9525">
            <a:solidFill>
              <a:schemeClr val="tx1"/>
            </a:solidFill>
            <a:miter lim="800000"/>
            <a:headEnd/>
            <a:tailEnd/>
          </a:ln>
        </p:spPr>
        <p:txBody>
          <a:bodyPr wrap="none" anchor="ctr"/>
          <a:lstStyle/>
          <a:p>
            <a:endParaRPr lang="ar-SA"/>
          </a:p>
        </p:txBody>
      </p:sp>
      <p:sp>
        <p:nvSpPr>
          <p:cNvPr id="11268" name="Rectangle 6" descr="Wide upward diagonal"/>
          <p:cNvSpPr>
            <a:spLocks noChangeArrowheads="1"/>
          </p:cNvSpPr>
          <p:nvPr/>
        </p:nvSpPr>
        <p:spPr bwMode="auto">
          <a:xfrm>
            <a:off x="3851275" y="2852738"/>
            <a:ext cx="1296988" cy="215900"/>
          </a:xfrm>
          <a:prstGeom prst="rect">
            <a:avLst/>
          </a:prstGeom>
          <a:pattFill prst="wdUpDiag">
            <a:fgClr>
              <a:schemeClr val="tx1"/>
            </a:fgClr>
            <a:bgClr>
              <a:srgbClr val="DDDDDD"/>
            </a:bgClr>
          </a:pattFill>
          <a:ln w="9525">
            <a:solidFill>
              <a:schemeClr val="tx1"/>
            </a:solidFill>
            <a:miter lim="800000"/>
            <a:headEnd/>
            <a:tailEnd/>
          </a:ln>
        </p:spPr>
        <p:txBody>
          <a:bodyPr wrap="none" anchor="ctr"/>
          <a:lstStyle/>
          <a:p>
            <a:endParaRPr lang="ar-SA"/>
          </a:p>
        </p:txBody>
      </p:sp>
      <p:sp>
        <p:nvSpPr>
          <p:cNvPr id="11269" name="Rectangle 7" descr="Wide upward diagonal"/>
          <p:cNvSpPr>
            <a:spLocks noChangeArrowheads="1"/>
          </p:cNvSpPr>
          <p:nvPr/>
        </p:nvSpPr>
        <p:spPr bwMode="auto">
          <a:xfrm>
            <a:off x="7667625" y="2852738"/>
            <a:ext cx="433388" cy="215900"/>
          </a:xfrm>
          <a:prstGeom prst="rect">
            <a:avLst/>
          </a:prstGeom>
          <a:pattFill prst="wdUpDiag">
            <a:fgClr>
              <a:schemeClr val="tx1"/>
            </a:fgClr>
            <a:bgClr>
              <a:srgbClr val="DDDDDD"/>
            </a:bgClr>
          </a:pattFill>
          <a:ln w="9525">
            <a:solidFill>
              <a:schemeClr val="tx1"/>
            </a:solidFill>
            <a:miter lim="800000"/>
            <a:headEnd/>
            <a:tailEnd/>
          </a:ln>
        </p:spPr>
        <p:txBody>
          <a:bodyPr wrap="none" anchor="ctr"/>
          <a:lstStyle/>
          <a:p>
            <a:endParaRPr lang="ar-SA"/>
          </a:p>
        </p:txBody>
      </p:sp>
      <p:sp>
        <p:nvSpPr>
          <p:cNvPr id="11270" name="Rectangle 8"/>
          <p:cNvSpPr>
            <a:spLocks noChangeArrowheads="1"/>
          </p:cNvSpPr>
          <p:nvPr/>
        </p:nvSpPr>
        <p:spPr bwMode="auto">
          <a:xfrm>
            <a:off x="6877050" y="2852738"/>
            <a:ext cx="790575" cy="215900"/>
          </a:xfrm>
          <a:prstGeom prst="rect">
            <a:avLst/>
          </a:prstGeom>
          <a:solidFill>
            <a:srgbClr val="C0C0C0"/>
          </a:solidFill>
          <a:ln w="9525">
            <a:solidFill>
              <a:schemeClr val="tx1"/>
            </a:solidFill>
            <a:miter lim="800000"/>
            <a:headEnd/>
            <a:tailEnd/>
          </a:ln>
        </p:spPr>
        <p:txBody>
          <a:bodyPr wrap="none" anchor="ctr"/>
          <a:lstStyle/>
          <a:p>
            <a:endParaRPr lang="ar-SA"/>
          </a:p>
        </p:txBody>
      </p:sp>
      <p:sp>
        <p:nvSpPr>
          <p:cNvPr id="11271" name="Rectangle 9" descr="Wide upward diagonal"/>
          <p:cNvSpPr>
            <a:spLocks noChangeArrowheads="1"/>
          </p:cNvSpPr>
          <p:nvPr/>
        </p:nvSpPr>
        <p:spPr bwMode="auto">
          <a:xfrm>
            <a:off x="1979613" y="3068638"/>
            <a:ext cx="1152525" cy="215900"/>
          </a:xfrm>
          <a:prstGeom prst="rect">
            <a:avLst/>
          </a:prstGeom>
          <a:pattFill prst="wdUpDiag">
            <a:fgClr>
              <a:schemeClr val="tx1"/>
            </a:fgClr>
            <a:bgClr>
              <a:srgbClr val="DDDDDD"/>
            </a:bgClr>
          </a:pattFill>
          <a:ln w="9525">
            <a:noFill/>
            <a:miter lim="800000"/>
            <a:headEnd/>
            <a:tailEnd/>
          </a:ln>
        </p:spPr>
        <p:txBody>
          <a:bodyPr wrap="none" anchor="ctr"/>
          <a:lstStyle/>
          <a:p>
            <a:endParaRPr lang="ar-SA"/>
          </a:p>
        </p:txBody>
      </p:sp>
      <p:sp>
        <p:nvSpPr>
          <p:cNvPr id="11272" name="Rectangle 10" descr="Wide upward diagonal"/>
          <p:cNvSpPr>
            <a:spLocks noChangeArrowheads="1"/>
          </p:cNvSpPr>
          <p:nvPr/>
        </p:nvSpPr>
        <p:spPr bwMode="auto">
          <a:xfrm rot="5400000">
            <a:off x="2772569" y="3428207"/>
            <a:ext cx="935037" cy="215900"/>
          </a:xfrm>
          <a:prstGeom prst="rect">
            <a:avLst/>
          </a:prstGeom>
          <a:pattFill prst="wdUpDiag">
            <a:fgClr>
              <a:schemeClr val="tx1"/>
            </a:fgClr>
            <a:bgClr>
              <a:srgbClr val="DDDDDD"/>
            </a:bgClr>
          </a:pattFill>
          <a:ln w="9525">
            <a:noFill/>
            <a:miter lim="800000"/>
            <a:headEnd/>
            <a:tailEnd/>
          </a:ln>
        </p:spPr>
        <p:txBody>
          <a:bodyPr wrap="none" anchor="ctr"/>
          <a:lstStyle/>
          <a:p>
            <a:endParaRPr lang="ar-SA"/>
          </a:p>
        </p:txBody>
      </p:sp>
      <p:sp>
        <p:nvSpPr>
          <p:cNvPr id="11273" name="Rectangle 11" descr="Wide upward diagonal"/>
          <p:cNvSpPr>
            <a:spLocks noChangeArrowheads="1"/>
          </p:cNvSpPr>
          <p:nvPr/>
        </p:nvSpPr>
        <p:spPr bwMode="auto">
          <a:xfrm>
            <a:off x="3348038" y="3787775"/>
            <a:ext cx="3529012" cy="217488"/>
          </a:xfrm>
          <a:prstGeom prst="rect">
            <a:avLst/>
          </a:prstGeom>
          <a:pattFill prst="wdUpDiag">
            <a:fgClr>
              <a:schemeClr val="tx1"/>
            </a:fgClr>
            <a:bgClr>
              <a:srgbClr val="DDDDDD"/>
            </a:bgClr>
          </a:pattFill>
          <a:ln w="9525">
            <a:noFill/>
            <a:miter lim="800000"/>
            <a:headEnd/>
            <a:tailEnd/>
          </a:ln>
        </p:spPr>
        <p:txBody>
          <a:bodyPr wrap="none" anchor="ctr"/>
          <a:lstStyle/>
          <a:p>
            <a:endParaRPr lang="ar-SA"/>
          </a:p>
        </p:txBody>
      </p:sp>
      <p:sp>
        <p:nvSpPr>
          <p:cNvPr id="11274" name="Rectangle 12"/>
          <p:cNvSpPr>
            <a:spLocks noChangeArrowheads="1"/>
          </p:cNvSpPr>
          <p:nvPr/>
        </p:nvSpPr>
        <p:spPr bwMode="auto">
          <a:xfrm>
            <a:off x="6877050" y="3787775"/>
            <a:ext cx="790575" cy="217488"/>
          </a:xfrm>
          <a:prstGeom prst="rect">
            <a:avLst/>
          </a:prstGeom>
          <a:solidFill>
            <a:srgbClr val="C0C0C0"/>
          </a:solidFill>
          <a:ln w="9525">
            <a:noFill/>
            <a:miter lim="800000"/>
            <a:headEnd/>
            <a:tailEnd/>
          </a:ln>
        </p:spPr>
        <p:txBody>
          <a:bodyPr wrap="none" anchor="ctr"/>
          <a:lstStyle/>
          <a:p>
            <a:endParaRPr lang="ar-SA"/>
          </a:p>
        </p:txBody>
      </p:sp>
      <p:sp>
        <p:nvSpPr>
          <p:cNvPr id="11275" name="Rectangle 13" descr="Wide upward diagonal"/>
          <p:cNvSpPr>
            <a:spLocks noChangeArrowheads="1"/>
          </p:cNvSpPr>
          <p:nvPr/>
        </p:nvSpPr>
        <p:spPr bwMode="auto">
          <a:xfrm>
            <a:off x="7667625" y="3789363"/>
            <a:ext cx="215900" cy="215900"/>
          </a:xfrm>
          <a:prstGeom prst="rect">
            <a:avLst/>
          </a:prstGeom>
          <a:pattFill prst="wdUpDiag">
            <a:fgClr>
              <a:schemeClr val="tx1"/>
            </a:fgClr>
            <a:bgClr>
              <a:srgbClr val="DDDDDD"/>
            </a:bgClr>
          </a:pattFill>
          <a:ln w="9525">
            <a:noFill/>
            <a:miter lim="800000"/>
            <a:headEnd/>
            <a:tailEnd/>
          </a:ln>
        </p:spPr>
        <p:txBody>
          <a:bodyPr wrap="none" anchor="ctr"/>
          <a:lstStyle/>
          <a:p>
            <a:endParaRPr lang="ar-SA"/>
          </a:p>
        </p:txBody>
      </p:sp>
      <p:sp>
        <p:nvSpPr>
          <p:cNvPr id="11276" name="AutoShape 16"/>
          <p:cNvSpPr>
            <a:spLocks noChangeArrowheads="1"/>
          </p:cNvSpPr>
          <p:nvPr/>
        </p:nvSpPr>
        <p:spPr bwMode="auto">
          <a:xfrm>
            <a:off x="323850" y="2349500"/>
            <a:ext cx="1296988" cy="2808288"/>
          </a:xfrm>
          <a:prstGeom prst="can">
            <a:avLst>
              <a:gd name="adj" fmla="val 18575"/>
            </a:avLst>
          </a:prstGeom>
          <a:solidFill>
            <a:srgbClr val="DDDDDD"/>
          </a:solidFill>
          <a:ln w="28575">
            <a:solidFill>
              <a:schemeClr val="tx1"/>
            </a:solidFill>
            <a:round/>
            <a:headEnd/>
            <a:tailEnd/>
          </a:ln>
        </p:spPr>
        <p:txBody>
          <a:bodyPr wrap="none" anchor="ctr"/>
          <a:lstStyle/>
          <a:p>
            <a:endParaRPr lang="ar-SA"/>
          </a:p>
        </p:txBody>
      </p:sp>
      <p:sp>
        <p:nvSpPr>
          <p:cNvPr id="11277" name="AutoShape 17"/>
          <p:cNvSpPr>
            <a:spLocks noChangeArrowheads="1"/>
          </p:cNvSpPr>
          <p:nvPr/>
        </p:nvSpPr>
        <p:spPr bwMode="auto">
          <a:xfrm>
            <a:off x="1476375" y="2852738"/>
            <a:ext cx="1150938" cy="431800"/>
          </a:xfrm>
          <a:prstGeom prst="cube">
            <a:avLst>
              <a:gd name="adj" fmla="val 25000"/>
            </a:avLst>
          </a:prstGeom>
          <a:noFill/>
          <a:ln w="9525">
            <a:solidFill>
              <a:schemeClr val="tx1"/>
            </a:solidFill>
            <a:miter lim="800000"/>
            <a:headEnd/>
            <a:tailEnd/>
          </a:ln>
        </p:spPr>
        <p:txBody>
          <a:bodyPr wrap="none" anchor="ctr"/>
          <a:lstStyle/>
          <a:p>
            <a:endParaRPr lang="ar-SA"/>
          </a:p>
        </p:txBody>
      </p:sp>
      <p:sp>
        <p:nvSpPr>
          <p:cNvPr id="11278" name="Line 18"/>
          <p:cNvSpPr>
            <a:spLocks noChangeShapeType="1"/>
          </p:cNvSpPr>
          <p:nvPr/>
        </p:nvSpPr>
        <p:spPr bwMode="auto">
          <a:xfrm>
            <a:off x="1620838" y="5013325"/>
            <a:ext cx="215900" cy="863600"/>
          </a:xfrm>
          <a:prstGeom prst="line">
            <a:avLst/>
          </a:prstGeom>
          <a:noFill/>
          <a:ln w="28575">
            <a:solidFill>
              <a:schemeClr val="tx1"/>
            </a:solidFill>
            <a:round/>
            <a:headEnd/>
            <a:tailEnd/>
          </a:ln>
        </p:spPr>
        <p:txBody>
          <a:bodyPr/>
          <a:lstStyle/>
          <a:p>
            <a:endParaRPr lang="en-US"/>
          </a:p>
        </p:txBody>
      </p:sp>
      <p:sp>
        <p:nvSpPr>
          <p:cNvPr id="11279" name="Line 19"/>
          <p:cNvSpPr>
            <a:spLocks noChangeShapeType="1"/>
          </p:cNvSpPr>
          <p:nvPr/>
        </p:nvSpPr>
        <p:spPr bwMode="auto">
          <a:xfrm flipH="1">
            <a:off x="144463" y="5013325"/>
            <a:ext cx="179387" cy="863600"/>
          </a:xfrm>
          <a:prstGeom prst="line">
            <a:avLst/>
          </a:prstGeom>
          <a:noFill/>
          <a:ln w="28575">
            <a:solidFill>
              <a:schemeClr val="tx1"/>
            </a:solidFill>
            <a:round/>
            <a:headEnd/>
            <a:tailEnd/>
          </a:ln>
        </p:spPr>
        <p:txBody>
          <a:bodyPr/>
          <a:lstStyle/>
          <a:p>
            <a:endParaRPr lang="en-US"/>
          </a:p>
        </p:txBody>
      </p:sp>
      <p:sp>
        <p:nvSpPr>
          <p:cNvPr id="11280" name="Line 20"/>
          <p:cNvSpPr>
            <a:spLocks noChangeShapeType="1"/>
          </p:cNvSpPr>
          <p:nvPr/>
        </p:nvSpPr>
        <p:spPr bwMode="auto">
          <a:xfrm>
            <a:off x="144463" y="5876925"/>
            <a:ext cx="1692275" cy="0"/>
          </a:xfrm>
          <a:prstGeom prst="line">
            <a:avLst/>
          </a:prstGeom>
          <a:noFill/>
          <a:ln w="28575">
            <a:solidFill>
              <a:schemeClr val="tx1"/>
            </a:solidFill>
            <a:round/>
            <a:headEnd/>
            <a:tailEnd/>
          </a:ln>
        </p:spPr>
        <p:txBody>
          <a:bodyPr/>
          <a:lstStyle/>
          <a:p>
            <a:endParaRPr lang="en-US"/>
          </a:p>
        </p:txBody>
      </p:sp>
      <p:sp>
        <p:nvSpPr>
          <p:cNvPr id="11281" name="AutoShape 22" descr="Wide upward diagonal"/>
          <p:cNvSpPr>
            <a:spLocks noChangeArrowheads="1"/>
          </p:cNvSpPr>
          <p:nvPr/>
        </p:nvSpPr>
        <p:spPr bwMode="auto">
          <a:xfrm flipH="1">
            <a:off x="3779838" y="3284538"/>
            <a:ext cx="1223962" cy="503237"/>
          </a:xfrm>
          <a:prstGeom prst="rtTriangle">
            <a:avLst/>
          </a:prstGeom>
          <a:pattFill prst="wdUpDiag">
            <a:fgClr>
              <a:schemeClr val="tx1"/>
            </a:fgClr>
            <a:bgClr>
              <a:srgbClr val="DDDDDD"/>
            </a:bgClr>
          </a:pattFill>
          <a:ln w="9525">
            <a:noFill/>
            <a:miter lim="800000"/>
            <a:headEnd/>
            <a:tailEnd/>
          </a:ln>
        </p:spPr>
        <p:txBody>
          <a:bodyPr wrap="none" anchor="ctr"/>
          <a:lstStyle/>
          <a:p>
            <a:endParaRPr lang="ar-SA"/>
          </a:p>
        </p:txBody>
      </p:sp>
      <p:sp>
        <p:nvSpPr>
          <p:cNvPr id="11282" name="Rectangle 23"/>
          <p:cNvSpPr>
            <a:spLocks noChangeArrowheads="1"/>
          </p:cNvSpPr>
          <p:nvPr/>
        </p:nvSpPr>
        <p:spPr bwMode="auto">
          <a:xfrm>
            <a:off x="7667625" y="3068638"/>
            <a:ext cx="215900" cy="719137"/>
          </a:xfrm>
          <a:prstGeom prst="rect">
            <a:avLst/>
          </a:prstGeom>
          <a:solidFill>
            <a:srgbClr val="C0C0C0"/>
          </a:solidFill>
          <a:ln w="9525">
            <a:noFill/>
            <a:miter lim="800000"/>
            <a:headEnd/>
            <a:tailEnd/>
          </a:ln>
        </p:spPr>
        <p:txBody>
          <a:bodyPr wrap="none" anchor="ctr"/>
          <a:lstStyle/>
          <a:p>
            <a:endParaRPr lang="ar-SA"/>
          </a:p>
        </p:txBody>
      </p:sp>
      <p:sp>
        <p:nvSpPr>
          <p:cNvPr id="11283" name="Text Box 27"/>
          <p:cNvSpPr txBox="1">
            <a:spLocks noChangeArrowheads="1"/>
          </p:cNvSpPr>
          <p:nvPr/>
        </p:nvSpPr>
        <p:spPr bwMode="auto">
          <a:xfrm>
            <a:off x="2268538" y="260350"/>
            <a:ext cx="5226050" cy="366713"/>
          </a:xfrm>
          <a:prstGeom prst="rect">
            <a:avLst/>
          </a:prstGeom>
          <a:noFill/>
          <a:ln w="9525">
            <a:noFill/>
            <a:miter lim="800000"/>
            <a:headEnd/>
            <a:tailEnd/>
          </a:ln>
        </p:spPr>
        <p:txBody>
          <a:bodyPr wrap="none">
            <a:spAutoFit/>
          </a:bodyPr>
          <a:lstStyle/>
          <a:p>
            <a:pPr algn="l" rtl="0"/>
            <a:r>
              <a:rPr lang="en-US" b="1"/>
              <a:t>Special cuvette for CENTRIFUGAL ANALYZER</a:t>
            </a:r>
          </a:p>
        </p:txBody>
      </p:sp>
      <p:sp>
        <p:nvSpPr>
          <p:cNvPr id="11284" name="Line 28"/>
          <p:cNvSpPr>
            <a:spLocks noChangeShapeType="1"/>
          </p:cNvSpPr>
          <p:nvPr/>
        </p:nvSpPr>
        <p:spPr bwMode="auto">
          <a:xfrm flipH="1" flipV="1">
            <a:off x="1763713" y="4652963"/>
            <a:ext cx="1079500" cy="720725"/>
          </a:xfrm>
          <a:prstGeom prst="line">
            <a:avLst/>
          </a:prstGeom>
          <a:noFill/>
          <a:ln w="19050">
            <a:solidFill>
              <a:schemeClr val="tx1"/>
            </a:solidFill>
            <a:round/>
            <a:headEnd/>
            <a:tailEnd type="triangle" w="med" len="med"/>
          </a:ln>
        </p:spPr>
        <p:txBody>
          <a:bodyPr/>
          <a:lstStyle/>
          <a:p>
            <a:endParaRPr lang="en-US"/>
          </a:p>
        </p:txBody>
      </p:sp>
      <p:sp>
        <p:nvSpPr>
          <p:cNvPr id="11285" name="Text Box 34"/>
          <p:cNvSpPr txBox="1">
            <a:spLocks noChangeArrowheads="1"/>
          </p:cNvSpPr>
          <p:nvPr/>
        </p:nvSpPr>
        <p:spPr bwMode="auto">
          <a:xfrm>
            <a:off x="2916238" y="5373688"/>
            <a:ext cx="4013200" cy="274637"/>
          </a:xfrm>
          <a:prstGeom prst="rect">
            <a:avLst/>
          </a:prstGeom>
          <a:noFill/>
          <a:ln w="9525">
            <a:noFill/>
            <a:miter lim="800000"/>
            <a:headEnd/>
            <a:tailEnd/>
          </a:ln>
        </p:spPr>
        <p:txBody>
          <a:bodyPr wrap="none">
            <a:spAutoFit/>
          </a:bodyPr>
          <a:lstStyle/>
          <a:p>
            <a:pPr algn="l" rtl="0"/>
            <a:r>
              <a:rPr lang="en-US" sz="1200"/>
              <a:t>Centrifuge holder that can hold 20 - 30 cuvettes at a time</a:t>
            </a:r>
          </a:p>
        </p:txBody>
      </p:sp>
      <p:sp>
        <p:nvSpPr>
          <p:cNvPr id="11286" name="Text Box 36"/>
          <p:cNvSpPr txBox="1">
            <a:spLocks noChangeArrowheads="1"/>
          </p:cNvSpPr>
          <p:nvPr/>
        </p:nvSpPr>
        <p:spPr bwMode="auto">
          <a:xfrm>
            <a:off x="3348038" y="3141663"/>
            <a:ext cx="1071562" cy="457200"/>
          </a:xfrm>
          <a:prstGeom prst="rect">
            <a:avLst/>
          </a:prstGeom>
          <a:noFill/>
          <a:ln w="9525">
            <a:noFill/>
            <a:miter lim="800000"/>
            <a:headEnd/>
            <a:tailEnd/>
          </a:ln>
        </p:spPr>
        <p:txBody>
          <a:bodyPr wrap="none">
            <a:spAutoFit/>
          </a:bodyPr>
          <a:lstStyle/>
          <a:p>
            <a:pPr algn="l" rtl="0"/>
            <a:r>
              <a:rPr lang="en-US" sz="1200"/>
              <a:t>    Sample </a:t>
            </a:r>
          </a:p>
          <a:p>
            <a:pPr algn="l" rtl="0"/>
            <a:r>
              <a:rPr lang="en-US" sz="1200"/>
              <a:t>compartment</a:t>
            </a:r>
          </a:p>
        </p:txBody>
      </p:sp>
      <p:sp>
        <p:nvSpPr>
          <p:cNvPr id="11287" name="Text Box 37"/>
          <p:cNvSpPr txBox="1">
            <a:spLocks noChangeArrowheads="1"/>
          </p:cNvSpPr>
          <p:nvPr/>
        </p:nvSpPr>
        <p:spPr bwMode="auto">
          <a:xfrm>
            <a:off x="5003800" y="3141663"/>
            <a:ext cx="1071563" cy="457200"/>
          </a:xfrm>
          <a:prstGeom prst="rect">
            <a:avLst/>
          </a:prstGeom>
          <a:noFill/>
          <a:ln w="9525">
            <a:noFill/>
            <a:miter lim="800000"/>
            <a:headEnd/>
            <a:tailEnd/>
          </a:ln>
        </p:spPr>
        <p:txBody>
          <a:bodyPr wrap="none">
            <a:spAutoFit/>
          </a:bodyPr>
          <a:lstStyle/>
          <a:p>
            <a:pPr algn="l" rtl="0"/>
            <a:r>
              <a:rPr lang="en-US" sz="1200"/>
              <a:t>   Reagent </a:t>
            </a:r>
          </a:p>
          <a:p>
            <a:pPr algn="l" rtl="0"/>
            <a:r>
              <a:rPr lang="en-US" sz="1200"/>
              <a:t>compartment</a:t>
            </a:r>
          </a:p>
        </p:txBody>
      </p:sp>
      <p:sp>
        <p:nvSpPr>
          <p:cNvPr id="11288" name="Text Box 40"/>
          <p:cNvSpPr txBox="1">
            <a:spLocks noChangeArrowheads="1"/>
          </p:cNvSpPr>
          <p:nvPr/>
        </p:nvSpPr>
        <p:spPr bwMode="auto">
          <a:xfrm>
            <a:off x="6804025" y="3141663"/>
            <a:ext cx="731838" cy="457200"/>
          </a:xfrm>
          <a:prstGeom prst="rect">
            <a:avLst/>
          </a:prstGeom>
          <a:noFill/>
          <a:ln w="9525">
            <a:noFill/>
            <a:miter lim="800000"/>
            <a:headEnd/>
            <a:tailEnd/>
          </a:ln>
        </p:spPr>
        <p:txBody>
          <a:bodyPr wrap="none">
            <a:spAutoFit/>
          </a:bodyPr>
          <a:lstStyle/>
          <a:p>
            <a:pPr algn="l" rtl="0"/>
            <a:r>
              <a:rPr lang="en-US" sz="1200"/>
              <a:t>Cuvette</a:t>
            </a:r>
          </a:p>
          <a:p>
            <a:pPr algn="l" rtl="0"/>
            <a:r>
              <a:rPr lang="en-US" sz="1200"/>
              <a:t> window</a:t>
            </a:r>
          </a:p>
        </p:txBody>
      </p:sp>
      <p:sp>
        <p:nvSpPr>
          <p:cNvPr id="11289" name="AutoShape 41"/>
          <p:cNvSpPr>
            <a:spLocks noChangeArrowheads="1"/>
          </p:cNvSpPr>
          <p:nvPr/>
        </p:nvSpPr>
        <p:spPr bwMode="auto">
          <a:xfrm>
            <a:off x="8316913" y="2852738"/>
            <a:ext cx="576262" cy="1223962"/>
          </a:xfrm>
          <a:prstGeom prst="diamond">
            <a:avLst/>
          </a:prstGeom>
          <a:solidFill>
            <a:srgbClr val="C0C0C0"/>
          </a:solidFill>
          <a:ln w="9525">
            <a:solidFill>
              <a:schemeClr val="tx1"/>
            </a:solidFill>
            <a:miter lim="800000"/>
            <a:headEnd/>
            <a:tailEnd/>
          </a:ln>
        </p:spPr>
        <p:txBody>
          <a:bodyPr wrap="none" anchor="ctr"/>
          <a:lstStyle/>
          <a:p>
            <a:endParaRPr lang="ar-SA"/>
          </a:p>
        </p:txBody>
      </p:sp>
      <p:sp>
        <p:nvSpPr>
          <p:cNvPr id="11290" name="Line 42"/>
          <p:cNvSpPr>
            <a:spLocks noChangeShapeType="1"/>
          </p:cNvSpPr>
          <p:nvPr/>
        </p:nvSpPr>
        <p:spPr bwMode="auto">
          <a:xfrm>
            <a:off x="8459788" y="2852738"/>
            <a:ext cx="0" cy="0"/>
          </a:xfrm>
          <a:prstGeom prst="line">
            <a:avLst/>
          </a:prstGeom>
          <a:noFill/>
          <a:ln w="9525">
            <a:solidFill>
              <a:schemeClr val="tx1"/>
            </a:solidFill>
            <a:round/>
            <a:headEnd/>
            <a:tailEnd/>
          </a:ln>
        </p:spPr>
        <p:txBody>
          <a:bodyPr/>
          <a:lstStyle/>
          <a:p>
            <a:endParaRPr lang="en-US"/>
          </a:p>
        </p:txBody>
      </p:sp>
      <p:sp>
        <p:nvSpPr>
          <p:cNvPr id="11291" name="Rectangle 46"/>
          <p:cNvSpPr>
            <a:spLocks noChangeArrowheads="1"/>
          </p:cNvSpPr>
          <p:nvPr/>
        </p:nvSpPr>
        <p:spPr bwMode="auto">
          <a:xfrm>
            <a:off x="8604250" y="2205038"/>
            <a:ext cx="539750" cy="2519362"/>
          </a:xfrm>
          <a:prstGeom prst="rect">
            <a:avLst/>
          </a:prstGeom>
          <a:solidFill>
            <a:srgbClr val="C0C0C0"/>
          </a:solidFill>
          <a:ln w="9525">
            <a:solidFill>
              <a:schemeClr val="tx1"/>
            </a:solidFill>
            <a:miter lim="800000"/>
            <a:headEnd/>
            <a:tailEnd/>
          </a:ln>
        </p:spPr>
        <p:txBody>
          <a:bodyPr wrap="none" anchor="ctr"/>
          <a:lstStyle/>
          <a:p>
            <a:endParaRPr lang="ar-SA"/>
          </a:p>
        </p:txBody>
      </p:sp>
      <p:sp>
        <p:nvSpPr>
          <p:cNvPr id="11292" name="Rectangle 47"/>
          <p:cNvSpPr>
            <a:spLocks noChangeArrowheads="1"/>
          </p:cNvSpPr>
          <p:nvPr/>
        </p:nvSpPr>
        <p:spPr bwMode="auto">
          <a:xfrm>
            <a:off x="3635375" y="981075"/>
            <a:ext cx="144463" cy="1295400"/>
          </a:xfrm>
          <a:prstGeom prst="rect">
            <a:avLst/>
          </a:prstGeom>
          <a:solidFill>
            <a:srgbClr val="DDDDDD"/>
          </a:solidFill>
          <a:ln w="9525">
            <a:solidFill>
              <a:schemeClr val="tx1"/>
            </a:solidFill>
            <a:miter lim="800000"/>
            <a:headEnd/>
            <a:tailEnd/>
          </a:ln>
        </p:spPr>
        <p:txBody>
          <a:bodyPr wrap="none" anchor="ctr"/>
          <a:lstStyle/>
          <a:p>
            <a:endParaRPr lang="ar-SA"/>
          </a:p>
        </p:txBody>
      </p:sp>
      <p:sp>
        <p:nvSpPr>
          <p:cNvPr id="11293" name="Line 48"/>
          <p:cNvSpPr>
            <a:spLocks noChangeShapeType="1"/>
          </p:cNvSpPr>
          <p:nvPr/>
        </p:nvSpPr>
        <p:spPr bwMode="auto">
          <a:xfrm>
            <a:off x="3708400" y="2276475"/>
            <a:ext cx="1588" cy="504825"/>
          </a:xfrm>
          <a:prstGeom prst="line">
            <a:avLst/>
          </a:prstGeom>
          <a:noFill/>
          <a:ln w="19050">
            <a:solidFill>
              <a:schemeClr val="tx1"/>
            </a:solidFill>
            <a:round/>
            <a:headEnd/>
            <a:tailEnd/>
          </a:ln>
        </p:spPr>
        <p:txBody>
          <a:bodyPr/>
          <a:lstStyle/>
          <a:p>
            <a:endParaRPr lang="en-US"/>
          </a:p>
        </p:txBody>
      </p:sp>
      <p:sp>
        <p:nvSpPr>
          <p:cNvPr id="11294" name="Rectangle 49" descr="Solid diamond"/>
          <p:cNvSpPr>
            <a:spLocks noChangeArrowheads="1"/>
          </p:cNvSpPr>
          <p:nvPr/>
        </p:nvSpPr>
        <p:spPr bwMode="auto">
          <a:xfrm>
            <a:off x="5219700" y="981075"/>
            <a:ext cx="144463" cy="1295400"/>
          </a:xfrm>
          <a:prstGeom prst="rect">
            <a:avLst/>
          </a:prstGeom>
          <a:pattFill prst="solidDmnd">
            <a:fgClr>
              <a:schemeClr val="tx2"/>
            </a:fgClr>
            <a:bgClr>
              <a:schemeClr val="bg1"/>
            </a:bgClr>
          </a:pattFill>
          <a:ln w="9525">
            <a:solidFill>
              <a:schemeClr val="tx1"/>
            </a:solidFill>
            <a:miter lim="800000"/>
            <a:headEnd/>
            <a:tailEnd/>
          </a:ln>
        </p:spPr>
        <p:txBody>
          <a:bodyPr wrap="none" anchor="ctr"/>
          <a:lstStyle/>
          <a:p>
            <a:endParaRPr lang="ar-SA"/>
          </a:p>
        </p:txBody>
      </p:sp>
      <p:sp>
        <p:nvSpPr>
          <p:cNvPr id="11295" name="Line 50"/>
          <p:cNvSpPr>
            <a:spLocks noChangeShapeType="1"/>
          </p:cNvSpPr>
          <p:nvPr/>
        </p:nvSpPr>
        <p:spPr bwMode="auto">
          <a:xfrm>
            <a:off x="5292725" y="2276475"/>
            <a:ext cx="1588" cy="504825"/>
          </a:xfrm>
          <a:prstGeom prst="line">
            <a:avLst/>
          </a:prstGeom>
          <a:noFill/>
          <a:ln w="19050">
            <a:solidFill>
              <a:schemeClr val="tx1"/>
            </a:solidFill>
            <a:round/>
            <a:headEnd/>
            <a:tailEnd/>
          </a:ln>
        </p:spPr>
        <p:txBody>
          <a:bodyPr/>
          <a:lstStyle/>
          <a:p>
            <a:endParaRPr lang="en-US"/>
          </a:p>
        </p:txBody>
      </p:sp>
      <p:sp>
        <p:nvSpPr>
          <p:cNvPr id="11296" name="Text Box 54"/>
          <p:cNvSpPr txBox="1">
            <a:spLocks noChangeArrowheads="1"/>
          </p:cNvSpPr>
          <p:nvPr/>
        </p:nvSpPr>
        <p:spPr bwMode="auto">
          <a:xfrm>
            <a:off x="5435600" y="1341438"/>
            <a:ext cx="2025650" cy="274637"/>
          </a:xfrm>
          <a:prstGeom prst="rect">
            <a:avLst/>
          </a:prstGeom>
          <a:noFill/>
          <a:ln w="9525">
            <a:noFill/>
            <a:miter lim="800000"/>
            <a:headEnd/>
            <a:tailEnd/>
          </a:ln>
        </p:spPr>
        <p:txBody>
          <a:bodyPr wrap="none">
            <a:spAutoFit/>
          </a:bodyPr>
          <a:lstStyle/>
          <a:p>
            <a:pPr algn="l" rtl="0"/>
            <a:r>
              <a:rPr lang="en-US" sz="1200"/>
              <a:t>Automated reagent pipettor</a:t>
            </a:r>
          </a:p>
        </p:txBody>
      </p:sp>
      <p:sp>
        <p:nvSpPr>
          <p:cNvPr id="11297" name="Text Box 55"/>
          <p:cNvSpPr txBox="1">
            <a:spLocks noChangeArrowheads="1"/>
          </p:cNvSpPr>
          <p:nvPr/>
        </p:nvSpPr>
        <p:spPr bwMode="auto">
          <a:xfrm>
            <a:off x="1547813" y="1341438"/>
            <a:ext cx="2000250" cy="274637"/>
          </a:xfrm>
          <a:prstGeom prst="rect">
            <a:avLst/>
          </a:prstGeom>
          <a:noFill/>
          <a:ln w="9525">
            <a:noFill/>
            <a:miter lim="800000"/>
            <a:headEnd/>
            <a:tailEnd/>
          </a:ln>
        </p:spPr>
        <p:txBody>
          <a:bodyPr wrap="none">
            <a:spAutoFit/>
          </a:bodyPr>
          <a:lstStyle/>
          <a:p>
            <a:pPr algn="l" rtl="0"/>
            <a:r>
              <a:rPr lang="en-US" sz="1200"/>
              <a:t>Automated sample pipettor</a:t>
            </a:r>
          </a:p>
        </p:txBody>
      </p:sp>
      <p:sp>
        <p:nvSpPr>
          <p:cNvPr id="11298" name="Rectangle 56" descr="Wide upward diagonal"/>
          <p:cNvSpPr>
            <a:spLocks noChangeArrowheads="1"/>
          </p:cNvSpPr>
          <p:nvPr/>
        </p:nvSpPr>
        <p:spPr bwMode="auto">
          <a:xfrm>
            <a:off x="6084888" y="3068638"/>
            <a:ext cx="719137" cy="360362"/>
          </a:xfrm>
          <a:prstGeom prst="rect">
            <a:avLst/>
          </a:prstGeom>
          <a:pattFill prst="wdUpDiag">
            <a:fgClr>
              <a:schemeClr val="tx1"/>
            </a:fgClr>
            <a:bgClr>
              <a:srgbClr val="DDDDDD"/>
            </a:bgClr>
          </a:pattFill>
          <a:ln w="9525">
            <a:noFill/>
            <a:miter lim="800000"/>
            <a:headEnd/>
            <a:tailEnd/>
          </a:ln>
        </p:spPr>
        <p:txBody>
          <a:bodyPr wrap="none" anchor="ctr"/>
          <a:lstStyle/>
          <a:p>
            <a:endParaRPr lang="ar-SA"/>
          </a:p>
        </p:txBody>
      </p:sp>
      <p:sp>
        <p:nvSpPr>
          <p:cNvPr id="11299" name="AutoShape 59" descr="Wide upward diagonal"/>
          <p:cNvSpPr>
            <a:spLocks noChangeArrowheads="1"/>
          </p:cNvSpPr>
          <p:nvPr/>
        </p:nvSpPr>
        <p:spPr bwMode="auto">
          <a:xfrm flipH="1">
            <a:off x="6084888" y="3500438"/>
            <a:ext cx="719137" cy="215900"/>
          </a:xfrm>
          <a:prstGeom prst="rtTriangle">
            <a:avLst/>
          </a:prstGeom>
          <a:pattFill prst="wdUpDiag">
            <a:fgClr>
              <a:schemeClr val="tx1"/>
            </a:fgClr>
            <a:bgClr>
              <a:srgbClr val="DDDDDD"/>
            </a:bgClr>
          </a:pattFill>
          <a:ln w="9525">
            <a:noFill/>
            <a:miter lim="800000"/>
            <a:headEnd/>
            <a:tailEnd/>
          </a:ln>
        </p:spPr>
        <p:txBody>
          <a:bodyPr wrap="none" anchor="ctr"/>
          <a:lstStyle/>
          <a:p>
            <a:endParaRPr lang="ar-SA"/>
          </a:p>
        </p:txBody>
      </p:sp>
      <p:sp>
        <p:nvSpPr>
          <p:cNvPr id="11300" name="AutoShape 60" descr="Wide upward diagonal"/>
          <p:cNvSpPr>
            <a:spLocks noChangeArrowheads="1"/>
          </p:cNvSpPr>
          <p:nvPr/>
        </p:nvSpPr>
        <p:spPr bwMode="auto">
          <a:xfrm rot="10802156" flipH="1">
            <a:off x="6084888" y="3429000"/>
            <a:ext cx="719137" cy="215900"/>
          </a:xfrm>
          <a:prstGeom prst="rtTriangle">
            <a:avLst/>
          </a:prstGeom>
          <a:pattFill prst="wdUpDiag">
            <a:fgClr>
              <a:schemeClr val="tx1"/>
            </a:fgClr>
            <a:bgClr>
              <a:srgbClr val="DDDDDD"/>
            </a:bgClr>
          </a:pattFill>
          <a:ln w="9525">
            <a:noFill/>
            <a:miter lim="800000"/>
            <a:headEnd/>
            <a:tailEnd/>
          </a:ln>
        </p:spPr>
        <p:txBody>
          <a:bodyPr wrap="none" anchor="ctr"/>
          <a:lstStyle/>
          <a:p>
            <a:endParaRPr lang="ar-SA"/>
          </a:p>
        </p:txBody>
      </p:sp>
      <p:sp>
        <p:nvSpPr>
          <p:cNvPr id="11301" name="Rectangle 61" descr="Wide upward diagonal"/>
          <p:cNvSpPr>
            <a:spLocks noChangeArrowheads="1"/>
          </p:cNvSpPr>
          <p:nvPr/>
        </p:nvSpPr>
        <p:spPr bwMode="auto">
          <a:xfrm>
            <a:off x="6084888" y="3716338"/>
            <a:ext cx="719137" cy="73025"/>
          </a:xfrm>
          <a:prstGeom prst="rect">
            <a:avLst/>
          </a:prstGeom>
          <a:pattFill prst="wdUpDiag">
            <a:fgClr>
              <a:schemeClr val="tx1"/>
            </a:fgClr>
            <a:bgClr>
              <a:srgbClr val="DDDDDD"/>
            </a:bgClr>
          </a:pattFill>
          <a:ln w="9525">
            <a:noFill/>
            <a:miter lim="800000"/>
            <a:headEnd/>
            <a:tailEnd/>
          </a:ln>
        </p:spPr>
        <p:txBody>
          <a:bodyPr wrap="none" anchor="ctr"/>
          <a:lstStyle/>
          <a:p>
            <a:endParaRPr lang="ar-SA"/>
          </a:p>
        </p:txBody>
      </p:sp>
      <p:sp>
        <p:nvSpPr>
          <p:cNvPr id="11302" name="Text Box 62"/>
          <p:cNvSpPr txBox="1">
            <a:spLocks noChangeArrowheads="1"/>
          </p:cNvSpPr>
          <p:nvPr/>
        </p:nvSpPr>
        <p:spPr bwMode="auto">
          <a:xfrm>
            <a:off x="7524750" y="5516563"/>
            <a:ext cx="1450975" cy="457200"/>
          </a:xfrm>
          <a:prstGeom prst="rect">
            <a:avLst/>
          </a:prstGeom>
          <a:noFill/>
          <a:ln w="9525">
            <a:noFill/>
            <a:miter lim="800000"/>
            <a:headEnd/>
            <a:tailEnd/>
          </a:ln>
        </p:spPr>
        <p:txBody>
          <a:bodyPr wrap="none">
            <a:spAutoFit/>
          </a:bodyPr>
          <a:lstStyle/>
          <a:p>
            <a:pPr algn="ctr" rtl="0"/>
            <a:r>
              <a:rPr lang="en-US" sz="1200"/>
              <a:t>Fixed </a:t>
            </a:r>
          </a:p>
          <a:p>
            <a:pPr algn="ctr" rtl="0"/>
            <a:r>
              <a:rPr lang="en-US" sz="1200"/>
              <a:t>spectrophotometer</a:t>
            </a:r>
          </a:p>
        </p:txBody>
      </p:sp>
      <p:sp>
        <p:nvSpPr>
          <p:cNvPr id="11303" name="Line 63"/>
          <p:cNvSpPr>
            <a:spLocks noChangeShapeType="1"/>
          </p:cNvSpPr>
          <p:nvPr/>
        </p:nvSpPr>
        <p:spPr bwMode="auto">
          <a:xfrm flipV="1">
            <a:off x="8243888" y="4941888"/>
            <a:ext cx="360362" cy="577850"/>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ower\Pictures\Figure13.9.png"/>
          <p:cNvPicPr>
            <a:picLocks noGrp="1" noChangeAspect="1" noChangeArrowheads="1"/>
          </p:cNvPicPr>
          <p:nvPr>
            <p:ph idx="1"/>
          </p:nvPr>
        </p:nvPicPr>
        <p:blipFill>
          <a:blip r:embed="rId2" cstate="print"/>
          <a:srcRect/>
          <a:stretch>
            <a:fillRect/>
          </a:stretch>
        </p:blipFill>
        <p:spPr bwMode="auto">
          <a:xfrm>
            <a:off x="0" y="214290"/>
            <a:ext cx="8858280" cy="63579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417512"/>
          </a:xfrm>
        </p:spPr>
        <p:txBody>
          <a:bodyPr/>
          <a:lstStyle/>
          <a:p>
            <a:pPr algn="l" eaLnBrk="1" hangingPunct="1"/>
            <a:r>
              <a:rPr lang="en-US" sz="1600" i="1" smtClean="0">
                <a:solidFill>
                  <a:srgbClr val="FF3300"/>
                </a:solidFill>
              </a:rPr>
              <a:t>cont…..centrifugal analyzer</a:t>
            </a:r>
          </a:p>
        </p:txBody>
      </p:sp>
      <p:sp>
        <p:nvSpPr>
          <p:cNvPr id="12291" name="Rectangle 3"/>
          <p:cNvSpPr>
            <a:spLocks noGrp="1" noChangeArrowheads="1"/>
          </p:cNvSpPr>
          <p:nvPr>
            <p:ph idx="1"/>
          </p:nvPr>
        </p:nvSpPr>
        <p:spPr>
          <a:xfrm>
            <a:off x="468313" y="908050"/>
            <a:ext cx="8229600" cy="4525963"/>
          </a:xfrm>
        </p:spPr>
        <p:txBody>
          <a:bodyPr>
            <a:normAutofit fontScale="92500" lnSpcReduction="10000"/>
          </a:bodyPr>
          <a:lstStyle/>
          <a:p>
            <a:pPr algn="l" rtl="0" eaLnBrk="1" hangingPunct="1">
              <a:lnSpc>
                <a:spcPct val="80000"/>
              </a:lnSpc>
            </a:pPr>
            <a:r>
              <a:rPr lang="en-US" sz="2000" dirty="0" smtClean="0"/>
              <a:t>Both sample and reagents are allowed to equilibrate to the reaction temperature.</a:t>
            </a:r>
          </a:p>
          <a:p>
            <a:pPr algn="l" rtl="0" eaLnBrk="1" hangingPunct="1">
              <a:lnSpc>
                <a:spcPct val="80000"/>
              </a:lnSpc>
            </a:pPr>
            <a:endParaRPr lang="en-US" sz="2000" dirty="0" smtClean="0"/>
          </a:p>
          <a:p>
            <a:pPr algn="l" rtl="0" eaLnBrk="1" hangingPunct="1">
              <a:lnSpc>
                <a:spcPct val="80000"/>
              </a:lnSpc>
            </a:pPr>
            <a:r>
              <a:rPr lang="en-US" sz="2000" dirty="0" smtClean="0"/>
              <a:t>Mixing of sample and reagent occurs when the rotor holding the cuvette is spin at high speed (4000 rpm) and then </a:t>
            </a:r>
            <a:r>
              <a:rPr lang="en-US" sz="2000" i="1" dirty="0" smtClean="0">
                <a:solidFill>
                  <a:srgbClr val="000099"/>
                </a:solidFill>
              </a:rPr>
              <a:t>sudden stop</a:t>
            </a:r>
            <a:r>
              <a:rPr lang="en-US" sz="2000" dirty="0" smtClean="0"/>
              <a:t>. The spinning causes the sample to be added to the reagent while the turbulence caused by sudden stop results in mixing of sample and reagent.</a:t>
            </a:r>
          </a:p>
          <a:p>
            <a:pPr algn="l" rtl="0" eaLnBrk="1" hangingPunct="1">
              <a:lnSpc>
                <a:spcPct val="80000"/>
              </a:lnSpc>
            </a:pPr>
            <a:endParaRPr lang="en-US" sz="2000" dirty="0" smtClean="0"/>
          </a:p>
          <a:p>
            <a:pPr algn="l" rtl="0" eaLnBrk="1" hangingPunct="1">
              <a:lnSpc>
                <a:spcPct val="80000"/>
              </a:lnSpc>
            </a:pPr>
            <a:r>
              <a:rPr lang="en-US" sz="2000" dirty="0" smtClean="0"/>
              <a:t>After mixing, the rotor is spin at 1000 rpm. The reaction mixture is pushed horizontally to the bottom of the cuvette.</a:t>
            </a:r>
          </a:p>
          <a:p>
            <a:pPr algn="l" rtl="0" eaLnBrk="1" hangingPunct="1">
              <a:lnSpc>
                <a:spcPct val="80000"/>
              </a:lnSpc>
              <a:buFontTx/>
              <a:buNone/>
            </a:pPr>
            <a:r>
              <a:rPr lang="en-US" sz="2000" dirty="0" smtClean="0"/>
              <a:t> </a:t>
            </a:r>
            <a:endParaRPr lang="en-US" sz="2000" b="1" dirty="0" smtClean="0"/>
          </a:p>
          <a:p>
            <a:pPr algn="l" rtl="0" eaLnBrk="1" hangingPunct="1">
              <a:lnSpc>
                <a:spcPct val="80000"/>
              </a:lnSpc>
              <a:buFontTx/>
              <a:buNone/>
            </a:pPr>
            <a:r>
              <a:rPr lang="en-US" sz="2000" b="1" dirty="0" smtClean="0"/>
              <a:t>     Principle of detection:</a:t>
            </a:r>
            <a:endParaRPr lang="en-US" sz="2000" dirty="0" smtClean="0"/>
          </a:p>
          <a:p>
            <a:pPr algn="l" rtl="0" eaLnBrk="1" hangingPunct="1">
              <a:lnSpc>
                <a:spcPct val="80000"/>
              </a:lnSpc>
            </a:pPr>
            <a:r>
              <a:rPr lang="en-US" sz="2000" dirty="0" smtClean="0"/>
              <a:t>It has clear transparent sides for </a:t>
            </a:r>
            <a:r>
              <a:rPr lang="en-US" sz="2000" dirty="0" err="1" smtClean="0"/>
              <a:t>spectrophotometric</a:t>
            </a:r>
            <a:r>
              <a:rPr lang="en-US" sz="2000" dirty="0" smtClean="0"/>
              <a:t> measurement.</a:t>
            </a:r>
            <a:endParaRPr lang="en-US" sz="2000" b="1" dirty="0" smtClean="0"/>
          </a:p>
          <a:p>
            <a:pPr algn="l" rtl="0" eaLnBrk="1" hangingPunct="1">
              <a:lnSpc>
                <a:spcPct val="80000"/>
              </a:lnSpc>
              <a:buFontTx/>
              <a:buNone/>
            </a:pPr>
            <a:r>
              <a:rPr lang="en-US" sz="2000" b="1" dirty="0" smtClean="0"/>
              <a:t>     </a:t>
            </a:r>
          </a:p>
          <a:p>
            <a:pPr algn="l" rtl="0" eaLnBrk="1" hangingPunct="1">
              <a:lnSpc>
                <a:spcPct val="80000"/>
              </a:lnSpc>
              <a:buFontTx/>
              <a:buNone/>
            </a:pPr>
            <a:r>
              <a:rPr lang="en-US" sz="2000" b="1" dirty="0" smtClean="0"/>
              <a:t>     Advantages:</a:t>
            </a:r>
            <a:endParaRPr lang="en-US" altLang="zh-CN" sz="2000" dirty="0" smtClean="0">
              <a:ea typeface="SimSun" pitchFamily="2" charset="-122"/>
            </a:endParaRPr>
          </a:p>
          <a:p>
            <a:pPr algn="l" rtl="0" eaLnBrk="1" hangingPunct="1">
              <a:lnSpc>
                <a:spcPct val="80000"/>
              </a:lnSpc>
            </a:pPr>
            <a:r>
              <a:rPr lang="en-US" altLang="zh-CN" sz="2000" dirty="0" smtClean="0">
                <a:ea typeface="SimSun" pitchFamily="2" charset="-122"/>
              </a:rPr>
              <a:t>Rapid test performance analyzing multiple samples. Batch analysis is a major advantage because reactions in all </a:t>
            </a:r>
            <a:r>
              <a:rPr lang="en-US" altLang="zh-CN" sz="2000" dirty="0" err="1" smtClean="0">
                <a:ea typeface="SimSun" pitchFamily="2" charset="-122"/>
              </a:rPr>
              <a:t>cuvettes</a:t>
            </a:r>
            <a:r>
              <a:rPr lang="en-US" altLang="zh-CN" sz="2000" dirty="0" smtClean="0">
                <a:ea typeface="SimSun" pitchFamily="2" charset="-122"/>
              </a:rPr>
              <a:t> are read simultaneously </a:t>
            </a:r>
            <a:endParaRPr lang="en-US" sz="2000" dirty="0" smtClean="0"/>
          </a:p>
          <a:p>
            <a:pPr eaLnBrk="1" hangingPunct="1">
              <a:lnSpc>
                <a:spcPct val="80000"/>
              </a:lnSpc>
            </a:pPr>
            <a:endParaRPr lang="en-US"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95288" y="908050"/>
            <a:ext cx="8229600" cy="5113338"/>
          </a:xfrm>
        </p:spPr>
        <p:txBody>
          <a:bodyPr/>
          <a:lstStyle/>
          <a:p>
            <a:pPr algn="l" rtl="0" eaLnBrk="1" hangingPunct="1">
              <a:lnSpc>
                <a:spcPct val="80000"/>
              </a:lnSpc>
              <a:buFontTx/>
              <a:buNone/>
            </a:pPr>
            <a:r>
              <a:rPr lang="en-US" sz="900" b="1" i="1" smtClean="0"/>
              <a:t>          </a:t>
            </a:r>
            <a:r>
              <a:rPr lang="en-US" sz="900" b="1" i="1" smtClean="0">
                <a:solidFill>
                  <a:srgbClr val="FF6600"/>
                </a:solidFill>
              </a:rPr>
              <a:t>Cont….advantages of centrifugal analyzer</a:t>
            </a:r>
          </a:p>
          <a:p>
            <a:pPr algn="l" rtl="0" eaLnBrk="1" hangingPunct="1">
              <a:lnSpc>
                <a:spcPct val="80000"/>
              </a:lnSpc>
            </a:pPr>
            <a:endParaRPr lang="en-US" sz="1600" smtClean="0"/>
          </a:p>
          <a:p>
            <a:pPr algn="l" rtl="0" eaLnBrk="1" hangingPunct="1">
              <a:lnSpc>
                <a:spcPct val="80000"/>
              </a:lnSpc>
            </a:pPr>
            <a:r>
              <a:rPr lang="en-US" sz="1800" smtClean="0"/>
              <a:t>Requires small sample (as little as 2</a:t>
            </a:r>
            <a:r>
              <a:rPr lang="en-US" sz="1800" smtClean="0">
                <a:sym typeface="Symbol" pitchFamily="18" charset="2"/>
              </a:rPr>
              <a:t></a:t>
            </a:r>
            <a:r>
              <a:rPr lang="en-US" sz="1800" smtClean="0"/>
              <a:t>L of plasma, serum, urine or whole blood).</a:t>
            </a:r>
          </a:p>
          <a:p>
            <a:pPr algn="l" rtl="0" eaLnBrk="1" hangingPunct="1">
              <a:lnSpc>
                <a:spcPct val="80000"/>
              </a:lnSpc>
            </a:pPr>
            <a:endParaRPr lang="en-US" sz="1800" smtClean="0"/>
          </a:p>
          <a:p>
            <a:pPr algn="l" rtl="0" eaLnBrk="1" hangingPunct="1">
              <a:lnSpc>
                <a:spcPct val="80000"/>
              </a:lnSpc>
            </a:pPr>
            <a:r>
              <a:rPr lang="en-US" sz="1800" smtClean="0"/>
              <a:t>Uses small reagent volumes (250 </a:t>
            </a:r>
            <a:r>
              <a:rPr lang="en-US" sz="1800" smtClean="0">
                <a:sym typeface="Symbol" pitchFamily="18" charset="2"/>
              </a:rPr>
              <a:t></a:t>
            </a:r>
            <a:r>
              <a:rPr lang="en-US" sz="1800" smtClean="0"/>
              <a:t>L).</a:t>
            </a:r>
          </a:p>
          <a:p>
            <a:pPr algn="l" rtl="0" eaLnBrk="1" hangingPunct="1">
              <a:lnSpc>
                <a:spcPct val="80000"/>
              </a:lnSpc>
              <a:buFontTx/>
              <a:buNone/>
            </a:pPr>
            <a:endParaRPr lang="en-US" sz="1800" smtClean="0"/>
          </a:p>
          <a:p>
            <a:pPr algn="l" rtl="0" eaLnBrk="1" hangingPunct="1">
              <a:lnSpc>
                <a:spcPct val="80000"/>
              </a:lnSpc>
            </a:pPr>
            <a:r>
              <a:rPr lang="en-US" sz="1800" smtClean="0"/>
              <a:t>Can be programmed to carry out many different assay methods.</a:t>
            </a:r>
          </a:p>
          <a:p>
            <a:pPr algn="l" rtl="0" eaLnBrk="1" hangingPunct="1">
              <a:lnSpc>
                <a:spcPct val="80000"/>
              </a:lnSpc>
            </a:pPr>
            <a:endParaRPr lang="en-US" altLang="zh-CN" sz="1800" smtClean="0">
              <a:ea typeface="SimSun" pitchFamily="2" charset="-122"/>
            </a:endParaRPr>
          </a:p>
          <a:p>
            <a:pPr algn="l" rtl="0" eaLnBrk="1" hangingPunct="1">
              <a:lnSpc>
                <a:spcPct val="80000"/>
              </a:lnSpc>
              <a:buFontTx/>
              <a:buNone/>
            </a:pPr>
            <a:r>
              <a:rPr lang="en-US" altLang="zh-CN" sz="1600" b="1" smtClean="0">
                <a:ea typeface="SimSun" pitchFamily="2" charset="-122"/>
              </a:rPr>
              <a:t>      </a:t>
            </a:r>
            <a:r>
              <a:rPr lang="en-US" altLang="zh-CN" sz="2000" b="1" u="sng" smtClean="0">
                <a:ea typeface="SimSun" pitchFamily="2" charset="-122"/>
              </a:rPr>
              <a:t>Disadvantages:</a:t>
            </a:r>
          </a:p>
          <a:p>
            <a:pPr algn="l" rtl="0" eaLnBrk="1" hangingPunct="1">
              <a:lnSpc>
                <a:spcPct val="80000"/>
              </a:lnSpc>
              <a:buFontTx/>
              <a:buNone/>
            </a:pPr>
            <a:endParaRPr lang="en-US" altLang="zh-CN" sz="2000" b="1" u="sng" smtClean="0">
              <a:ea typeface="SimSun" pitchFamily="2" charset="-122"/>
            </a:endParaRPr>
          </a:p>
          <a:p>
            <a:pPr algn="l" rtl="0" eaLnBrk="1" hangingPunct="1">
              <a:lnSpc>
                <a:spcPct val="80000"/>
              </a:lnSpc>
            </a:pPr>
            <a:r>
              <a:rPr lang="en-US" altLang="zh-CN" sz="1800" smtClean="0">
                <a:ea typeface="SimSun" pitchFamily="2" charset="-122"/>
              </a:rPr>
              <a:t>Only one test type can be performed each time.</a:t>
            </a:r>
          </a:p>
          <a:p>
            <a:pPr algn="l" rtl="0" eaLnBrk="1" hangingPunct="1">
              <a:lnSpc>
                <a:spcPct val="80000"/>
              </a:lnSpc>
              <a:buFontTx/>
              <a:buNone/>
            </a:pPr>
            <a:endParaRPr lang="en-US" altLang="zh-CN" sz="1800" smtClean="0">
              <a:ea typeface="SimSun" pitchFamily="2" charset="-122"/>
            </a:endParaRPr>
          </a:p>
          <a:p>
            <a:pPr algn="l" rtl="0" eaLnBrk="1" hangingPunct="1">
              <a:lnSpc>
                <a:spcPct val="80000"/>
              </a:lnSpc>
            </a:pPr>
            <a:r>
              <a:rPr lang="en-US" altLang="zh-CN" sz="1800" smtClean="0">
                <a:ea typeface="SimSun" pitchFamily="2" charset="-122"/>
              </a:rPr>
              <a:t>The quality of cuvette and uniformity of detection window is crucial. Only reputable companies should be  dealt with which adds to the cost of analysis.</a:t>
            </a:r>
          </a:p>
          <a:p>
            <a:pPr algn="l" rtl="0" eaLnBrk="1" hangingPunct="1">
              <a:lnSpc>
                <a:spcPct val="80000"/>
              </a:lnSpc>
              <a:buFontTx/>
              <a:buNone/>
            </a:pPr>
            <a:r>
              <a:rPr lang="en-US" altLang="zh-CN" sz="1600" smtClean="0">
                <a:ea typeface="SimSun" pitchFamily="2" charset="-122"/>
              </a:rPr>
              <a:t/>
            </a:r>
            <a:br>
              <a:rPr lang="en-US" altLang="zh-CN" sz="1600" smtClean="0">
                <a:ea typeface="SimSun" pitchFamily="2" charset="-122"/>
              </a:rPr>
            </a:br>
            <a:endParaRPr lang="en-US" sz="16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7467600" cy="939800"/>
          </a:xfrm>
        </p:spPr>
        <p:txBody>
          <a:bodyPr/>
          <a:lstStyle/>
          <a:p>
            <a:pPr eaLnBrk="1" hangingPunct="1"/>
            <a:r>
              <a:rPr lang="en-US" b="1" smtClean="0"/>
              <a:t>Discrete analyzers</a:t>
            </a:r>
            <a:endParaRPr lang="en-US" sz="4000" b="1" smtClean="0"/>
          </a:p>
        </p:txBody>
      </p:sp>
      <p:sp>
        <p:nvSpPr>
          <p:cNvPr id="49155" name="Content Placeholder 2"/>
          <p:cNvSpPr>
            <a:spLocks noGrp="1"/>
          </p:cNvSpPr>
          <p:nvPr>
            <p:ph sz="quarter" idx="1"/>
          </p:nvPr>
        </p:nvSpPr>
        <p:spPr>
          <a:xfrm>
            <a:off x="457200" y="1600200"/>
            <a:ext cx="7467600" cy="4873625"/>
          </a:xfrm>
        </p:spPr>
        <p:txBody>
          <a:bodyPr/>
          <a:lstStyle/>
          <a:p>
            <a:pPr eaLnBrk="1" hangingPunct="1"/>
            <a:r>
              <a:rPr lang="en-US" altLang="en-US" sz="2800" smtClean="0"/>
              <a:t>Discrete analysis is the separation of each sample and accompanying reagents in a separate container. </a:t>
            </a:r>
          </a:p>
          <a:p>
            <a:pPr eaLnBrk="1" hangingPunct="1"/>
            <a:r>
              <a:rPr lang="en-US" altLang="en-US" sz="2800" smtClean="0"/>
              <a:t>Discrete analyzers have the capability of running multiple tests on one sample at a time or multiple samples one test at a time. </a:t>
            </a:r>
          </a:p>
          <a:p>
            <a:pPr eaLnBrk="1" hangingPunct="1"/>
            <a:r>
              <a:rPr lang="en-US" altLang="en-US" sz="2800" smtClean="0"/>
              <a:t>They are the most popular and versatile analyzers and have almost completely replaced continuous-flow and centrifugal analyzers.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762000"/>
          </a:xfrm>
        </p:spPr>
        <p:txBody>
          <a:bodyPr/>
          <a:lstStyle/>
          <a:p>
            <a:pPr eaLnBrk="1" hangingPunct="1"/>
            <a:r>
              <a:rPr lang="en-US" u="sng" smtClean="0">
                <a:solidFill>
                  <a:srgbClr val="FF0000"/>
                </a:solidFill>
                <a:latin typeface="Times New Roman" pitchFamily="18" charset="0"/>
                <a:cs typeface="Times New Roman" pitchFamily="18" charset="0"/>
              </a:rPr>
              <a:t>Discrete analyzer</a:t>
            </a:r>
          </a:p>
        </p:txBody>
      </p:sp>
      <p:sp>
        <p:nvSpPr>
          <p:cNvPr id="50179" name="Rectangle 3"/>
          <p:cNvSpPr>
            <a:spLocks noGrp="1" noChangeArrowheads="1"/>
          </p:cNvSpPr>
          <p:nvPr>
            <p:ph type="body" idx="1"/>
          </p:nvPr>
        </p:nvSpPr>
        <p:spPr>
          <a:xfrm>
            <a:off x="0" y="838200"/>
            <a:ext cx="9144000" cy="6019800"/>
          </a:xfrm>
        </p:spPr>
        <p:txBody>
          <a:bodyPr/>
          <a:lstStyle/>
          <a:p>
            <a:pPr marL="609600" indent="-609600" eaLnBrk="1" hangingPunct="1">
              <a:buFontTx/>
              <a:buAutoNum type="arabicPeriod"/>
            </a:pPr>
            <a:r>
              <a:rPr lang="en-US" smtClean="0">
                <a:solidFill>
                  <a:srgbClr val="0000FF"/>
                </a:solidFill>
                <a:latin typeface="Times New Roman" pitchFamily="18" charset="0"/>
                <a:cs typeface="Times New Roman" pitchFamily="18" charset="0"/>
              </a:rPr>
              <a:t>Semi-automated analyzer:</a:t>
            </a:r>
          </a:p>
          <a:p>
            <a:pPr marL="609600" indent="-609600" eaLnBrk="1" hangingPunct="1"/>
            <a:r>
              <a:rPr lang="en-US" smtClean="0">
                <a:latin typeface="Times New Roman" pitchFamily="18" charset="0"/>
                <a:cs typeface="Times New Roman" pitchFamily="18" charset="0"/>
              </a:rPr>
              <a:t>It is called semi because initial stages of a specimen analysis are performed by the laboratory technician.</a:t>
            </a:r>
          </a:p>
          <a:p>
            <a:pPr marL="609600" indent="-609600" eaLnBrk="1" hangingPunct="1"/>
            <a:r>
              <a:rPr lang="en-US" smtClean="0">
                <a:latin typeface="Times New Roman" pitchFamily="18" charset="0"/>
                <a:cs typeface="Times New Roman" pitchFamily="18" charset="0"/>
              </a:rPr>
              <a:t>These stages are: pipetting of reagents, specimen and their mixing &amp; incubation.</a:t>
            </a:r>
          </a:p>
          <a:p>
            <a:pPr marL="609600" indent="-609600" eaLnBrk="1" hangingPunct="1"/>
            <a:r>
              <a:rPr lang="en-US" smtClean="0">
                <a:latin typeface="Times New Roman" pitchFamily="18" charset="0"/>
                <a:cs typeface="Times New Roman" pitchFamily="18" charset="0"/>
              </a:rPr>
              <a:t>The semi-auto performs: Reading end point (linear and nonlinear), rate of reaction (Visible and UV kinetic) in monochromatic and bichromatic modes.</a:t>
            </a:r>
          </a:p>
          <a:p>
            <a:pPr marL="609600" indent="-609600" eaLnBrk="1" hangingPunct="1"/>
            <a:r>
              <a:rPr lang="en-US" smtClean="0">
                <a:latin typeface="Times New Roman" pitchFamily="18" charset="0"/>
                <a:cs typeface="Times New Roman" pitchFamily="18" charset="0"/>
              </a:rPr>
              <a:t>Displaying test results, printing and memorizing these results are also done by semi-auto.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762000"/>
          </a:xfrm>
        </p:spPr>
        <p:txBody>
          <a:bodyPr>
            <a:normAutofit/>
          </a:bodyPr>
          <a:lstStyle/>
          <a:p>
            <a:pPr eaLnBrk="1" hangingPunct="1"/>
            <a:r>
              <a:rPr lang="en-US" b="1" i="1" dirty="0" smtClean="0">
                <a:solidFill>
                  <a:srgbClr val="FF0000"/>
                </a:solidFill>
                <a:latin typeface="Times New Roman" pitchFamily="18" charset="0"/>
                <a:cs typeface="Times New Roman" pitchFamily="18" charset="0"/>
              </a:rPr>
              <a:t>		Classification</a:t>
            </a:r>
          </a:p>
        </p:txBody>
      </p:sp>
      <p:sp>
        <p:nvSpPr>
          <p:cNvPr id="31747" name="Rectangle 3"/>
          <p:cNvSpPr>
            <a:spLocks noGrp="1" noChangeArrowheads="1"/>
          </p:cNvSpPr>
          <p:nvPr>
            <p:ph idx="1"/>
          </p:nvPr>
        </p:nvSpPr>
        <p:spPr>
          <a:xfrm>
            <a:off x="0" y="762000"/>
            <a:ext cx="9144000" cy="6096000"/>
          </a:xfrm>
        </p:spPr>
        <p:txBody>
          <a:bodyPr>
            <a:normAutofit fontScale="85000" lnSpcReduction="10000"/>
          </a:bodyPr>
          <a:lstStyle/>
          <a:p>
            <a:pPr eaLnBrk="1" hangingPunct="1">
              <a:buFontTx/>
              <a:buNone/>
            </a:pPr>
            <a:r>
              <a:rPr lang="en-US" dirty="0" smtClean="0"/>
              <a:t>                                 	     </a:t>
            </a:r>
            <a:r>
              <a:rPr lang="en-US" dirty="0" err="1" smtClean="0">
                <a:solidFill>
                  <a:srgbClr val="0000FF"/>
                </a:solidFill>
                <a:latin typeface="Times New Roman" pitchFamily="18" charset="0"/>
                <a:cs typeface="Times New Roman" pitchFamily="18" charset="0"/>
              </a:rPr>
              <a:t>Autoanalyzers</a:t>
            </a:r>
            <a:endParaRPr lang="en-US" dirty="0" smtClean="0">
              <a:solidFill>
                <a:srgbClr val="0000FF"/>
              </a:solidFill>
              <a:latin typeface="Times New Roman" pitchFamily="18" charset="0"/>
              <a:cs typeface="Times New Roman" pitchFamily="18" charset="0"/>
            </a:endParaRPr>
          </a:p>
          <a:p>
            <a:pPr eaLnBrk="1" hangingPunct="1">
              <a:buFontTx/>
              <a:buNone/>
            </a:pPr>
            <a:endParaRPr lang="en-US" dirty="0" smtClean="0">
              <a:solidFill>
                <a:srgbClr val="0000FF"/>
              </a:solidFill>
              <a:latin typeface="Times New Roman" pitchFamily="18" charset="0"/>
              <a:cs typeface="Times New Roman" pitchFamily="18" charset="0"/>
            </a:endParaRPr>
          </a:p>
          <a:p>
            <a:pPr eaLnBrk="1" hangingPunct="1">
              <a:buFontTx/>
              <a:buNone/>
            </a:pPr>
            <a:endParaRPr lang="en-US" dirty="0" smtClean="0">
              <a:latin typeface="Times New Roman" pitchFamily="18" charset="0"/>
              <a:cs typeface="Times New Roman" pitchFamily="18" charset="0"/>
            </a:endParaRPr>
          </a:p>
          <a:p>
            <a:pPr eaLnBrk="1" hangingPunct="1">
              <a:buFontTx/>
              <a:buNone/>
            </a:pPr>
            <a:r>
              <a:rPr lang="en-US" dirty="0" smtClean="0">
                <a:latin typeface="Times New Roman" pitchFamily="18" charset="0"/>
                <a:cs typeface="Times New Roman" pitchFamily="18" charset="0"/>
              </a:rPr>
              <a:t>Continuous flow                                               Discrete</a:t>
            </a:r>
          </a:p>
          <a:p>
            <a:pPr eaLnBrk="1" hangingPunct="1">
              <a:buFontTx/>
              <a:buNone/>
            </a:pPr>
            <a:r>
              <a:rPr lang="en-US" dirty="0" smtClean="0">
                <a:latin typeface="Times New Roman" pitchFamily="18" charset="0"/>
                <a:cs typeface="Times New Roman" pitchFamily="18" charset="0"/>
              </a:rPr>
              <a:t>  Analyzer                                                           </a:t>
            </a:r>
            <a:r>
              <a:rPr lang="en-US" dirty="0" err="1" smtClean="0">
                <a:latin typeface="Times New Roman" pitchFamily="18" charset="0"/>
                <a:cs typeface="Times New Roman" pitchFamily="18" charset="0"/>
              </a:rPr>
              <a:t>Analyzer</a:t>
            </a:r>
            <a:endParaRPr lang="en-US" dirty="0" smtClean="0">
              <a:latin typeface="Times New Roman" pitchFamily="18" charset="0"/>
              <a:cs typeface="Times New Roman" pitchFamily="18" charset="0"/>
            </a:endParaRPr>
          </a:p>
          <a:p>
            <a:pPr eaLnBrk="1" hangingPunct="1">
              <a:buFontTx/>
              <a:buNone/>
            </a:pPr>
            <a:endParaRPr lang="en-US" dirty="0" smtClean="0">
              <a:latin typeface="Times New Roman" pitchFamily="18" charset="0"/>
              <a:cs typeface="Times New Roman" pitchFamily="18" charset="0"/>
            </a:endParaRPr>
          </a:p>
          <a:p>
            <a:pPr eaLnBrk="1" hangingPunct="1">
              <a:buFontTx/>
              <a:buNone/>
            </a:pPr>
            <a:endParaRPr lang="en-US" dirty="0" smtClean="0">
              <a:latin typeface="Times New Roman" pitchFamily="18" charset="0"/>
              <a:cs typeface="Times New Roman" pitchFamily="18" charset="0"/>
            </a:endParaRPr>
          </a:p>
          <a:p>
            <a:pPr eaLnBrk="1" hangingPunct="1">
              <a:buFontTx/>
              <a:buNone/>
            </a:pPr>
            <a:r>
              <a:rPr lang="en-US" dirty="0" smtClean="0">
                <a:latin typeface="Times New Roman" pitchFamily="18" charset="0"/>
                <a:cs typeface="Times New Roman" pitchFamily="18" charset="0"/>
              </a:rPr>
              <a:t>             </a:t>
            </a:r>
          </a:p>
          <a:p>
            <a:pPr eaLnBrk="1" hangingPunct="1">
              <a:buFontTx/>
              <a:buNone/>
            </a:pPr>
            <a:r>
              <a:rPr lang="en-US" dirty="0" smtClean="0">
                <a:latin typeface="Times New Roman" pitchFamily="18" charset="0"/>
                <a:cs typeface="Times New Roman" pitchFamily="18" charset="0"/>
              </a:rPr>
              <a:t>			Semi-automated             Fully-Automated</a:t>
            </a:r>
          </a:p>
          <a:p>
            <a:pPr eaLnBrk="1" hangingPunct="1">
              <a:buFontTx/>
              <a:buNone/>
            </a:pPr>
            <a:endParaRPr lang="en-US" dirty="0" smtClean="0">
              <a:latin typeface="Times New Roman" pitchFamily="18" charset="0"/>
              <a:cs typeface="Times New Roman" pitchFamily="18" charset="0"/>
            </a:endParaRPr>
          </a:p>
          <a:p>
            <a:pPr eaLnBrk="1" hangingPunct="1">
              <a:buFontTx/>
              <a:buNone/>
            </a:pPr>
            <a:endParaRPr lang="en-US" dirty="0" smtClean="0">
              <a:latin typeface="Times New Roman" pitchFamily="18" charset="0"/>
              <a:cs typeface="Times New Roman" pitchFamily="18" charset="0"/>
            </a:endParaRPr>
          </a:p>
          <a:p>
            <a:pPr eaLnBrk="1" hangingPunct="1">
              <a:buFontTx/>
              <a:buNone/>
            </a:pPr>
            <a:endParaRPr lang="en-US" dirty="0" smtClean="0">
              <a:latin typeface="Times New Roman" pitchFamily="18" charset="0"/>
              <a:cs typeface="Times New Roman" pitchFamily="18" charset="0"/>
            </a:endParaRPr>
          </a:p>
          <a:p>
            <a:pPr eaLnBrk="1" hangingPunct="1">
              <a:buFontTx/>
              <a:buNone/>
            </a:pPr>
            <a:r>
              <a:rPr lang="en-US" dirty="0" smtClean="0">
                <a:latin typeface="Times New Roman" pitchFamily="18" charset="0"/>
                <a:cs typeface="Times New Roman" pitchFamily="18" charset="0"/>
              </a:rPr>
              <a:t>               		 Batch analyzer                 Random access</a:t>
            </a:r>
          </a:p>
        </p:txBody>
      </p:sp>
      <p:sp>
        <p:nvSpPr>
          <p:cNvPr id="31748" name="Line 4"/>
          <p:cNvSpPr>
            <a:spLocks noChangeShapeType="1"/>
          </p:cNvSpPr>
          <p:nvPr/>
        </p:nvSpPr>
        <p:spPr bwMode="auto">
          <a:xfrm flipH="1">
            <a:off x="1676400" y="1295400"/>
            <a:ext cx="2514600" cy="762000"/>
          </a:xfrm>
          <a:prstGeom prst="line">
            <a:avLst/>
          </a:prstGeom>
          <a:noFill/>
          <a:ln w="38100">
            <a:solidFill>
              <a:schemeClr val="tx1"/>
            </a:solidFill>
            <a:round/>
            <a:headEnd/>
            <a:tailEnd type="triangle" w="med" len="med"/>
          </a:ln>
        </p:spPr>
        <p:txBody>
          <a:bodyPr/>
          <a:lstStyle/>
          <a:p>
            <a:endParaRPr lang="en-US"/>
          </a:p>
        </p:txBody>
      </p:sp>
      <p:sp>
        <p:nvSpPr>
          <p:cNvPr id="31749" name="Line 5"/>
          <p:cNvSpPr>
            <a:spLocks noChangeShapeType="1"/>
          </p:cNvSpPr>
          <p:nvPr/>
        </p:nvSpPr>
        <p:spPr bwMode="auto">
          <a:xfrm>
            <a:off x="4191000" y="1295400"/>
            <a:ext cx="2819400" cy="685800"/>
          </a:xfrm>
          <a:prstGeom prst="line">
            <a:avLst/>
          </a:prstGeom>
          <a:noFill/>
          <a:ln w="38100">
            <a:solidFill>
              <a:schemeClr val="tx1"/>
            </a:solidFill>
            <a:round/>
            <a:headEnd/>
            <a:tailEnd type="triangle" w="med" len="med"/>
          </a:ln>
        </p:spPr>
        <p:txBody>
          <a:bodyPr/>
          <a:lstStyle/>
          <a:p>
            <a:endParaRPr lang="en-US"/>
          </a:p>
        </p:txBody>
      </p:sp>
      <p:sp>
        <p:nvSpPr>
          <p:cNvPr id="31750" name="Line 8"/>
          <p:cNvSpPr>
            <a:spLocks noChangeShapeType="1"/>
          </p:cNvSpPr>
          <p:nvPr/>
        </p:nvSpPr>
        <p:spPr bwMode="auto">
          <a:xfrm flipH="1">
            <a:off x="2895600" y="3048000"/>
            <a:ext cx="4191000" cy="1295400"/>
          </a:xfrm>
          <a:prstGeom prst="line">
            <a:avLst/>
          </a:prstGeom>
          <a:noFill/>
          <a:ln w="38100">
            <a:solidFill>
              <a:schemeClr val="tx1"/>
            </a:solidFill>
            <a:round/>
            <a:headEnd/>
            <a:tailEnd type="triangle" w="med" len="med"/>
          </a:ln>
        </p:spPr>
        <p:txBody>
          <a:bodyPr/>
          <a:lstStyle/>
          <a:p>
            <a:endParaRPr lang="en-US"/>
          </a:p>
        </p:txBody>
      </p:sp>
      <p:sp>
        <p:nvSpPr>
          <p:cNvPr id="31751" name="Line 9"/>
          <p:cNvSpPr>
            <a:spLocks noChangeShapeType="1"/>
          </p:cNvSpPr>
          <p:nvPr/>
        </p:nvSpPr>
        <p:spPr bwMode="auto">
          <a:xfrm>
            <a:off x="7086600" y="3048000"/>
            <a:ext cx="0" cy="1371600"/>
          </a:xfrm>
          <a:prstGeom prst="line">
            <a:avLst/>
          </a:prstGeom>
          <a:noFill/>
          <a:ln w="38100">
            <a:solidFill>
              <a:schemeClr val="tx1"/>
            </a:solidFill>
            <a:round/>
            <a:headEnd/>
            <a:tailEnd type="triangle" w="med" len="med"/>
          </a:ln>
        </p:spPr>
        <p:txBody>
          <a:bodyPr/>
          <a:lstStyle/>
          <a:p>
            <a:endParaRPr lang="en-US"/>
          </a:p>
        </p:txBody>
      </p:sp>
      <p:sp>
        <p:nvSpPr>
          <p:cNvPr id="31752" name="Line 10"/>
          <p:cNvSpPr>
            <a:spLocks noChangeShapeType="1"/>
          </p:cNvSpPr>
          <p:nvPr/>
        </p:nvSpPr>
        <p:spPr bwMode="auto">
          <a:xfrm flipH="1">
            <a:off x="2971800" y="4724400"/>
            <a:ext cx="4114800" cy="1295400"/>
          </a:xfrm>
          <a:prstGeom prst="line">
            <a:avLst/>
          </a:prstGeom>
          <a:noFill/>
          <a:ln w="38100">
            <a:solidFill>
              <a:schemeClr val="tx1"/>
            </a:solidFill>
            <a:round/>
            <a:headEnd/>
            <a:tailEnd type="triangle" w="med" len="med"/>
          </a:ln>
        </p:spPr>
        <p:txBody>
          <a:bodyPr/>
          <a:lstStyle/>
          <a:p>
            <a:endParaRPr lang="en-US"/>
          </a:p>
        </p:txBody>
      </p:sp>
      <p:sp>
        <p:nvSpPr>
          <p:cNvPr id="31753" name="Line 11"/>
          <p:cNvSpPr>
            <a:spLocks noChangeShapeType="1"/>
          </p:cNvSpPr>
          <p:nvPr/>
        </p:nvSpPr>
        <p:spPr bwMode="auto">
          <a:xfrm>
            <a:off x="7086600" y="4724400"/>
            <a:ext cx="0" cy="14478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smtClean="0">
                <a:solidFill>
                  <a:srgbClr val="0000FF"/>
                </a:solidFill>
                <a:latin typeface="Times New Roman" pitchFamily="18" charset="0"/>
                <a:cs typeface="Times New Roman" pitchFamily="18" charset="0"/>
              </a:rPr>
              <a:t>2. Fully automated analyzer: </a:t>
            </a:r>
          </a:p>
          <a:p>
            <a:pPr marL="609600" indent="-609600" eaLnBrk="1" hangingPunct="1"/>
            <a:r>
              <a:rPr lang="en-US" smtClean="0">
                <a:latin typeface="Times New Roman" pitchFamily="18" charset="0"/>
                <a:cs typeface="Times New Roman" pitchFamily="18" charset="0"/>
              </a:rPr>
              <a:t> These autoanalyzers perform all the functions of semi-auto as well as the initial stages of the specimen analysis.</a:t>
            </a:r>
          </a:p>
          <a:p>
            <a:pPr marL="609600" indent="-609600" eaLnBrk="1" hangingPunct="1">
              <a:buFontTx/>
              <a:buAutoNum type="alphaLcParenR"/>
            </a:pPr>
            <a:r>
              <a:rPr lang="en-US" b="1" i="1" u="sng" smtClean="0">
                <a:latin typeface="Times New Roman" pitchFamily="18" charset="0"/>
                <a:cs typeface="Times New Roman" pitchFamily="18" charset="0"/>
              </a:rPr>
              <a:t>Batch analyzer:</a:t>
            </a:r>
          </a:p>
          <a:p>
            <a:pPr marL="609600" indent="-609600" eaLnBrk="1" hangingPunct="1"/>
            <a:r>
              <a:rPr lang="en-US" smtClean="0">
                <a:latin typeface="Times New Roman" pitchFamily="18" charset="0"/>
                <a:cs typeface="Times New Roman" pitchFamily="18" charset="0"/>
              </a:rPr>
              <a:t>This system becomes outdated now.</a:t>
            </a:r>
          </a:p>
          <a:p>
            <a:pPr marL="609600" indent="-609600" eaLnBrk="1" hangingPunct="1"/>
            <a:r>
              <a:rPr lang="en-US" smtClean="0">
                <a:latin typeface="Times New Roman" pitchFamily="18" charset="0"/>
                <a:cs typeface="Times New Roman" pitchFamily="18" charset="0"/>
              </a:rPr>
              <a:t>These analyzers performed only one type of test at a time.</a:t>
            </a:r>
          </a:p>
          <a:p>
            <a:pPr marL="609600" indent="-609600" eaLnBrk="1" hangingPunct="1"/>
            <a:r>
              <a:rPr lang="en-US" smtClean="0">
                <a:latin typeface="Times New Roman" pitchFamily="18" charset="0"/>
                <a:cs typeface="Times New Roman" pitchFamily="18" charset="0"/>
              </a:rPr>
              <a:t>There was provision to accommodate only one type of reagent at a time.</a:t>
            </a:r>
          </a:p>
          <a:p>
            <a:pPr marL="609600" indent="-609600" eaLnBrk="1" hangingPunct="1"/>
            <a:r>
              <a:rPr lang="en-US" smtClean="0">
                <a:latin typeface="Times New Roman" pitchFamily="18" charset="0"/>
                <a:cs typeface="Times New Roman" pitchFamily="18" charset="0"/>
              </a:rPr>
              <a:t>Advantage: large no. of sample batches were tested accurately and precisely.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0"/>
            <a:ext cx="9144000" cy="6858000"/>
          </a:xfrm>
        </p:spPr>
        <p:txBody>
          <a:bodyPr/>
          <a:lstStyle/>
          <a:p>
            <a:pPr marL="609600" indent="-609600" eaLnBrk="1" hangingPunct="1"/>
            <a:r>
              <a:rPr lang="en-US" smtClean="0">
                <a:latin typeface="Times New Roman" pitchFamily="18" charset="0"/>
                <a:cs typeface="Times New Roman" pitchFamily="18" charset="0"/>
              </a:rPr>
              <a:t>Disadvantage: </a:t>
            </a:r>
          </a:p>
          <a:p>
            <a:pPr marL="609600" indent="-609600" eaLnBrk="1" hangingPunct="1">
              <a:buFontTx/>
              <a:buAutoNum type="arabicPeriod"/>
            </a:pPr>
            <a:r>
              <a:rPr lang="en-US" smtClean="0">
                <a:latin typeface="Times New Roman" pitchFamily="18" charset="0"/>
                <a:cs typeface="Times New Roman" pitchFamily="18" charset="0"/>
              </a:rPr>
              <a:t>Did not function according to the patient’s test.</a:t>
            </a:r>
          </a:p>
          <a:p>
            <a:pPr marL="609600" indent="-609600" eaLnBrk="1" hangingPunct="1">
              <a:buFontTx/>
              <a:buAutoNum type="arabicPeriod"/>
            </a:pPr>
            <a:r>
              <a:rPr lang="en-US" smtClean="0">
                <a:latin typeface="Times New Roman" pitchFamily="18" charset="0"/>
                <a:cs typeface="Times New Roman" pitchFamily="18" charset="0"/>
              </a:rPr>
              <a:t>Stat facility was not available i.e. immediate testing and reporting.</a:t>
            </a:r>
          </a:p>
          <a:p>
            <a:pPr marL="609600" indent="-609600" eaLnBrk="1" hangingPunct="1">
              <a:buFontTx/>
              <a:buAutoNum type="arabicPeriod"/>
            </a:pPr>
            <a:r>
              <a:rPr lang="en-US" smtClean="0">
                <a:latin typeface="Times New Roman" pitchFamily="18" charset="0"/>
                <a:cs typeface="Times New Roman" pitchFamily="18" charset="0"/>
              </a:rPr>
              <a:t>Facility of random access was not available.</a:t>
            </a:r>
          </a:p>
          <a:p>
            <a:pPr marL="609600" indent="-609600" eaLnBrk="1" hangingPunct="1">
              <a:buFontTx/>
              <a:buNone/>
            </a:pPr>
            <a:r>
              <a:rPr lang="en-US" b="1" i="1" u="sng" smtClean="0">
                <a:latin typeface="Times New Roman" pitchFamily="18" charset="0"/>
                <a:cs typeface="Times New Roman" pitchFamily="18" charset="0"/>
              </a:rPr>
              <a:t>b) Random access analyzer :</a:t>
            </a:r>
          </a:p>
          <a:p>
            <a:pPr marL="609600" indent="-609600" eaLnBrk="1" hangingPunct="1"/>
            <a:r>
              <a:rPr lang="en-US" smtClean="0">
                <a:latin typeface="Times New Roman" pitchFamily="18" charset="0"/>
                <a:cs typeface="Times New Roman" pitchFamily="18" charset="0"/>
              </a:rPr>
              <a:t>Any specimen, by a command to the processing system, can be analyzed by any available process in or out of sequence with other specimens and without regard to their initial order.</a:t>
            </a:r>
          </a:p>
          <a:p>
            <a:pPr marL="609600" indent="-609600" eaLnBrk="1" hangingPunct="1"/>
            <a:r>
              <a:rPr lang="en-US" smtClean="0">
                <a:latin typeface="Times New Roman" pitchFamily="18" charset="0"/>
                <a:cs typeface="Times New Roman" pitchFamily="18" charset="0"/>
              </a:rPr>
              <a:t>It performs function of batch analyzer in addition performs: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0"/>
            <a:ext cx="9144000" cy="6858000"/>
          </a:xfrm>
        </p:spPr>
        <p:txBody>
          <a:bodyPr/>
          <a:lstStyle/>
          <a:p>
            <a:pPr eaLnBrk="1" hangingPunct="1">
              <a:buFontTx/>
              <a:buNone/>
            </a:pPr>
            <a:r>
              <a:rPr lang="en-US" smtClean="0">
                <a:latin typeface="Times New Roman" pitchFamily="18" charset="0"/>
                <a:cs typeface="Times New Roman" pitchFamily="18" charset="0"/>
              </a:rPr>
              <a:t>1. Random access mode( completing all tests on one sample before proceeding to the next sample).</a:t>
            </a:r>
          </a:p>
          <a:p>
            <a:pPr eaLnBrk="1" hangingPunct="1">
              <a:buFontTx/>
              <a:buNone/>
            </a:pPr>
            <a:r>
              <a:rPr lang="en-US" smtClean="0">
                <a:latin typeface="Times New Roman" pitchFamily="18" charset="0"/>
                <a:cs typeface="Times New Roman" pitchFamily="18" charset="0"/>
              </a:rPr>
              <a:t>2. Completing the greatest number of samples in the shortest  period of time.</a:t>
            </a:r>
          </a:p>
          <a:p>
            <a:pPr eaLnBrk="1" hangingPunct="1">
              <a:buFontTx/>
              <a:buNone/>
            </a:pPr>
            <a:r>
              <a:rPr lang="en-US" smtClean="0">
                <a:latin typeface="Times New Roman" pitchFamily="18" charset="0"/>
                <a:cs typeface="Times New Roman" pitchFamily="18" charset="0"/>
              </a:rPr>
              <a:t>3. Sequential mode ( processing one test type at a time).</a:t>
            </a:r>
          </a:p>
          <a:p>
            <a:pPr eaLnBrk="1" hangingPunct="1"/>
            <a:r>
              <a:rPr lang="en-US" b="1" i="1" u="sng" smtClean="0">
                <a:latin typeface="Times New Roman" pitchFamily="18" charset="0"/>
                <a:cs typeface="Times New Roman" pitchFamily="18" charset="0"/>
              </a:rPr>
              <a:t>Robotics</a:t>
            </a:r>
            <a:r>
              <a:rPr lang="en-US" smtClean="0">
                <a:latin typeface="Times New Roman" pitchFamily="18" charset="0"/>
                <a:cs typeface="Times New Roman" pitchFamily="18" charset="0"/>
              </a:rPr>
              <a:t> consists of the use of robots to process, transport and manipulate individual specimens and reaction mixtures.</a:t>
            </a:r>
          </a:p>
          <a:p>
            <a:pPr eaLnBrk="1" hangingPunct="1"/>
            <a:r>
              <a:rPr lang="en-US" smtClean="0">
                <a:latin typeface="Times New Roman" pitchFamily="18" charset="0"/>
                <a:cs typeface="Times New Roman" pitchFamily="18" charset="0"/>
              </a:rPr>
              <a:t>The integration of robots into an analytical systems is also called front-end automation.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39784"/>
          </a:xfrm>
        </p:spPr>
        <p:txBody>
          <a:bodyPr/>
          <a:lstStyle/>
          <a:p>
            <a:r>
              <a:rPr lang="en-IN" dirty="0" smtClean="0"/>
              <a:t>Discrete analyzer</a:t>
            </a:r>
            <a:endParaRPr lang="en-IN" dirty="0"/>
          </a:p>
        </p:txBody>
      </p:sp>
      <p:sp>
        <p:nvSpPr>
          <p:cNvPr id="2" name="Content Placeholder 1"/>
          <p:cNvSpPr>
            <a:spLocks noGrp="1"/>
          </p:cNvSpPr>
          <p:nvPr>
            <p:ph idx="1"/>
          </p:nvPr>
        </p:nvSpPr>
        <p:spPr/>
        <p:txBody>
          <a:bodyPr>
            <a:normAutofit fontScale="70000" lnSpcReduction="20000"/>
          </a:bodyPr>
          <a:lstStyle/>
          <a:p>
            <a:pPr marL="514350" indent="-514350">
              <a:buAutoNum type="arabicParenBoth"/>
            </a:pPr>
            <a:r>
              <a:rPr lang="en-US" dirty="0" smtClean="0">
                <a:solidFill>
                  <a:srgbClr val="FF0000"/>
                </a:solidFill>
                <a:latin typeface="Times New Roman" pitchFamily="18" charset="0"/>
                <a:cs typeface="Times New Roman" pitchFamily="18" charset="0"/>
              </a:rPr>
              <a:t>Semi auto analyzers</a:t>
            </a:r>
            <a:r>
              <a:rPr lang="en-US" dirty="0" smtClean="0">
                <a:latin typeface="Times New Roman" pitchFamily="18" charset="0"/>
                <a:cs typeface="Times New Roman" pitchFamily="18" charset="0"/>
              </a:rPr>
              <a:t>: Analyzers requiring manual performance as well as mechanized performance are called as semi auto analyzers. </a:t>
            </a:r>
          </a:p>
          <a:p>
            <a:pPr marL="514350" indent="-514350"/>
            <a:r>
              <a:rPr lang="en-US" dirty="0" smtClean="0">
                <a:latin typeface="Times New Roman" pitchFamily="18" charset="0"/>
                <a:cs typeface="Times New Roman" pitchFamily="18" charset="0"/>
              </a:rPr>
              <a:t>Sample- Reagent/Standard-Reagent mixing and feeding to the analyzer are manually performed. Evaluation and display of the result are mechanically performed</a:t>
            </a:r>
          </a:p>
          <a:p>
            <a:r>
              <a:rPr lang="en-US" dirty="0" smtClean="0">
                <a:latin typeface="Times New Roman" pitchFamily="18" charset="0"/>
                <a:cs typeface="Times New Roman" pitchFamily="18" charset="0"/>
              </a:rPr>
              <a:t>Examples of </a:t>
            </a:r>
            <a:r>
              <a:rPr lang="en-US" dirty="0" smtClean="0">
                <a:solidFill>
                  <a:srgbClr val="FF0000"/>
                </a:solidFill>
                <a:latin typeface="Times New Roman" pitchFamily="18" charset="0"/>
                <a:cs typeface="Times New Roman" pitchFamily="18" charset="0"/>
              </a:rPr>
              <a:t>Semi automated analyzers </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(1) 	RA-chemistry </a:t>
            </a:r>
            <a:r>
              <a:rPr lang="en-US" dirty="0" err="1" smtClean="0">
                <a:latin typeface="Times New Roman" pitchFamily="18" charset="0"/>
                <a:cs typeface="Times New Roman" pitchFamily="18" charset="0"/>
              </a:rPr>
              <a:t>analyser</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 	BTR-820</a:t>
            </a:r>
          </a:p>
          <a:p>
            <a:pPr>
              <a:buNone/>
            </a:pPr>
            <a:r>
              <a:rPr lang="en-US" dirty="0" smtClean="0">
                <a:latin typeface="Times New Roman" pitchFamily="18" charset="0"/>
                <a:cs typeface="Times New Roman" pitchFamily="18" charset="0"/>
              </a:rPr>
              <a:t>(3)	         ERBA chem-5</a:t>
            </a:r>
          </a:p>
          <a:p>
            <a:pPr>
              <a:buNone/>
            </a:pPr>
            <a:r>
              <a:rPr lang="en-US" dirty="0" smtClean="0">
                <a:latin typeface="Times New Roman" pitchFamily="18" charset="0"/>
                <a:cs typeface="Times New Roman" pitchFamily="18" charset="0"/>
              </a:rPr>
              <a:t>(4) 	SEAC</a:t>
            </a:r>
          </a:p>
          <a:p>
            <a:pPr>
              <a:buNone/>
            </a:pPr>
            <a:r>
              <a:rPr lang="en-US" dirty="0" smtClean="0">
                <a:latin typeface="Times New Roman" pitchFamily="18" charset="0"/>
                <a:cs typeface="Times New Roman" pitchFamily="18" charset="0"/>
              </a:rPr>
              <a:t>(5) 	</a:t>
            </a:r>
            <a:r>
              <a:rPr lang="en-US" dirty="0" err="1" smtClean="0">
                <a:latin typeface="Times New Roman" pitchFamily="18" charset="0"/>
                <a:cs typeface="Times New Roman" pitchFamily="18" charset="0"/>
              </a:rPr>
              <a:t>Clinicon</a:t>
            </a:r>
            <a:r>
              <a:rPr lang="en-US" dirty="0" smtClean="0">
                <a:latin typeface="Times New Roman" pitchFamily="18" charset="0"/>
                <a:cs typeface="Times New Roman" pitchFamily="18" charset="0"/>
              </a:rPr>
              <a:t> 4010</a:t>
            </a:r>
          </a:p>
          <a:p>
            <a:pPr>
              <a:buNone/>
            </a:pPr>
            <a:r>
              <a:rPr lang="en-US" dirty="0" smtClean="0">
                <a:latin typeface="Times New Roman" pitchFamily="18" charset="0"/>
                <a:cs typeface="Times New Roman" pitchFamily="18" charset="0"/>
              </a:rPr>
              <a:t>(6) 	Hitachi 4020</a:t>
            </a:r>
          </a:p>
          <a:p>
            <a:pPr>
              <a:buNone/>
            </a:pPr>
            <a:r>
              <a:rPr lang="en-US" dirty="0" smtClean="0">
                <a:latin typeface="Times New Roman" pitchFamily="18" charset="0"/>
                <a:cs typeface="Times New Roman" pitchFamily="18" charset="0"/>
              </a:rPr>
              <a:t>(7) 	Semi </a:t>
            </a:r>
            <a:r>
              <a:rPr lang="en-US" dirty="0" err="1" smtClean="0">
                <a:latin typeface="Times New Roman" pitchFamily="18" charset="0"/>
                <a:cs typeface="Times New Roman" pitchFamily="18" charset="0"/>
              </a:rPr>
              <a:t>autopacer</a:t>
            </a:r>
            <a:endParaRPr lang="en-US" dirty="0" smtClean="0">
              <a:latin typeface="Times New Roman" pitchFamily="18" charset="0"/>
              <a:cs typeface="Times New Roman" pitchFamily="18" charset="0"/>
            </a:endParaRP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282" y="500042"/>
            <a:ext cx="5572164" cy="600079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357158" y="213910"/>
            <a:ext cx="8215370" cy="621548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02862" y="500042"/>
            <a:ext cx="8269665" cy="5929354"/>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50825" y="549275"/>
            <a:ext cx="8713788" cy="5616575"/>
          </a:xfrm>
        </p:spPr>
        <p:txBody>
          <a:bodyPr/>
          <a:lstStyle/>
          <a:p>
            <a:pPr algn="l" rtl="0" eaLnBrk="1" hangingPunct="1">
              <a:lnSpc>
                <a:spcPct val="80000"/>
              </a:lnSpc>
              <a:buFontTx/>
              <a:buNone/>
            </a:pPr>
            <a:r>
              <a:rPr lang="en-US" sz="2800" b="1" u="sng" dirty="0" smtClean="0"/>
              <a:t>3- </a:t>
            </a:r>
            <a:r>
              <a:rPr lang="en-US" sz="2800" b="1" u="sng" dirty="0"/>
              <a:t>F</a:t>
            </a:r>
            <a:r>
              <a:rPr lang="en-US" sz="2800" b="1" u="sng" dirty="0" smtClean="0"/>
              <a:t>ully auto analyzers</a:t>
            </a:r>
          </a:p>
          <a:p>
            <a:pPr algn="l" rtl="0" eaLnBrk="1" hangingPunct="1">
              <a:lnSpc>
                <a:spcPct val="80000"/>
              </a:lnSpc>
              <a:buFontTx/>
              <a:buNone/>
            </a:pPr>
            <a:endParaRPr lang="en-US" sz="2800" b="1" dirty="0" smtClean="0"/>
          </a:p>
          <a:p>
            <a:pPr algn="l" rtl="0" eaLnBrk="1" hangingPunct="1">
              <a:lnSpc>
                <a:spcPct val="80000"/>
              </a:lnSpc>
              <a:buFontTx/>
              <a:buNone/>
            </a:pPr>
            <a:r>
              <a:rPr lang="en-US" sz="1800" b="1" dirty="0" smtClean="0"/>
              <a:t>Principle:</a:t>
            </a:r>
            <a:endParaRPr lang="en-US" sz="1800" dirty="0" smtClean="0"/>
          </a:p>
          <a:p>
            <a:pPr algn="l" rtl="0" eaLnBrk="1" hangingPunct="1">
              <a:lnSpc>
                <a:spcPct val="80000"/>
              </a:lnSpc>
              <a:buFontTx/>
              <a:buNone/>
            </a:pPr>
            <a:r>
              <a:rPr lang="en-US" sz="1800" dirty="0" smtClean="0"/>
              <a:t>Non-continuous flow using random access fluid which is a </a:t>
            </a:r>
            <a:r>
              <a:rPr lang="en-US" sz="1800" dirty="0" err="1" smtClean="0"/>
              <a:t>hydrofluorocarbon</a:t>
            </a:r>
            <a:endParaRPr lang="en-US" sz="1800" dirty="0" smtClean="0"/>
          </a:p>
          <a:p>
            <a:pPr algn="l" rtl="0" eaLnBrk="1" hangingPunct="1">
              <a:lnSpc>
                <a:spcPct val="80000"/>
              </a:lnSpc>
              <a:buFontTx/>
              <a:buNone/>
            </a:pPr>
            <a:r>
              <a:rPr lang="en-US" sz="1800" dirty="0" smtClean="0"/>
              <a:t>Liquid to reduce surface tension between samples/reagents and their tubing</a:t>
            </a:r>
          </a:p>
          <a:p>
            <a:pPr algn="l" rtl="0" eaLnBrk="1" hangingPunct="1">
              <a:lnSpc>
                <a:spcPct val="80000"/>
              </a:lnSpc>
              <a:buFontTx/>
              <a:buNone/>
            </a:pPr>
            <a:r>
              <a:rPr lang="en-US" sz="1800" dirty="0" smtClean="0"/>
              <a:t>And therefore reduce carry over.</a:t>
            </a:r>
          </a:p>
          <a:p>
            <a:pPr algn="l" rtl="0" eaLnBrk="1" hangingPunct="1">
              <a:lnSpc>
                <a:spcPct val="80000"/>
              </a:lnSpc>
              <a:buFontTx/>
              <a:buNone/>
            </a:pPr>
            <a:endParaRPr lang="en-US" sz="1800" dirty="0" smtClean="0"/>
          </a:p>
          <a:p>
            <a:pPr algn="l" rtl="0" eaLnBrk="1" hangingPunct="1">
              <a:lnSpc>
                <a:spcPct val="80000"/>
              </a:lnSpc>
              <a:buFontTx/>
              <a:buNone/>
            </a:pPr>
            <a:r>
              <a:rPr lang="en-US" sz="1800" dirty="0" smtClean="0"/>
              <a:t>Discrete analyzers have the capability to run multiple tests one sample at a</a:t>
            </a:r>
          </a:p>
          <a:p>
            <a:pPr algn="l" rtl="0" eaLnBrk="1" hangingPunct="1">
              <a:lnSpc>
                <a:spcPct val="80000"/>
              </a:lnSpc>
              <a:buFontTx/>
              <a:buNone/>
            </a:pPr>
            <a:r>
              <a:rPr lang="en-US" sz="1800" dirty="0" smtClean="0"/>
              <a:t>time or multiple samples one test at a time. They are the most versatile analyzers.</a:t>
            </a:r>
          </a:p>
          <a:p>
            <a:pPr algn="l" rtl="0" eaLnBrk="1" hangingPunct="1">
              <a:lnSpc>
                <a:spcPct val="80000"/>
              </a:lnSpc>
              <a:buFontTx/>
              <a:buNone/>
            </a:pPr>
            <a:endParaRPr lang="en-US" sz="1800" dirty="0" smtClean="0"/>
          </a:p>
          <a:p>
            <a:pPr algn="l" rtl="0" eaLnBrk="1" hangingPunct="1">
              <a:lnSpc>
                <a:spcPct val="80000"/>
              </a:lnSpc>
              <a:buFontTx/>
              <a:buNone/>
            </a:pPr>
            <a:r>
              <a:rPr lang="en-US" sz="1800" dirty="0" smtClean="0"/>
              <a:t>Each sample is treated differently according to the tests requested and programmed</a:t>
            </a:r>
          </a:p>
          <a:p>
            <a:pPr algn="l" rtl="0" eaLnBrk="1" hangingPunct="1">
              <a:lnSpc>
                <a:spcPct val="80000"/>
              </a:lnSpc>
              <a:buFontTx/>
              <a:buNone/>
            </a:pPr>
            <a:r>
              <a:rPr lang="en-US" sz="1800" dirty="0" smtClean="0"/>
              <a:t>by the operator:</a:t>
            </a:r>
          </a:p>
          <a:p>
            <a:pPr algn="l" rtl="0" eaLnBrk="1" hangingPunct="1">
              <a:lnSpc>
                <a:spcPct val="80000"/>
              </a:lnSpc>
              <a:buFontTx/>
              <a:buNone/>
            </a:pPr>
            <a:endParaRPr lang="en-US" sz="1800" dirty="0" smtClean="0"/>
          </a:p>
          <a:p>
            <a:pPr algn="l" rtl="0" eaLnBrk="1" hangingPunct="1">
              <a:lnSpc>
                <a:spcPct val="80000"/>
              </a:lnSpc>
              <a:buFontTx/>
              <a:buNone/>
            </a:pPr>
            <a:r>
              <a:rPr lang="en-US" sz="1800" dirty="0" smtClean="0"/>
              <a:t>E.g.  sample 1 glucose, urea, creatinine and electrolytes </a:t>
            </a:r>
          </a:p>
          <a:p>
            <a:pPr algn="l" rtl="0" eaLnBrk="1" hangingPunct="1">
              <a:lnSpc>
                <a:spcPct val="80000"/>
              </a:lnSpc>
              <a:buFontTx/>
              <a:buNone/>
            </a:pPr>
            <a:r>
              <a:rPr lang="en-US" sz="1800" dirty="0" smtClean="0"/>
              <a:t>        sample 2 total protein, albumin, calcium </a:t>
            </a:r>
          </a:p>
          <a:p>
            <a:pPr algn="l" rtl="0" eaLnBrk="1" hangingPunct="1">
              <a:lnSpc>
                <a:spcPct val="80000"/>
              </a:lnSpc>
              <a:buFontTx/>
              <a:buNone/>
            </a:pPr>
            <a:r>
              <a:rPr lang="en-US" sz="1800" dirty="0" smtClean="0"/>
              <a:t>        sample 3 triglycerides, cholesterol </a:t>
            </a:r>
          </a:p>
          <a:p>
            <a:pPr algn="l" rtl="0" eaLnBrk="1" hangingPunct="1">
              <a:lnSpc>
                <a:spcPct val="80000"/>
              </a:lnSpc>
              <a:buFontTx/>
              <a:buNone/>
            </a:pPr>
            <a:r>
              <a:rPr lang="en-US" sz="1800" dirty="0" smtClean="0"/>
              <a:t>        sample 4 bilirubin, ALT, AST, ALP</a:t>
            </a:r>
            <a:r>
              <a:rPr lang="en-US" sz="1000" dirty="0"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sApp Image 2022-11-25 at 9.51.07 AM.jpeg"/>
          <p:cNvPicPr>
            <a:picLocks noChangeAspect="1"/>
          </p:cNvPicPr>
          <p:nvPr/>
        </p:nvPicPr>
        <p:blipFill>
          <a:blip r:embed="rId2" cstate="print"/>
          <a:stretch>
            <a:fillRect/>
          </a:stretch>
        </p:blipFill>
        <p:spPr>
          <a:xfrm>
            <a:off x="500034" y="428604"/>
            <a:ext cx="8072494" cy="62151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srcRect/>
          <a:stretch>
            <a:fillRect/>
          </a:stretch>
        </p:blipFill>
        <p:spPr bwMode="auto">
          <a:xfrm>
            <a:off x="1142976" y="1460015"/>
            <a:ext cx="6858047" cy="482650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323850" y="115888"/>
            <a:ext cx="8507413" cy="6242050"/>
          </a:xfrm>
        </p:spPr>
        <p:txBody>
          <a:bodyPr/>
          <a:lstStyle/>
          <a:p>
            <a:pPr algn="ctr" rtl="0" eaLnBrk="1" hangingPunct="1">
              <a:lnSpc>
                <a:spcPct val="80000"/>
              </a:lnSpc>
              <a:buFontTx/>
              <a:buNone/>
            </a:pPr>
            <a:endParaRPr lang="en-US" sz="2400" b="1" u="sng" smtClean="0">
              <a:solidFill>
                <a:srgbClr val="000099"/>
              </a:solidFill>
            </a:endParaRPr>
          </a:p>
          <a:p>
            <a:pPr algn="ctr" rtl="0" eaLnBrk="1" hangingPunct="1">
              <a:lnSpc>
                <a:spcPct val="80000"/>
              </a:lnSpc>
              <a:buFontTx/>
              <a:buNone/>
            </a:pPr>
            <a:r>
              <a:rPr lang="en-US" sz="2400" b="1" u="sng" smtClean="0">
                <a:solidFill>
                  <a:srgbClr val="000099"/>
                </a:solidFill>
              </a:rPr>
              <a:t>General advantages of automated procedures in a </a:t>
            </a:r>
          </a:p>
          <a:p>
            <a:pPr algn="ctr" rtl="0" eaLnBrk="1" hangingPunct="1">
              <a:lnSpc>
                <a:spcPct val="80000"/>
              </a:lnSpc>
              <a:buFontTx/>
              <a:buNone/>
            </a:pPr>
            <a:r>
              <a:rPr lang="en-US" sz="2400" b="1" u="sng" smtClean="0">
                <a:solidFill>
                  <a:srgbClr val="000099"/>
                </a:solidFill>
              </a:rPr>
              <a:t>Medical Laboratory</a:t>
            </a:r>
          </a:p>
          <a:p>
            <a:pPr algn="l" rtl="0" eaLnBrk="1" hangingPunct="1">
              <a:lnSpc>
                <a:spcPct val="80000"/>
              </a:lnSpc>
              <a:buFontTx/>
              <a:buNone/>
            </a:pPr>
            <a:endParaRPr lang="en-US" sz="2400" smtClean="0">
              <a:solidFill>
                <a:srgbClr val="000099"/>
              </a:solidFill>
            </a:endParaRPr>
          </a:p>
          <a:p>
            <a:pPr algn="l" rtl="0" eaLnBrk="1" hangingPunct="1">
              <a:lnSpc>
                <a:spcPct val="80000"/>
              </a:lnSpc>
            </a:pPr>
            <a:r>
              <a:rPr lang="en-US" sz="2400" smtClean="0"/>
              <a:t>Increase the number of tests performed by one individual in a given time period, therefore speeding up the results and reducing turn around time.</a:t>
            </a:r>
          </a:p>
          <a:p>
            <a:pPr algn="l" rtl="0" eaLnBrk="1" hangingPunct="1">
              <a:lnSpc>
                <a:spcPct val="80000"/>
              </a:lnSpc>
              <a:buFontTx/>
              <a:buNone/>
            </a:pPr>
            <a:endParaRPr lang="en-US" sz="2400" smtClean="0"/>
          </a:p>
          <a:p>
            <a:pPr algn="l" rtl="0" eaLnBrk="1" hangingPunct="1">
              <a:lnSpc>
                <a:spcPct val="80000"/>
              </a:lnSpc>
            </a:pPr>
            <a:r>
              <a:rPr lang="en-US" sz="2400" smtClean="0"/>
              <a:t>Human factor is decreased during the mechanical and repetitive part of an assay because man power is an expensive commodity in Medical laboratories. This could be considered a disadvantage for Laboratory specialists because fewer jobs will be available.</a:t>
            </a:r>
          </a:p>
          <a:p>
            <a:pPr algn="l" rtl="0" eaLnBrk="1" hangingPunct="1">
              <a:lnSpc>
                <a:spcPct val="80000"/>
              </a:lnSpc>
              <a:buFontTx/>
              <a:buNone/>
            </a:pPr>
            <a:endParaRPr lang="en-US" sz="2400" smtClean="0"/>
          </a:p>
          <a:p>
            <a:pPr algn="l" rtl="0" eaLnBrk="1" hangingPunct="1">
              <a:lnSpc>
                <a:spcPct val="80000"/>
              </a:lnSpc>
            </a:pPr>
            <a:r>
              <a:rPr lang="en-US" sz="2400" smtClean="0"/>
              <a:t>To minimize variation in results from one individual to another Automation eliminates the potential errors of manual analyses such as volumetric pipeting, manual calculation and interpretation of results. </a:t>
            </a:r>
          </a:p>
          <a:p>
            <a:pPr algn="l" rtl="0" eaLnBrk="1" hangingPunct="1">
              <a:lnSpc>
                <a:spcPct val="80000"/>
              </a:lnSpc>
            </a:pPr>
            <a:endParaRPr lang="en-US" sz="24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274638"/>
            <a:ext cx="8229600" cy="6467475"/>
          </a:xfrm>
        </p:spPr>
        <p:txBody>
          <a:bodyPr/>
          <a:lstStyle/>
          <a:p>
            <a:pPr algn="l" rtl="0" eaLnBrk="1" hangingPunct="1"/>
            <a:r>
              <a:rPr lang="en-US" sz="2000" dirty="0" smtClean="0">
                <a:solidFill>
                  <a:schemeClr val="tx1"/>
                </a:solidFill>
              </a:rPr>
              <a:t>These instruments are heavily dependent on electronic control.</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Sample is aspirated by the auto sampler from the sample cup and placed in the reaction </a:t>
            </a:r>
            <a:r>
              <a:rPr lang="en-US" sz="2000" dirty="0" err="1" smtClean="0">
                <a:solidFill>
                  <a:schemeClr val="tx1"/>
                </a:solidFill>
              </a:rPr>
              <a:t>cuvet</a:t>
            </a:r>
            <a:r>
              <a:rPr lang="en-US" sz="2000" dirty="0" smtClean="0">
                <a:solidFill>
                  <a:schemeClr val="tx1"/>
                </a:solidFill>
              </a:rPr>
              <a:t>. This sampler is programmed or adjusted to reach a prescribed depth in those cups to maximize use of available sample.</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Mixing of sample and reagents may be achieved by several methods such as:</a:t>
            </a:r>
            <a:br>
              <a:rPr lang="en-US" sz="2000" dirty="0" smtClean="0">
                <a:solidFill>
                  <a:schemeClr val="tx1"/>
                </a:solidFill>
              </a:rPr>
            </a:br>
            <a:r>
              <a:rPr lang="en-US" sz="2000" dirty="0" smtClean="0">
                <a:solidFill>
                  <a:schemeClr val="tx1"/>
                </a:solidFill>
              </a:rPr>
              <a:t>a)-Spinning of the </a:t>
            </a:r>
            <a:r>
              <a:rPr lang="en-US" sz="2000" dirty="0" err="1" smtClean="0">
                <a:solidFill>
                  <a:schemeClr val="tx1"/>
                </a:solidFill>
              </a:rPr>
              <a:t>cuvet</a:t>
            </a:r>
            <a:r>
              <a:rPr lang="en-US" sz="2000" dirty="0" smtClean="0">
                <a:solidFill>
                  <a:schemeClr val="tx1"/>
                </a:solidFill>
              </a:rPr>
              <a:t> at high speed followed by sudden stop. </a:t>
            </a:r>
            <a:br>
              <a:rPr lang="en-US" sz="2000" dirty="0" smtClean="0">
                <a:solidFill>
                  <a:schemeClr val="tx1"/>
                </a:solidFill>
              </a:rPr>
            </a:br>
            <a:r>
              <a:rPr lang="en-US" sz="2000" dirty="0" smtClean="0">
                <a:solidFill>
                  <a:schemeClr val="tx1"/>
                </a:solidFill>
              </a:rPr>
              <a:t>b)-Introducing the reagent into the </a:t>
            </a:r>
            <a:r>
              <a:rPr lang="en-US" sz="2000" dirty="0" err="1" smtClean="0">
                <a:solidFill>
                  <a:schemeClr val="tx1"/>
                </a:solidFill>
              </a:rPr>
              <a:t>cuvet</a:t>
            </a:r>
            <a:r>
              <a:rPr lang="en-US" sz="2000" dirty="0" smtClean="0">
                <a:solidFill>
                  <a:schemeClr val="tx1"/>
                </a:solidFill>
              </a:rPr>
              <a:t> by jet action.</a:t>
            </a:r>
            <a:br>
              <a:rPr lang="en-US" sz="2000" dirty="0" smtClean="0">
                <a:solidFill>
                  <a:schemeClr val="tx1"/>
                </a:solidFill>
              </a:rPr>
            </a:br>
            <a:r>
              <a:rPr lang="en-US" sz="2000" dirty="0" smtClean="0">
                <a:solidFill>
                  <a:schemeClr val="tx1"/>
                </a:solidFill>
              </a:rPr>
              <a:t>c)-Introducing air bubbles into the </a:t>
            </a:r>
            <a:r>
              <a:rPr lang="en-US" sz="2000" dirty="0" err="1" smtClean="0">
                <a:solidFill>
                  <a:schemeClr val="tx1"/>
                </a:solidFill>
              </a:rPr>
              <a:t>cuvet</a:t>
            </a:r>
            <a:r>
              <a:rPr lang="en-US" sz="2000" dirty="0" smtClean="0">
                <a:solidFill>
                  <a:schemeClr val="tx1"/>
                </a:solidFill>
              </a:rPr>
              <a:t>.</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The reaction chamber temperature is controlled for colour development or enzyme assay to proceed.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395288" y="333375"/>
            <a:ext cx="8229600" cy="6191250"/>
          </a:xfrm>
        </p:spPr>
        <p:txBody>
          <a:bodyPr/>
          <a:lstStyle/>
          <a:p>
            <a:pPr algn="l" rtl="0" eaLnBrk="1" hangingPunct="1">
              <a:lnSpc>
                <a:spcPct val="90000"/>
              </a:lnSpc>
            </a:pPr>
            <a:r>
              <a:rPr lang="en-US" sz="2400" smtClean="0"/>
              <a:t>The absorbency of the reaction in the reaction cuvet is read by a spectrophotometer, which is placed in the reaction chamber.</a:t>
            </a:r>
            <a:br>
              <a:rPr lang="en-US" sz="2400" smtClean="0"/>
            </a:br>
            <a:r>
              <a:rPr lang="en-US" sz="2400" smtClean="0"/>
              <a:t/>
            </a:r>
            <a:br>
              <a:rPr lang="en-US" sz="2400" smtClean="0"/>
            </a:br>
            <a:r>
              <a:rPr lang="en-US" sz="2400" smtClean="0"/>
              <a:t>Computer then calculates the results and produces it in printed format.</a:t>
            </a:r>
            <a:br>
              <a:rPr lang="en-US" sz="2400" smtClean="0"/>
            </a:br>
            <a:r>
              <a:rPr lang="en-US" sz="2400" smtClean="0"/>
              <a:t/>
            </a:r>
            <a:br>
              <a:rPr lang="en-US" sz="2400" smtClean="0"/>
            </a:br>
            <a:r>
              <a:rPr lang="en-US" sz="2400" smtClean="0"/>
              <a:t>Many of these machines have a Q.C system built in and automatically checks on the results of the Q.C samples to determine whether to accept or reject the results of the run.</a:t>
            </a:r>
            <a:br>
              <a:rPr lang="en-US" sz="2400" smtClean="0"/>
            </a:br>
            <a:r>
              <a:rPr lang="en-US" sz="2400" smtClean="0"/>
              <a:t/>
            </a:r>
            <a:br>
              <a:rPr lang="en-US" sz="2400" smtClean="0"/>
            </a:br>
            <a:r>
              <a:rPr lang="en-US" sz="2400" smtClean="0"/>
              <a:t>Kinetic rather than endpoint methodologies are used (minimize protein error and give more accurate results)</a:t>
            </a:r>
            <a:br>
              <a:rPr lang="en-US" sz="2400" smtClean="0"/>
            </a:br>
            <a:r>
              <a:rPr lang="en-US" sz="2400" smtClean="0"/>
              <a:t/>
            </a:r>
            <a:br>
              <a:rPr lang="en-US" sz="2400" smtClean="0"/>
            </a:br>
            <a:r>
              <a:rPr lang="en-US" sz="2400" smtClean="0"/>
              <a:t>Patient results are stored  in the computer hardware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79388" y="115888"/>
            <a:ext cx="8785225" cy="6626225"/>
          </a:xfrm>
        </p:spPr>
        <p:txBody>
          <a:bodyPr/>
          <a:lstStyle/>
          <a:p>
            <a:pPr algn="l" rtl="0" eaLnBrk="1" hangingPunct="1"/>
            <a:r>
              <a:rPr lang="en-US" sz="2000" b="1" dirty="0" smtClean="0">
                <a:solidFill>
                  <a:schemeClr val="accent2"/>
                </a:solidFill>
              </a:rPr>
              <a:t>Uses:</a:t>
            </a:r>
            <a:r>
              <a:rPr lang="en-US" sz="2000" dirty="0" smtClean="0">
                <a:solidFill>
                  <a:schemeClr val="accent2"/>
                </a:solidFill>
              </a:rPr>
              <a:t/>
            </a:r>
            <a:br>
              <a:rPr lang="en-US" sz="2000" dirty="0" smtClean="0">
                <a:solidFill>
                  <a:schemeClr val="accent2"/>
                </a:solidFill>
              </a:rPr>
            </a:br>
            <a:r>
              <a:rPr lang="en-US" sz="2000" dirty="0" smtClean="0">
                <a:solidFill>
                  <a:schemeClr val="tx1"/>
                </a:solidFill>
              </a:rPr>
              <a:t>Wide variety of </a:t>
            </a:r>
            <a:r>
              <a:rPr lang="en-US" sz="2000" dirty="0" err="1" smtClean="0">
                <a:solidFill>
                  <a:schemeClr val="tx1"/>
                </a:solidFill>
              </a:rPr>
              <a:t>analytes</a:t>
            </a:r>
            <a:r>
              <a:rPr lang="en-US" sz="2000" dirty="0" smtClean="0">
                <a:solidFill>
                  <a:schemeClr val="tx1"/>
                </a:solidFill>
              </a:rPr>
              <a:t> can be measured including;</a:t>
            </a:r>
            <a:br>
              <a:rPr lang="en-US" sz="2000" dirty="0" smtClean="0">
                <a:solidFill>
                  <a:schemeClr val="tx1"/>
                </a:solidFill>
              </a:rPr>
            </a:br>
            <a:r>
              <a:rPr lang="en-US" sz="2000" dirty="0" smtClean="0">
                <a:solidFill>
                  <a:schemeClr val="tx1"/>
                </a:solidFill>
              </a:rPr>
              <a:t>Glucose, BUN, ammonia, </a:t>
            </a:r>
            <a:r>
              <a:rPr lang="en-US" sz="2000" dirty="0" err="1" smtClean="0">
                <a:solidFill>
                  <a:schemeClr val="tx1"/>
                </a:solidFill>
              </a:rPr>
              <a:t>bilirubin</a:t>
            </a:r>
            <a:r>
              <a:rPr lang="en-US" sz="2000" dirty="0" smtClean="0">
                <a:solidFill>
                  <a:schemeClr val="tx1"/>
                </a:solidFill>
              </a:rPr>
              <a:t>, uric acid, cholesterol, triglycerides, total calcium, total protein, albumin, </a:t>
            </a:r>
            <a:r>
              <a:rPr lang="en-US" sz="2000" dirty="0" err="1" smtClean="0">
                <a:solidFill>
                  <a:schemeClr val="tx1"/>
                </a:solidFill>
              </a:rPr>
              <a:t>creatinine</a:t>
            </a:r>
            <a:r>
              <a:rPr lang="en-US" sz="2000" dirty="0" smtClean="0">
                <a:solidFill>
                  <a:schemeClr val="tx1"/>
                </a:solidFill>
              </a:rPr>
              <a:t>, phosphorus, and serum enzymes</a:t>
            </a:r>
            <a:r>
              <a:rPr lang="en-US" sz="2000" dirty="0" smtClean="0"/>
              <a:t/>
            </a:r>
            <a:br>
              <a:rPr lang="en-US" sz="2000" dirty="0" smtClean="0"/>
            </a:br>
            <a:r>
              <a:rPr lang="en-US" sz="2000" b="1" dirty="0" smtClean="0"/>
              <a:t/>
            </a:r>
            <a:br>
              <a:rPr lang="en-US" sz="2000" b="1" dirty="0" smtClean="0"/>
            </a:br>
            <a:r>
              <a:rPr lang="en-US" sz="2000" b="1" dirty="0" smtClean="0">
                <a:solidFill>
                  <a:schemeClr val="accent2"/>
                </a:solidFill>
              </a:rPr>
              <a:t>Advantages:</a:t>
            </a:r>
            <a:r>
              <a:rPr lang="en-US" sz="2000" b="1" dirty="0" smtClean="0"/>
              <a:t/>
            </a:r>
            <a:br>
              <a:rPr lang="en-US" sz="2000" b="1" dirty="0" smtClean="0"/>
            </a:br>
            <a:r>
              <a:rPr lang="en-US" sz="2000" dirty="0" smtClean="0">
                <a:solidFill>
                  <a:schemeClr val="tx1"/>
                </a:solidFill>
              </a:rPr>
              <a:t>These machines are robust and produce reliable results with minimum problems.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These are high throughput machines that can analyze up to 75 samples or more in one go for single or multiple testing</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Require little volume of sample and reagents.</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r>
              <a:rPr lang="en-US" sz="2000" dirty="0" smtClean="0">
                <a:solidFill>
                  <a:schemeClr val="tx1"/>
                </a:solidFill>
              </a:rPr>
              <a:t>Results are directly sent to the clinics via compatible computer system</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Printers are attached for printing hard-copy and error charts for the control samples</a:t>
            </a:r>
            <a:r>
              <a:rPr lang="en-US" sz="2000" b="1" dirty="0" smtClean="0"/>
              <a:t/>
            </a:r>
            <a:br>
              <a:rPr lang="en-US" sz="2000" b="1" dirty="0" smtClean="0"/>
            </a:br>
            <a:r>
              <a:rPr lang="en-US" sz="2000" b="1" dirty="0" smtClean="0"/>
              <a:t/>
            </a:r>
            <a:br>
              <a:rPr lang="en-US" sz="2000" b="1" dirty="0" smtClean="0"/>
            </a:br>
            <a:endParaRPr lang="en-US" sz="20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algn="l" rtl="0" eaLnBrk="1" hangingPunct="1"/>
            <a:r>
              <a:rPr lang="en-US" sz="2400" b="1" smtClean="0">
                <a:solidFill>
                  <a:srgbClr val="FF3300"/>
                </a:solidFill>
              </a:rPr>
              <a:t>Dis-advantages:</a:t>
            </a:r>
            <a:r>
              <a:rPr lang="en-US" sz="2400" b="1" smtClean="0"/>
              <a:t/>
            </a:r>
            <a:br>
              <a:rPr lang="en-US" sz="2400" b="1" smtClean="0"/>
            </a:br>
            <a:r>
              <a:rPr lang="en-US" sz="2400" smtClean="0"/>
              <a:t>These analyzers are expensive to purchase</a:t>
            </a:r>
            <a:br>
              <a:rPr lang="en-US" sz="2400" smtClean="0"/>
            </a:br>
            <a:r>
              <a:rPr lang="en-US" sz="2400" smtClean="0"/>
              <a:t/>
            </a:r>
            <a:br>
              <a:rPr lang="en-US" sz="2400" smtClean="0"/>
            </a:br>
            <a:r>
              <a:rPr lang="en-US" sz="2400" smtClean="0"/>
              <a:t>Produce a lot of waste</a:t>
            </a:r>
            <a:br>
              <a:rPr lang="en-US" sz="2400" smtClean="0"/>
            </a:br>
            <a:r>
              <a:rPr lang="en-US" sz="2400" smtClean="0"/>
              <a:t/>
            </a:r>
            <a:br>
              <a:rPr lang="en-US" sz="2400" smtClean="0"/>
            </a:br>
            <a:r>
              <a:rPr lang="en-US" sz="2400" smtClean="0"/>
              <a:t>Are expensive to maintain</a:t>
            </a:r>
            <a:br>
              <a:rPr lang="en-US" sz="2400" smtClean="0"/>
            </a:br>
            <a:r>
              <a:rPr lang="en-US" sz="2400" smtClean="0"/>
              <a:t/>
            </a:r>
            <a:br>
              <a:rPr lang="en-US" sz="2400" smtClean="0"/>
            </a:br>
            <a:r>
              <a:rPr lang="en-US" sz="2400" smtClean="0"/>
              <a:t>Since each sample is in a separate reaction container, uniformity and quality must be maintained in each cuvet.</a:t>
            </a:r>
            <a:r>
              <a:rPr lang="en-US" sz="2400" b="1" u="sng" smtClean="0"/>
              <a:t/>
            </a:r>
            <a:br>
              <a:rPr lang="en-US" sz="2400" b="1" u="sng" smtClean="0"/>
            </a:br>
            <a:endParaRPr lang="en-US" sz="2400" b="1" u="sng"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Grp="1" noChangeAspect="1" noChangeArrowheads="1"/>
          </p:cNvPicPr>
          <p:nvPr>
            <p:ph sz="half" idx="1"/>
          </p:nvPr>
        </p:nvPicPr>
        <p:blipFill>
          <a:blip r:embed="rId2"/>
          <a:stretch>
            <a:fillRect/>
          </a:stretch>
        </p:blipFill>
        <p:spPr>
          <a:xfrm>
            <a:off x="457200" y="2566973"/>
            <a:ext cx="4038600" cy="2592417"/>
          </a:xfrm>
          <a:noFill/>
        </p:spPr>
      </p:pic>
      <p:pic>
        <p:nvPicPr>
          <p:cNvPr id="19459" name="Picture 12" descr="flowanalyze-smartchem1-1"/>
          <p:cNvPicPr>
            <a:picLocks noGrp="1" noChangeAspect="1" noChangeArrowheads="1"/>
          </p:cNvPicPr>
          <p:nvPr>
            <p:ph sz="half" idx="2"/>
          </p:nvPr>
        </p:nvPicPr>
        <p:blipFill>
          <a:blip r:embed="rId3"/>
          <a:srcRect/>
          <a:stretch>
            <a:fillRect/>
          </a:stretch>
        </p:blipFill>
        <p:spPr>
          <a:xfrm>
            <a:off x="179388" y="188913"/>
            <a:ext cx="3744912" cy="2884487"/>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79388" y="260350"/>
            <a:ext cx="8785225" cy="6192838"/>
          </a:xfrm>
        </p:spPr>
        <p:txBody>
          <a:bodyPr/>
          <a:lstStyle/>
          <a:p>
            <a:pPr algn="l" rtl="0" eaLnBrk="1" hangingPunct="1"/>
            <a:r>
              <a:rPr lang="en-US" sz="2800" b="1" u="sng" dirty="0" smtClean="0"/>
              <a:t>4-Dry Chemical Analyzers</a:t>
            </a:r>
            <a:r>
              <a:rPr lang="en-US" sz="2800" b="1" dirty="0" smtClean="0"/>
              <a:t/>
            </a:r>
            <a:br>
              <a:rPr lang="en-US" sz="2800" b="1" dirty="0" smtClean="0"/>
            </a:br>
            <a:r>
              <a:rPr lang="en-US" sz="2800" b="1" dirty="0" smtClean="0">
                <a:solidFill>
                  <a:schemeClr val="tx1"/>
                </a:solidFill>
              </a:rPr>
              <a:t/>
            </a:r>
            <a:br>
              <a:rPr lang="en-US" sz="2800" b="1" dirty="0" smtClean="0">
                <a:solidFill>
                  <a:schemeClr val="tx1"/>
                </a:solidFill>
              </a:rPr>
            </a:br>
            <a:r>
              <a:rPr lang="en-US" sz="2400" dirty="0" smtClean="0">
                <a:solidFill>
                  <a:schemeClr val="tx1"/>
                </a:solidFill>
              </a:rPr>
              <a:t>Dry</a:t>
            </a:r>
            <a:r>
              <a:rPr lang="en-US" sz="2400" b="1" dirty="0" smtClean="0">
                <a:solidFill>
                  <a:schemeClr val="tx1"/>
                </a:solidFill>
              </a:rPr>
              <a:t> </a:t>
            </a:r>
            <a:r>
              <a:rPr lang="en-US" sz="2400" dirty="0" smtClean="0">
                <a:solidFill>
                  <a:schemeClr val="tx1"/>
                </a:solidFill>
              </a:rPr>
              <a:t>chemical methods utilize reagent slides that are composed of several layers which may include:</a:t>
            </a:r>
            <a:br>
              <a:rPr lang="en-US" sz="2400" dirty="0" smtClean="0">
                <a:solidFill>
                  <a:schemeClr val="tx1"/>
                </a:solidFill>
              </a:rPr>
            </a:br>
            <a:r>
              <a:rPr lang="en-US" sz="2400" dirty="0" smtClean="0"/>
              <a:t>		</a:t>
            </a:r>
            <a:r>
              <a:rPr lang="en-US" sz="2400" dirty="0" smtClean="0">
                <a:solidFill>
                  <a:srgbClr val="CC3300"/>
                </a:solidFill>
              </a:rPr>
              <a:t>1-spreading layer</a:t>
            </a:r>
            <a:br>
              <a:rPr lang="en-US" sz="2400" dirty="0" smtClean="0">
                <a:solidFill>
                  <a:srgbClr val="CC3300"/>
                </a:solidFill>
              </a:rPr>
            </a:br>
            <a:r>
              <a:rPr lang="en-US" sz="2400" dirty="0" smtClean="0">
                <a:solidFill>
                  <a:srgbClr val="CC3300"/>
                </a:solidFill>
              </a:rPr>
              <a:t>		2-scavenger layer</a:t>
            </a:r>
            <a:br>
              <a:rPr lang="en-US" sz="2400" dirty="0" smtClean="0">
                <a:solidFill>
                  <a:srgbClr val="CC3300"/>
                </a:solidFill>
              </a:rPr>
            </a:br>
            <a:r>
              <a:rPr lang="en-US" sz="2400" dirty="0" smtClean="0">
                <a:solidFill>
                  <a:srgbClr val="CC3300"/>
                </a:solidFill>
              </a:rPr>
              <a:t>		3-reagent layer(s)</a:t>
            </a:r>
            <a:br>
              <a:rPr lang="en-US" sz="2400" dirty="0" smtClean="0">
                <a:solidFill>
                  <a:srgbClr val="CC3300"/>
                </a:solidFill>
              </a:rPr>
            </a:br>
            <a:r>
              <a:rPr lang="en-US" sz="2400" dirty="0" smtClean="0">
                <a:solidFill>
                  <a:srgbClr val="CC3300"/>
                </a:solidFill>
              </a:rPr>
              <a:t>		4-plastic or support layer</a:t>
            </a:r>
            <a:r>
              <a:rPr lang="en-US" sz="2400" dirty="0" smtClean="0"/>
              <a:t/>
            </a:r>
            <a:br>
              <a:rPr lang="en-US" sz="2400" dirty="0" smtClean="0"/>
            </a:br>
            <a:r>
              <a:rPr lang="en-US" sz="2400" dirty="0" smtClean="0"/>
              <a:t/>
            </a:r>
            <a:br>
              <a:rPr lang="en-US" sz="2400" dirty="0" smtClean="0"/>
            </a:br>
            <a:r>
              <a:rPr lang="en-US" sz="2400" dirty="0" smtClean="0">
                <a:solidFill>
                  <a:schemeClr val="tx1"/>
                </a:solidFill>
              </a:rPr>
              <a:t>Examples of these analyzers include bed-side </a:t>
            </a:r>
            <a:r>
              <a:rPr lang="en-US" sz="2400" dirty="0" err="1" smtClean="0">
                <a:solidFill>
                  <a:schemeClr val="tx1"/>
                </a:solidFill>
              </a:rPr>
              <a:t>glucometers</a:t>
            </a:r>
            <a:r>
              <a:rPr lang="en-US" sz="2400" dirty="0" smtClean="0">
                <a:solidFill>
                  <a:schemeClr val="tx1"/>
                </a:solidFill>
              </a:rPr>
              <a:t>, Cholesterol and Triglyceride analyzer, hemoglobin analyzer, blood group reader.</a:t>
            </a:r>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79388" y="188913"/>
            <a:ext cx="8785225" cy="6480175"/>
          </a:xfrm>
        </p:spPr>
        <p:txBody>
          <a:bodyPr/>
          <a:lstStyle/>
          <a:p>
            <a:pPr algn="l" rtl="0" eaLnBrk="1" hangingPunct="1"/>
            <a:r>
              <a:rPr lang="en-US" sz="2000" b="1" smtClean="0"/>
              <a:t>Principle of dry chemical analyzer:</a:t>
            </a:r>
            <a:br>
              <a:rPr lang="en-US" sz="2000" b="1" smtClean="0"/>
            </a:br>
            <a:r>
              <a:rPr lang="en-US" sz="2000" i="1" smtClean="0">
                <a:solidFill>
                  <a:srgbClr val="000099"/>
                </a:solidFill>
              </a:rPr>
              <a:t>Spreading layer</a:t>
            </a:r>
            <a:r>
              <a:rPr lang="en-US" sz="2000" smtClean="0"/>
              <a:t> is for adding sample or control or standard. </a:t>
            </a:r>
            <a:br>
              <a:rPr lang="en-US" sz="2000" smtClean="0"/>
            </a:br>
            <a:r>
              <a:rPr lang="en-US" sz="2000" smtClean="0"/>
              <a:t/>
            </a:r>
            <a:br>
              <a:rPr lang="en-US" sz="2000" smtClean="0"/>
            </a:br>
            <a:r>
              <a:rPr lang="en-US" sz="2000" i="1" smtClean="0">
                <a:solidFill>
                  <a:srgbClr val="000099"/>
                </a:solidFill>
              </a:rPr>
              <a:t>Scavenger layer</a:t>
            </a:r>
            <a:r>
              <a:rPr lang="en-US" sz="2000" smtClean="0"/>
              <a:t> allows selected components to filter through and penetrate to the reaction layer(s), which in turn activate the dehydrated reagents. </a:t>
            </a:r>
            <a:br>
              <a:rPr lang="en-US" sz="2000" smtClean="0"/>
            </a:br>
            <a:r>
              <a:rPr lang="en-US" sz="2000" smtClean="0"/>
              <a:t/>
            </a:r>
            <a:br>
              <a:rPr lang="en-US" sz="2000" smtClean="0"/>
            </a:br>
            <a:r>
              <a:rPr lang="en-US" sz="2000" i="1" smtClean="0">
                <a:solidFill>
                  <a:srgbClr val="000099"/>
                </a:solidFill>
              </a:rPr>
              <a:t>Reagent layer(s)</a:t>
            </a:r>
            <a:r>
              <a:rPr lang="en-US" sz="2000" smtClean="0"/>
              <a:t> contains lyophilized or dry enzymes, and buffers necessary for the analysis of a specific analyte in the sample.</a:t>
            </a:r>
            <a:br>
              <a:rPr lang="en-US" sz="2000" smtClean="0"/>
            </a:br>
            <a:r>
              <a:rPr lang="en-US" sz="2000" smtClean="0"/>
              <a:t/>
            </a:r>
            <a:br>
              <a:rPr lang="en-US" sz="2000" smtClean="0"/>
            </a:br>
            <a:r>
              <a:rPr lang="en-US" sz="2000" smtClean="0"/>
              <a:t>A chemical reaction is initiated to produce a colour.</a:t>
            </a:r>
            <a:br>
              <a:rPr lang="en-US" sz="2000" smtClean="0"/>
            </a:br>
            <a:r>
              <a:rPr lang="en-US" sz="2000" smtClean="0"/>
              <a:t/>
            </a:r>
            <a:br>
              <a:rPr lang="en-US" sz="2000" smtClean="0"/>
            </a:br>
            <a:r>
              <a:rPr lang="en-US" sz="2000" smtClean="0"/>
              <a:t>Light is passed from beneath the </a:t>
            </a:r>
            <a:r>
              <a:rPr lang="en-US" sz="2000" i="1" smtClean="0">
                <a:solidFill>
                  <a:srgbClr val="000099"/>
                </a:solidFill>
              </a:rPr>
              <a:t>support or plastic layer</a:t>
            </a:r>
            <a:r>
              <a:rPr lang="en-US" sz="2000" smtClean="0"/>
              <a:t> and is directed through the reagent layer (s).</a:t>
            </a:r>
            <a:br>
              <a:rPr lang="en-US" sz="2000" smtClean="0"/>
            </a:br>
            <a:r>
              <a:rPr lang="en-US" sz="2000" smtClean="0"/>
              <a:t/>
            </a:r>
            <a:br>
              <a:rPr lang="en-US" sz="2000" smtClean="0"/>
            </a:br>
            <a:r>
              <a:rPr lang="en-US" sz="2000" smtClean="0"/>
              <a:t>As the light hits the white spreading layer, some of the light reflects back through the reagent layer(s) to a photocell while some is absorbed.</a:t>
            </a:r>
            <a:br>
              <a:rPr lang="en-US" sz="2000" smtClean="0"/>
            </a:br>
            <a:r>
              <a:rPr lang="en-US" sz="2000" smtClean="0"/>
              <a:t/>
            </a:r>
            <a:br>
              <a:rPr lang="en-US" sz="2000" smtClean="0"/>
            </a:br>
            <a:r>
              <a:rPr lang="en-US" sz="2000" smtClean="0"/>
              <a:t>The amount of reflected light, which is indirectly proportional to colour intensity, is used to determine the concentration of the analyte.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9"/>
          <p:cNvGrpSpPr>
            <a:grpSpLocks/>
          </p:cNvGrpSpPr>
          <p:nvPr/>
        </p:nvGrpSpPr>
        <p:grpSpPr bwMode="auto">
          <a:xfrm>
            <a:off x="3851275" y="1414463"/>
            <a:ext cx="2954338" cy="433387"/>
            <a:chOff x="1292" y="1071"/>
            <a:chExt cx="2133" cy="273"/>
          </a:xfrm>
        </p:grpSpPr>
        <p:sp>
          <p:nvSpPr>
            <p:cNvPr id="22626" name="Line 5"/>
            <p:cNvSpPr>
              <a:spLocks noChangeShapeType="1"/>
            </p:cNvSpPr>
            <p:nvPr/>
          </p:nvSpPr>
          <p:spPr bwMode="auto">
            <a:xfrm>
              <a:off x="1610" y="1071"/>
              <a:ext cx="1814" cy="0"/>
            </a:xfrm>
            <a:prstGeom prst="line">
              <a:avLst/>
            </a:prstGeom>
            <a:noFill/>
            <a:ln w="19050">
              <a:solidFill>
                <a:schemeClr val="tx1"/>
              </a:solidFill>
              <a:round/>
              <a:headEnd/>
              <a:tailEnd/>
            </a:ln>
          </p:spPr>
          <p:txBody>
            <a:bodyPr/>
            <a:lstStyle/>
            <a:p>
              <a:endParaRPr lang="en-US"/>
            </a:p>
          </p:txBody>
        </p:sp>
        <p:sp>
          <p:nvSpPr>
            <p:cNvPr id="22627" name="Line 6"/>
            <p:cNvSpPr>
              <a:spLocks noChangeShapeType="1"/>
            </p:cNvSpPr>
            <p:nvPr/>
          </p:nvSpPr>
          <p:spPr bwMode="auto">
            <a:xfrm>
              <a:off x="1292" y="1344"/>
              <a:ext cx="1814" cy="0"/>
            </a:xfrm>
            <a:prstGeom prst="line">
              <a:avLst/>
            </a:prstGeom>
            <a:noFill/>
            <a:ln w="19050">
              <a:solidFill>
                <a:schemeClr val="tx1"/>
              </a:solidFill>
              <a:round/>
              <a:headEnd/>
              <a:tailEnd/>
            </a:ln>
          </p:spPr>
          <p:txBody>
            <a:bodyPr/>
            <a:lstStyle/>
            <a:p>
              <a:endParaRPr lang="en-US"/>
            </a:p>
          </p:txBody>
        </p:sp>
        <p:sp>
          <p:nvSpPr>
            <p:cNvPr id="22628" name="Line 7"/>
            <p:cNvSpPr>
              <a:spLocks noChangeShapeType="1"/>
            </p:cNvSpPr>
            <p:nvPr/>
          </p:nvSpPr>
          <p:spPr bwMode="auto">
            <a:xfrm flipH="1">
              <a:off x="1292" y="1071"/>
              <a:ext cx="318" cy="273"/>
            </a:xfrm>
            <a:prstGeom prst="line">
              <a:avLst/>
            </a:prstGeom>
            <a:noFill/>
            <a:ln w="19050">
              <a:solidFill>
                <a:schemeClr val="tx1"/>
              </a:solidFill>
              <a:round/>
              <a:headEnd/>
              <a:tailEnd/>
            </a:ln>
          </p:spPr>
          <p:txBody>
            <a:bodyPr/>
            <a:lstStyle/>
            <a:p>
              <a:endParaRPr lang="en-US"/>
            </a:p>
          </p:txBody>
        </p:sp>
        <p:sp>
          <p:nvSpPr>
            <p:cNvPr id="22629" name="Line 8"/>
            <p:cNvSpPr>
              <a:spLocks noChangeShapeType="1"/>
            </p:cNvSpPr>
            <p:nvPr/>
          </p:nvSpPr>
          <p:spPr bwMode="auto">
            <a:xfrm flipH="1">
              <a:off x="3107" y="1071"/>
              <a:ext cx="318" cy="273"/>
            </a:xfrm>
            <a:prstGeom prst="line">
              <a:avLst/>
            </a:prstGeom>
            <a:noFill/>
            <a:ln w="19050">
              <a:solidFill>
                <a:schemeClr val="tx1"/>
              </a:solidFill>
              <a:round/>
              <a:headEnd/>
              <a:tailEnd/>
            </a:ln>
          </p:spPr>
          <p:txBody>
            <a:bodyPr/>
            <a:lstStyle/>
            <a:p>
              <a:endParaRPr lang="en-US"/>
            </a:p>
          </p:txBody>
        </p:sp>
      </p:grpSp>
      <p:grpSp>
        <p:nvGrpSpPr>
          <p:cNvPr id="22531" name="Group 10"/>
          <p:cNvGrpSpPr>
            <a:grpSpLocks/>
          </p:cNvGrpSpPr>
          <p:nvPr/>
        </p:nvGrpSpPr>
        <p:grpSpPr bwMode="auto">
          <a:xfrm>
            <a:off x="3779838" y="1916113"/>
            <a:ext cx="2954337" cy="433387"/>
            <a:chOff x="1292" y="1071"/>
            <a:chExt cx="2133" cy="273"/>
          </a:xfrm>
        </p:grpSpPr>
        <p:sp>
          <p:nvSpPr>
            <p:cNvPr id="22622" name="Line 11"/>
            <p:cNvSpPr>
              <a:spLocks noChangeShapeType="1"/>
            </p:cNvSpPr>
            <p:nvPr/>
          </p:nvSpPr>
          <p:spPr bwMode="auto">
            <a:xfrm>
              <a:off x="1610" y="1071"/>
              <a:ext cx="1814" cy="0"/>
            </a:xfrm>
            <a:prstGeom prst="line">
              <a:avLst/>
            </a:prstGeom>
            <a:noFill/>
            <a:ln w="19050">
              <a:solidFill>
                <a:schemeClr val="tx1"/>
              </a:solidFill>
              <a:round/>
              <a:headEnd/>
              <a:tailEnd/>
            </a:ln>
          </p:spPr>
          <p:txBody>
            <a:bodyPr/>
            <a:lstStyle/>
            <a:p>
              <a:endParaRPr lang="en-US"/>
            </a:p>
          </p:txBody>
        </p:sp>
        <p:sp>
          <p:nvSpPr>
            <p:cNvPr id="22623" name="Line 12"/>
            <p:cNvSpPr>
              <a:spLocks noChangeShapeType="1"/>
            </p:cNvSpPr>
            <p:nvPr/>
          </p:nvSpPr>
          <p:spPr bwMode="auto">
            <a:xfrm>
              <a:off x="1292" y="1344"/>
              <a:ext cx="1814" cy="0"/>
            </a:xfrm>
            <a:prstGeom prst="line">
              <a:avLst/>
            </a:prstGeom>
            <a:noFill/>
            <a:ln w="19050">
              <a:solidFill>
                <a:schemeClr val="tx1"/>
              </a:solidFill>
              <a:round/>
              <a:headEnd/>
              <a:tailEnd/>
            </a:ln>
          </p:spPr>
          <p:txBody>
            <a:bodyPr/>
            <a:lstStyle/>
            <a:p>
              <a:endParaRPr lang="en-US"/>
            </a:p>
          </p:txBody>
        </p:sp>
        <p:sp>
          <p:nvSpPr>
            <p:cNvPr id="22624" name="Line 13"/>
            <p:cNvSpPr>
              <a:spLocks noChangeShapeType="1"/>
            </p:cNvSpPr>
            <p:nvPr/>
          </p:nvSpPr>
          <p:spPr bwMode="auto">
            <a:xfrm flipH="1">
              <a:off x="1292" y="1071"/>
              <a:ext cx="318" cy="273"/>
            </a:xfrm>
            <a:prstGeom prst="line">
              <a:avLst/>
            </a:prstGeom>
            <a:noFill/>
            <a:ln w="19050">
              <a:solidFill>
                <a:schemeClr val="tx1"/>
              </a:solidFill>
              <a:round/>
              <a:headEnd/>
              <a:tailEnd/>
            </a:ln>
          </p:spPr>
          <p:txBody>
            <a:bodyPr/>
            <a:lstStyle/>
            <a:p>
              <a:endParaRPr lang="en-US"/>
            </a:p>
          </p:txBody>
        </p:sp>
        <p:sp>
          <p:nvSpPr>
            <p:cNvPr id="22625" name="Line 14"/>
            <p:cNvSpPr>
              <a:spLocks noChangeShapeType="1"/>
            </p:cNvSpPr>
            <p:nvPr/>
          </p:nvSpPr>
          <p:spPr bwMode="auto">
            <a:xfrm flipH="1">
              <a:off x="3107" y="1071"/>
              <a:ext cx="318" cy="273"/>
            </a:xfrm>
            <a:prstGeom prst="line">
              <a:avLst/>
            </a:prstGeom>
            <a:noFill/>
            <a:ln w="19050">
              <a:solidFill>
                <a:schemeClr val="tx1"/>
              </a:solidFill>
              <a:round/>
              <a:headEnd/>
              <a:tailEnd/>
            </a:ln>
          </p:spPr>
          <p:txBody>
            <a:bodyPr/>
            <a:lstStyle/>
            <a:p>
              <a:endParaRPr lang="en-US"/>
            </a:p>
          </p:txBody>
        </p:sp>
      </p:grpSp>
      <p:grpSp>
        <p:nvGrpSpPr>
          <p:cNvPr id="22532" name="Group 20"/>
          <p:cNvGrpSpPr>
            <a:grpSpLocks/>
          </p:cNvGrpSpPr>
          <p:nvPr/>
        </p:nvGrpSpPr>
        <p:grpSpPr bwMode="auto">
          <a:xfrm>
            <a:off x="3779838" y="3214688"/>
            <a:ext cx="2954337" cy="433387"/>
            <a:chOff x="1292" y="1071"/>
            <a:chExt cx="2133" cy="273"/>
          </a:xfrm>
        </p:grpSpPr>
        <p:sp>
          <p:nvSpPr>
            <p:cNvPr id="22618" name="Line 21"/>
            <p:cNvSpPr>
              <a:spLocks noChangeShapeType="1"/>
            </p:cNvSpPr>
            <p:nvPr/>
          </p:nvSpPr>
          <p:spPr bwMode="auto">
            <a:xfrm>
              <a:off x="1610" y="1071"/>
              <a:ext cx="1814" cy="0"/>
            </a:xfrm>
            <a:prstGeom prst="line">
              <a:avLst/>
            </a:prstGeom>
            <a:noFill/>
            <a:ln w="19050">
              <a:solidFill>
                <a:schemeClr val="tx1"/>
              </a:solidFill>
              <a:round/>
              <a:headEnd/>
              <a:tailEnd/>
            </a:ln>
          </p:spPr>
          <p:txBody>
            <a:bodyPr/>
            <a:lstStyle/>
            <a:p>
              <a:endParaRPr lang="en-US"/>
            </a:p>
          </p:txBody>
        </p:sp>
        <p:sp>
          <p:nvSpPr>
            <p:cNvPr id="22619" name="Line 22"/>
            <p:cNvSpPr>
              <a:spLocks noChangeShapeType="1"/>
            </p:cNvSpPr>
            <p:nvPr/>
          </p:nvSpPr>
          <p:spPr bwMode="auto">
            <a:xfrm>
              <a:off x="1292" y="1344"/>
              <a:ext cx="1814" cy="0"/>
            </a:xfrm>
            <a:prstGeom prst="line">
              <a:avLst/>
            </a:prstGeom>
            <a:noFill/>
            <a:ln w="19050">
              <a:solidFill>
                <a:schemeClr val="tx1"/>
              </a:solidFill>
              <a:round/>
              <a:headEnd/>
              <a:tailEnd/>
            </a:ln>
          </p:spPr>
          <p:txBody>
            <a:bodyPr/>
            <a:lstStyle/>
            <a:p>
              <a:endParaRPr lang="en-US"/>
            </a:p>
          </p:txBody>
        </p:sp>
        <p:sp>
          <p:nvSpPr>
            <p:cNvPr id="22620" name="Line 23"/>
            <p:cNvSpPr>
              <a:spLocks noChangeShapeType="1"/>
            </p:cNvSpPr>
            <p:nvPr/>
          </p:nvSpPr>
          <p:spPr bwMode="auto">
            <a:xfrm flipH="1">
              <a:off x="1292" y="1071"/>
              <a:ext cx="318" cy="273"/>
            </a:xfrm>
            <a:prstGeom prst="line">
              <a:avLst/>
            </a:prstGeom>
            <a:noFill/>
            <a:ln w="19050">
              <a:solidFill>
                <a:schemeClr val="tx1"/>
              </a:solidFill>
              <a:round/>
              <a:headEnd/>
              <a:tailEnd/>
            </a:ln>
          </p:spPr>
          <p:txBody>
            <a:bodyPr/>
            <a:lstStyle/>
            <a:p>
              <a:endParaRPr lang="en-US"/>
            </a:p>
          </p:txBody>
        </p:sp>
        <p:sp>
          <p:nvSpPr>
            <p:cNvPr id="22621" name="Line 24"/>
            <p:cNvSpPr>
              <a:spLocks noChangeShapeType="1"/>
            </p:cNvSpPr>
            <p:nvPr/>
          </p:nvSpPr>
          <p:spPr bwMode="auto">
            <a:xfrm flipH="1">
              <a:off x="3107" y="1071"/>
              <a:ext cx="318" cy="273"/>
            </a:xfrm>
            <a:prstGeom prst="line">
              <a:avLst/>
            </a:prstGeom>
            <a:noFill/>
            <a:ln w="19050">
              <a:solidFill>
                <a:schemeClr val="tx1"/>
              </a:solidFill>
              <a:round/>
              <a:headEnd/>
              <a:tailEnd/>
            </a:ln>
          </p:spPr>
          <p:txBody>
            <a:bodyPr/>
            <a:lstStyle/>
            <a:p>
              <a:endParaRPr lang="en-US"/>
            </a:p>
          </p:txBody>
        </p:sp>
      </p:grpSp>
      <p:grpSp>
        <p:nvGrpSpPr>
          <p:cNvPr id="22533" name="Group 46"/>
          <p:cNvGrpSpPr>
            <a:grpSpLocks/>
          </p:cNvGrpSpPr>
          <p:nvPr/>
        </p:nvGrpSpPr>
        <p:grpSpPr bwMode="auto">
          <a:xfrm>
            <a:off x="3779838" y="2422525"/>
            <a:ext cx="2954337" cy="719138"/>
            <a:chOff x="1701" y="1979"/>
            <a:chExt cx="2133" cy="453"/>
          </a:xfrm>
        </p:grpSpPr>
        <p:grpSp>
          <p:nvGrpSpPr>
            <p:cNvPr id="22593" name="Group 39"/>
            <p:cNvGrpSpPr>
              <a:grpSpLocks/>
            </p:cNvGrpSpPr>
            <p:nvPr/>
          </p:nvGrpSpPr>
          <p:grpSpPr bwMode="auto">
            <a:xfrm>
              <a:off x="1701" y="1979"/>
              <a:ext cx="2133" cy="453"/>
              <a:chOff x="1701" y="1344"/>
              <a:chExt cx="2133" cy="453"/>
            </a:xfrm>
          </p:grpSpPr>
          <p:sp>
            <p:nvSpPr>
              <p:cNvPr id="22600" name="Line 16"/>
              <p:cNvSpPr>
                <a:spLocks noChangeShapeType="1"/>
              </p:cNvSpPr>
              <p:nvPr/>
            </p:nvSpPr>
            <p:spPr bwMode="auto">
              <a:xfrm>
                <a:off x="2019" y="1344"/>
                <a:ext cx="1814" cy="0"/>
              </a:xfrm>
              <a:prstGeom prst="line">
                <a:avLst/>
              </a:prstGeom>
              <a:noFill/>
              <a:ln w="19050">
                <a:solidFill>
                  <a:schemeClr val="tx1"/>
                </a:solidFill>
                <a:round/>
                <a:headEnd/>
                <a:tailEnd/>
              </a:ln>
            </p:spPr>
            <p:txBody>
              <a:bodyPr/>
              <a:lstStyle/>
              <a:p>
                <a:endParaRPr lang="en-US"/>
              </a:p>
            </p:txBody>
          </p:sp>
          <p:sp>
            <p:nvSpPr>
              <p:cNvPr id="22601" name="Line 17"/>
              <p:cNvSpPr>
                <a:spLocks noChangeShapeType="1"/>
              </p:cNvSpPr>
              <p:nvPr/>
            </p:nvSpPr>
            <p:spPr bwMode="auto">
              <a:xfrm>
                <a:off x="1701" y="1617"/>
                <a:ext cx="1814" cy="0"/>
              </a:xfrm>
              <a:prstGeom prst="line">
                <a:avLst/>
              </a:prstGeom>
              <a:noFill/>
              <a:ln w="19050">
                <a:solidFill>
                  <a:schemeClr val="tx1"/>
                </a:solidFill>
                <a:round/>
                <a:headEnd/>
                <a:tailEnd/>
              </a:ln>
            </p:spPr>
            <p:txBody>
              <a:bodyPr/>
              <a:lstStyle/>
              <a:p>
                <a:endParaRPr lang="en-US"/>
              </a:p>
            </p:txBody>
          </p:sp>
          <p:sp>
            <p:nvSpPr>
              <p:cNvPr id="22602" name="Line 18"/>
              <p:cNvSpPr>
                <a:spLocks noChangeShapeType="1"/>
              </p:cNvSpPr>
              <p:nvPr/>
            </p:nvSpPr>
            <p:spPr bwMode="auto">
              <a:xfrm flipH="1">
                <a:off x="1701" y="1344"/>
                <a:ext cx="318" cy="273"/>
              </a:xfrm>
              <a:prstGeom prst="line">
                <a:avLst/>
              </a:prstGeom>
              <a:noFill/>
              <a:ln w="19050">
                <a:solidFill>
                  <a:schemeClr val="tx1"/>
                </a:solidFill>
                <a:round/>
                <a:headEnd/>
                <a:tailEnd/>
              </a:ln>
            </p:spPr>
            <p:txBody>
              <a:bodyPr/>
              <a:lstStyle/>
              <a:p>
                <a:endParaRPr lang="en-US"/>
              </a:p>
            </p:txBody>
          </p:sp>
          <p:sp>
            <p:nvSpPr>
              <p:cNvPr id="22603" name="Line 19"/>
              <p:cNvSpPr>
                <a:spLocks noChangeShapeType="1"/>
              </p:cNvSpPr>
              <p:nvPr/>
            </p:nvSpPr>
            <p:spPr bwMode="auto">
              <a:xfrm flipH="1">
                <a:off x="3516" y="1344"/>
                <a:ext cx="318" cy="273"/>
              </a:xfrm>
              <a:prstGeom prst="line">
                <a:avLst/>
              </a:prstGeom>
              <a:noFill/>
              <a:ln w="19050">
                <a:solidFill>
                  <a:schemeClr val="tx1"/>
                </a:solidFill>
                <a:round/>
                <a:headEnd/>
                <a:tailEnd/>
              </a:ln>
            </p:spPr>
            <p:txBody>
              <a:bodyPr/>
              <a:lstStyle/>
              <a:p>
                <a:endParaRPr lang="en-US"/>
              </a:p>
            </p:txBody>
          </p:sp>
          <p:sp>
            <p:nvSpPr>
              <p:cNvPr id="22604" name="Line 25"/>
              <p:cNvSpPr>
                <a:spLocks noChangeShapeType="1"/>
              </p:cNvSpPr>
              <p:nvPr/>
            </p:nvSpPr>
            <p:spPr bwMode="auto">
              <a:xfrm>
                <a:off x="1701" y="1616"/>
                <a:ext cx="0" cy="181"/>
              </a:xfrm>
              <a:prstGeom prst="line">
                <a:avLst/>
              </a:prstGeom>
              <a:noFill/>
              <a:ln w="9525">
                <a:solidFill>
                  <a:schemeClr val="tx1"/>
                </a:solidFill>
                <a:round/>
                <a:headEnd/>
                <a:tailEnd/>
              </a:ln>
            </p:spPr>
            <p:txBody>
              <a:bodyPr/>
              <a:lstStyle/>
              <a:p>
                <a:endParaRPr lang="en-US"/>
              </a:p>
            </p:txBody>
          </p:sp>
          <p:sp>
            <p:nvSpPr>
              <p:cNvPr id="22605" name="Line 26"/>
              <p:cNvSpPr>
                <a:spLocks noChangeShapeType="1"/>
              </p:cNvSpPr>
              <p:nvPr/>
            </p:nvSpPr>
            <p:spPr bwMode="auto">
              <a:xfrm>
                <a:off x="2018" y="1344"/>
                <a:ext cx="0" cy="181"/>
              </a:xfrm>
              <a:prstGeom prst="line">
                <a:avLst/>
              </a:prstGeom>
              <a:noFill/>
              <a:ln w="9525">
                <a:solidFill>
                  <a:schemeClr val="tx1"/>
                </a:solidFill>
                <a:round/>
                <a:headEnd/>
                <a:tailEnd/>
              </a:ln>
            </p:spPr>
            <p:txBody>
              <a:bodyPr/>
              <a:lstStyle/>
              <a:p>
                <a:endParaRPr lang="en-US"/>
              </a:p>
            </p:txBody>
          </p:sp>
          <p:sp>
            <p:nvSpPr>
              <p:cNvPr id="22606" name="Line 27"/>
              <p:cNvSpPr>
                <a:spLocks noChangeShapeType="1"/>
              </p:cNvSpPr>
              <p:nvPr/>
            </p:nvSpPr>
            <p:spPr bwMode="auto">
              <a:xfrm>
                <a:off x="3833" y="1344"/>
                <a:ext cx="0" cy="181"/>
              </a:xfrm>
              <a:prstGeom prst="line">
                <a:avLst/>
              </a:prstGeom>
              <a:noFill/>
              <a:ln w="9525">
                <a:solidFill>
                  <a:schemeClr val="tx1"/>
                </a:solidFill>
                <a:round/>
                <a:headEnd/>
                <a:tailEnd/>
              </a:ln>
            </p:spPr>
            <p:txBody>
              <a:bodyPr/>
              <a:lstStyle/>
              <a:p>
                <a:endParaRPr lang="en-US"/>
              </a:p>
            </p:txBody>
          </p:sp>
          <p:sp>
            <p:nvSpPr>
              <p:cNvPr id="22607" name="Line 28"/>
              <p:cNvSpPr>
                <a:spLocks noChangeShapeType="1"/>
              </p:cNvSpPr>
              <p:nvPr/>
            </p:nvSpPr>
            <p:spPr bwMode="auto">
              <a:xfrm>
                <a:off x="3515" y="1616"/>
                <a:ext cx="0" cy="181"/>
              </a:xfrm>
              <a:prstGeom prst="line">
                <a:avLst/>
              </a:prstGeom>
              <a:noFill/>
              <a:ln w="9525">
                <a:solidFill>
                  <a:schemeClr val="tx1"/>
                </a:solidFill>
                <a:round/>
                <a:headEnd/>
                <a:tailEnd/>
              </a:ln>
            </p:spPr>
            <p:txBody>
              <a:bodyPr/>
              <a:lstStyle/>
              <a:p>
                <a:endParaRPr lang="en-US"/>
              </a:p>
            </p:txBody>
          </p:sp>
          <p:sp>
            <p:nvSpPr>
              <p:cNvPr id="22608" name="Line 29"/>
              <p:cNvSpPr>
                <a:spLocks noChangeShapeType="1"/>
              </p:cNvSpPr>
              <p:nvPr/>
            </p:nvSpPr>
            <p:spPr bwMode="auto">
              <a:xfrm>
                <a:off x="1701" y="1797"/>
                <a:ext cx="1814" cy="0"/>
              </a:xfrm>
              <a:prstGeom prst="line">
                <a:avLst/>
              </a:prstGeom>
              <a:noFill/>
              <a:ln w="9525">
                <a:solidFill>
                  <a:schemeClr val="tx1"/>
                </a:solidFill>
                <a:round/>
                <a:headEnd/>
                <a:tailEnd/>
              </a:ln>
            </p:spPr>
            <p:txBody>
              <a:bodyPr/>
              <a:lstStyle/>
              <a:p>
                <a:endParaRPr lang="en-US"/>
              </a:p>
            </p:txBody>
          </p:sp>
          <p:sp>
            <p:nvSpPr>
              <p:cNvPr id="22609" name="Line 30"/>
              <p:cNvSpPr>
                <a:spLocks noChangeShapeType="1"/>
              </p:cNvSpPr>
              <p:nvPr/>
            </p:nvSpPr>
            <p:spPr bwMode="auto">
              <a:xfrm>
                <a:off x="2018" y="1525"/>
                <a:ext cx="1814" cy="0"/>
              </a:xfrm>
              <a:prstGeom prst="line">
                <a:avLst/>
              </a:prstGeom>
              <a:noFill/>
              <a:ln w="9525">
                <a:solidFill>
                  <a:schemeClr val="tx1"/>
                </a:solidFill>
                <a:round/>
                <a:headEnd/>
                <a:tailEnd/>
              </a:ln>
            </p:spPr>
            <p:txBody>
              <a:bodyPr/>
              <a:lstStyle/>
              <a:p>
                <a:endParaRPr lang="en-US"/>
              </a:p>
            </p:txBody>
          </p:sp>
          <p:sp>
            <p:nvSpPr>
              <p:cNvPr id="22610" name="Line 31"/>
              <p:cNvSpPr>
                <a:spLocks noChangeShapeType="1"/>
              </p:cNvSpPr>
              <p:nvPr/>
            </p:nvSpPr>
            <p:spPr bwMode="auto">
              <a:xfrm flipH="1">
                <a:off x="3515" y="1525"/>
                <a:ext cx="318" cy="272"/>
              </a:xfrm>
              <a:prstGeom prst="line">
                <a:avLst/>
              </a:prstGeom>
              <a:noFill/>
              <a:ln w="9525">
                <a:solidFill>
                  <a:schemeClr val="tx1"/>
                </a:solidFill>
                <a:round/>
                <a:headEnd/>
                <a:tailEnd/>
              </a:ln>
            </p:spPr>
            <p:txBody>
              <a:bodyPr/>
              <a:lstStyle/>
              <a:p>
                <a:endParaRPr lang="en-US"/>
              </a:p>
            </p:txBody>
          </p:sp>
          <p:sp>
            <p:nvSpPr>
              <p:cNvPr id="22611" name="Line 32"/>
              <p:cNvSpPr>
                <a:spLocks noChangeShapeType="1"/>
              </p:cNvSpPr>
              <p:nvPr/>
            </p:nvSpPr>
            <p:spPr bwMode="auto">
              <a:xfrm flipH="1">
                <a:off x="1701" y="1525"/>
                <a:ext cx="318" cy="272"/>
              </a:xfrm>
              <a:prstGeom prst="line">
                <a:avLst/>
              </a:prstGeom>
              <a:noFill/>
              <a:ln w="9525">
                <a:solidFill>
                  <a:schemeClr val="tx1"/>
                </a:solidFill>
                <a:round/>
                <a:headEnd/>
                <a:tailEnd/>
              </a:ln>
            </p:spPr>
            <p:txBody>
              <a:bodyPr/>
              <a:lstStyle/>
              <a:p>
                <a:endParaRPr lang="en-US"/>
              </a:p>
            </p:txBody>
          </p:sp>
          <p:sp>
            <p:nvSpPr>
              <p:cNvPr id="22612" name="Line 33"/>
              <p:cNvSpPr>
                <a:spLocks noChangeShapeType="1"/>
              </p:cNvSpPr>
              <p:nvPr/>
            </p:nvSpPr>
            <p:spPr bwMode="auto">
              <a:xfrm>
                <a:off x="1701" y="1661"/>
                <a:ext cx="1814" cy="0"/>
              </a:xfrm>
              <a:prstGeom prst="line">
                <a:avLst/>
              </a:prstGeom>
              <a:noFill/>
              <a:ln w="9525">
                <a:solidFill>
                  <a:schemeClr val="tx1"/>
                </a:solidFill>
                <a:round/>
                <a:headEnd/>
                <a:tailEnd/>
              </a:ln>
            </p:spPr>
            <p:txBody>
              <a:bodyPr/>
              <a:lstStyle/>
              <a:p>
                <a:endParaRPr lang="en-US"/>
              </a:p>
            </p:txBody>
          </p:sp>
          <p:sp>
            <p:nvSpPr>
              <p:cNvPr id="22613" name="Line 34"/>
              <p:cNvSpPr>
                <a:spLocks noChangeShapeType="1"/>
              </p:cNvSpPr>
              <p:nvPr/>
            </p:nvSpPr>
            <p:spPr bwMode="auto">
              <a:xfrm>
                <a:off x="1701" y="1706"/>
                <a:ext cx="1814" cy="0"/>
              </a:xfrm>
              <a:prstGeom prst="line">
                <a:avLst/>
              </a:prstGeom>
              <a:noFill/>
              <a:ln w="9525">
                <a:solidFill>
                  <a:schemeClr val="tx1"/>
                </a:solidFill>
                <a:round/>
                <a:headEnd/>
                <a:tailEnd/>
              </a:ln>
            </p:spPr>
            <p:txBody>
              <a:bodyPr/>
              <a:lstStyle/>
              <a:p>
                <a:endParaRPr lang="en-US"/>
              </a:p>
            </p:txBody>
          </p:sp>
          <p:sp>
            <p:nvSpPr>
              <p:cNvPr id="22614" name="Line 35"/>
              <p:cNvSpPr>
                <a:spLocks noChangeShapeType="1"/>
              </p:cNvSpPr>
              <p:nvPr/>
            </p:nvSpPr>
            <p:spPr bwMode="auto">
              <a:xfrm>
                <a:off x="1701" y="1751"/>
                <a:ext cx="1814" cy="0"/>
              </a:xfrm>
              <a:prstGeom prst="line">
                <a:avLst/>
              </a:prstGeom>
              <a:noFill/>
              <a:ln w="9525">
                <a:solidFill>
                  <a:schemeClr val="tx1"/>
                </a:solidFill>
                <a:round/>
                <a:headEnd/>
                <a:tailEnd/>
              </a:ln>
            </p:spPr>
            <p:txBody>
              <a:bodyPr/>
              <a:lstStyle/>
              <a:p>
                <a:endParaRPr lang="en-US"/>
              </a:p>
            </p:txBody>
          </p:sp>
          <p:sp>
            <p:nvSpPr>
              <p:cNvPr id="22615" name="Line 36"/>
              <p:cNvSpPr>
                <a:spLocks noChangeShapeType="1"/>
              </p:cNvSpPr>
              <p:nvPr/>
            </p:nvSpPr>
            <p:spPr bwMode="auto">
              <a:xfrm flipH="1">
                <a:off x="3515" y="1389"/>
                <a:ext cx="318" cy="272"/>
              </a:xfrm>
              <a:prstGeom prst="line">
                <a:avLst/>
              </a:prstGeom>
              <a:noFill/>
              <a:ln w="9525">
                <a:solidFill>
                  <a:schemeClr val="tx1"/>
                </a:solidFill>
                <a:round/>
                <a:headEnd/>
                <a:tailEnd/>
              </a:ln>
            </p:spPr>
            <p:txBody>
              <a:bodyPr/>
              <a:lstStyle/>
              <a:p>
                <a:endParaRPr lang="en-US"/>
              </a:p>
            </p:txBody>
          </p:sp>
          <p:sp>
            <p:nvSpPr>
              <p:cNvPr id="22616" name="Line 37"/>
              <p:cNvSpPr>
                <a:spLocks noChangeShapeType="1"/>
              </p:cNvSpPr>
              <p:nvPr/>
            </p:nvSpPr>
            <p:spPr bwMode="auto">
              <a:xfrm flipH="1">
                <a:off x="3515" y="1434"/>
                <a:ext cx="318" cy="272"/>
              </a:xfrm>
              <a:prstGeom prst="line">
                <a:avLst/>
              </a:prstGeom>
              <a:noFill/>
              <a:ln w="9525">
                <a:solidFill>
                  <a:schemeClr val="tx1"/>
                </a:solidFill>
                <a:round/>
                <a:headEnd/>
                <a:tailEnd/>
              </a:ln>
            </p:spPr>
            <p:txBody>
              <a:bodyPr/>
              <a:lstStyle/>
              <a:p>
                <a:endParaRPr lang="en-US"/>
              </a:p>
            </p:txBody>
          </p:sp>
          <p:sp>
            <p:nvSpPr>
              <p:cNvPr id="22617" name="Line 38"/>
              <p:cNvSpPr>
                <a:spLocks noChangeShapeType="1"/>
              </p:cNvSpPr>
              <p:nvPr/>
            </p:nvSpPr>
            <p:spPr bwMode="auto">
              <a:xfrm flipH="1">
                <a:off x="3515" y="1479"/>
                <a:ext cx="318" cy="272"/>
              </a:xfrm>
              <a:prstGeom prst="line">
                <a:avLst/>
              </a:prstGeom>
              <a:noFill/>
              <a:ln w="9525">
                <a:solidFill>
                  <a:schemeClr val="tx1"/>
                </a:solidFill>
                <a:round/>
                <a:headEnd/>
                <a:tailEnd/>
              </a:ln>
            </p:spPr>
            <p:txBody>
              <a:bodyPr/>
              <a:lstStyle/>
              <a:p>
                <a:endParaRPr lang="en-US"/>
              </a:p>
            </p:txBody>
          </p:sp>
        </p:grpSp>
        <p:sp>
          <p:nvSpPr>
            <p:cNvPr id="22594" name="Line 40"/>
            <p:cNvSpPr>
              <a:spLocks noChangeShapeType="1"/>
            </p:cNvSpPr>
            <p:nvPr/>
          </p:nvSpPr>
          <p:spPr bwMode="auto">
            <a:xfrm flipH="1">
              <a:off x="1701" y="2024"/>
              <a:ext cx="317" cy="272"/>
            </a:xfrm>
            <a:prstGeom prst="line">
              <a:avLst/>
            </a:prstGeom>
            <a:noFill/>
            <a:ln w="9525">
              <a:solidFill>
                <a:schemeClr val="tx1"/>
              </a:solidFill>
              <a:round/>
              <a:headEnd/>
              <a:tailEnd/>
            </a:ln>
          </p:spPr>
          <p:txBody>
            <a:bodyPr/>
            <a:lstStyle/>
            <a:p>
              <a:endParaRPr lang="en-US"/>
            </a:p>
          </p:txBody>
        </p:sp>
        <p:sp>
          <p:nvSpPr>
            <p:cNvPr id="22595" name="Line 41"/>
            <p:cNvSpPr>
              <a:spLocks noChangeShapeType="1"/>
            </p:cNvSpPr>
            <p:nvPr/>
          </p:nvSpPr>
          <p:spPr bwMode="auto">
            <a:xfrm flipH="1">
              <a:off x="1701" y="2115"/>
              <a:ext cx="317" cy="272"/>
            </a:xfrm>
            <a:prstGeom prst="line">
              <a:avLst/>
            </a:prstGeom>
            <a:noFill/>
            <a:ln w="9525">
              <a:solidFill>
                <a:schemeClr val="tx1"/>
              </a:solidFill>
              <a:round/>
              <a:headEnd/>
              <a:tailEnd/>
            </a:ln>
          </p:spPr>
          <p:txBody>
            <a:bodyPr/>
            <a:lstStyle/>
            <a:p>
              <a:endParaRPr lang="en-US"/>
            </a:p>
          </p:txBody>
        </p:sp>
        <p:sp>
          <p:nvSpPr>
            <p:cNvPr id="22596" name="Line 42"/>
            <p:cNvSpPr>
              <a:spLocks noChangeShapeType="1"/>
            </p:cNvSpPr>
            <p:nvPr/>
          </p:nvSpPr>
          <p:spPr bwMode="auto">
            <a:xfrm flipH="1">
              <a:off x="1701" y="2069"/>
              <a:ext cx="317" cy="272"/>
            </a:xfrm>
            <a:prstGeom prst="line">
              <a:avLst/>
            </a:prstGeom>
            <a:noFill/>
            <a:ln w="9525">
              <a:solidFill>
                <a:schemeClr val="tx1"/>
              </a:solidFill>
              <a:round/>
              <a:headEnd/>
              <a:tailEnd/>
            </a:ln>
          </p:spPr>
          <p:txBody>
            <a:bodyPr/>
            <a:lstStyle/>
            <a:p>
              <a:endParaRPr lang="en-US"/>
            </a:p>
          </p:txBody>
        </p:sp>
        <p:sp>
          <p:nvSpPr>
            <p:cNvPr id="22597" name="Line 43"/>
            <p:cNvSpPr>
              <a:spLocks noChangeShapeType="1"/>
            </p:cNvSpPr>
            <p:nvPr/>
          </p:nvSpPr>
          <p:spPr bwMode="auto">
            <a:xfrm>
              <a:off x="2018" y="2024"/>
              <a:ext cx="1815" cy="0"/>
            </a:xfrm>
            <a:prstGeom prst="line">
              <a:avLst/>
            </a:prstGeom>
            <a:noFill/>
            <a:ln w="9525">
              <a:solidFill>
                <a:schemeClr val="tx1"/>
              </a:solidFill>
              <a:round/>
              <a:headEnd/>
              <a:tailEnd/>
            </a:ln>
          </p:spPr>
          <p:txBody>
            <a:bodyPr/>
            <a:lstStyle/>
            <a:p>
              <a:endParaRPr lang="en-US"/>
            </a:p>
          </p:txBody>
        </p:sp>
        <p:sp>
          <p:nvSpPr>
            <p:cNvPr id="22598" name="Line 44"/>
            <p:cNvSpPr>
              <a:spLocks noChangeShapeType="1"/>
            </p:cNvSpPr>
            <p:nvPr/>
          </p:nvSpPr>
          <p:spPr bwMode="auto">
            <a:xfrm>
              <a:off x="2018" y="2069"/>
              <a:ext cx="1815" cy="0"/>
            </a:xfrm>
            <a:prstGeom prst="line">
              <a:avLst/>
            </a:prstGeom>
            <a:noFill/>
            <a:ln w="9525">
              <a:solidFill>
                <a:schemeClr val="tx1"/>
              </a:solidFill>
              <a:round/>
              <a:headEnd/>
              <a:tailEnd/>
            </a:ln>
          </p:spPr>
          <p:txBody>
            <a:bodyPr/>
            <a:lstStyle/>
            <a:p>
              <a:endParaRPr lang="en-US"/>
            </a:p>
          </p:txBody>
        </p:sp>
        <p:sp>
          <p:nvSpPr>
            <p:cNvPr id="22599" name="Line 45"/>
            <p:cNvSpPr>
              <a:spLocks noChangeShapeType="1"/>
            </p:cNvSpPr>
            <p:nvPr/>
          </p:nvSpPr>
          <p:spPr bwMode="auto">
            <a:xfrm>
              <a:off x="2018" y="2115"/>
              <a:ext cx="1815" cy="0"/>
            </a:xfrm>
            <a:prstGeom prst="line">
              <a:avLst/>
            </a:prstGeom>
            <a:noFill/>
            <a:ln w="9525">
              <a:solidFill>
                <a:schemeClr val="tx1"/>
              </a:solidFill>
              <a:round/>
              <a:headEnd/>
              <a:tailEnd/>
            </a:ln>
          </p:spPr>
          <p:txBody>
            <a:bodyPr/>
            <a:lstStyle/>
            <a:p>
              <a:endParaRPr lang="en-US"/>
            </a:p>
          </p:txBody>
        </p:sp>
      </p:grpSp>
      <p:sp>
        <p:nvSpPr>
          <p:cNvPr id="22534" name="Line 47"/>
          <p:cNvSpPr>
            <a:spLocks noChangeShapeType="1"/>
          </p:cNvSpPr>
          <p:nvPr/>
        </p:nvSpPr>
        <p:spPr bwMode="auto">
          <a:xfrm flipV="1">
            <a:off x="6875463" y="909638"/>
            <a:ext cx="504825" cy="431800"/>
          </a:xfrm>
          <a:prstGeom prst="line">
            <a:avLst/>
          </a:prstGeom>
          <a:noFill/>
          <a:ln w="19050">
            <a:solidFill>
              <a:schemeClr val="tx1"/>
            </a:solidFill>
            <a:round/>
            <a:headEnd type="triangle" w="med" len="med"/>
            <a:tailEnd/>
          </a:ln>
        </p:spPr>
        <p:txBody>
          <a:bodyPr/>
          <a:lstStyle/>
          <a:p>
            <a:endParaRPr lang="en-US"/>
          </a:p>
        </p:txBody>
      </p:sp>
      <p:sp>
        <p:nvSpPr>
          <p:cNvPr id="22535" name="Text Box 48"/>
          <p:cNvSpPr txBox="1">
            <a:spLocks noChangeArrowheads="1"/>
          </p:cNvSpPr>
          <p:nvPr/>
        </p:nvSpPr>
        <p:spPr bwMode="auto">
          <a:xfrm>
            <a:off x="7380288" y="765175"/>
            <a:ext cx="1327150" cy="274638"/>
          </a:xfrm>
          <a:prstGeom prst="rect">
            <a:avLst/>
          </a:prstGeom>
          <a:noFill/>
          <a:ln w="9525">
            <a:noFill/>
            <a:miter lim="800000"/>
            <a:headEnd/>
            <a:tailEnd/>
          </a:ln>
        </p:spPr>
        <p:txBody>
          <a:bodyPr wrap="none">
            <a:spAutoFit/>
          </a:bodyPr>
          <a:lstStyle/>
          <a:p>
            <a:pPr algn="l" rtl="0"/>
            <a:r>
              <a:rPr lang="en-US" sz="1200" b="1"/>
              <a:t>Spreading layer</a:t>
            </a:r>
          </a:p>
        </p:txBody>
      </p:sp>
      <p:sp>
        <p:nvSpPr>
          <p:cNvPr id="22536" name="Text Box 49"/>
          <p:cNvSpPr txBox="1">
            <a:spLocks noChangeArrowheads="1"/>
          </p:cNvSpPr>
          <p:nvPr/>
        </p:nvSpPr>
        <p:spPr bwMode="auto">
          <a:xfrm>
            <a:off x="7307263" y="1270000"/>
            <a:ext cx="1349375" cy="274638"/>
          </a:xfrm>
          <a:prstGeom prst="rect">
            <a:avLst/>
          </a:prstGeom>
          <a:noFill/>
          <a:ln w="9525">
            <a:noFill/>
            <a:miter lim="800000"/>
            <a:headEnd/>
            <a:tailEnd/>
          </a:ln>
        </p:spPr>
        <p:txBody>
          <a:bodyPr wrap="none">
            <a:spAutoFit/>
          </a:bodyPr>
          <a:lstStyle/>
          <a:p>
            <a:pPr algn="l" rtl="0"/>
            <a:r>
              <a:rPr lang="en-US" sz="1200" b="1"/>
              <a:t>Scavenger layer</a:t>
            </a:r>
          </a:p>
        </p:txBody>
      </p:sp>
      <p:sp>
        <p:nvSpPr>
          <p:cNvPr id="22537" name="Text Box 50"/>
          <p:cNvSpPr txBox="1">
            <a:spLocks noChangeArrowheads="1"/>
          </p:cNvSpPr>
          <p:nvPr/>
        </p:nvSpPr>
        <p:spPr bwMode="auto">
          <a:xfrm>
            <a:off x="7380288" y="2422525"/>
            <a:ext cx="1366837" cy="274638"/>
          </a:xfrm>
          <a:prstGeom prst="rect">
            <a:avLst/>
          </a:prstGeom>
          <a:noFill/>
          <a:ln w="9525">
            <a:noFill/>
            <a:miter lim="800000"/>
            <a:headEnd/>
            <a:tailEnd/>
          </a:ln>
        </p:spPr>
        <p:txBody>
          <a:bodyPr wrap="none">
            <a:spAutoFit/>
          </a:bodyPr>
          <a:lstStyle/>
          <a:p>
            <a:pPr algn="l" rtl="0"/>
            <a:r>
              <a:rPr lang="en-US" sz="1200" b="1"/>
              <a:t>Reagent layer(s)</a:t>
            </a:r>
          </a:p>
        </p:txBody>
      </p:sp>
      <p:sp>
        <p:nvSpPr>
          <p:cNvPr id="22538" name="Text Box 51"/>
          <p:cNvSpPr txBox="1">
            <a:spLocks noChangeArrowheads="1"/>
          </p:cNvSpPr>
          <p:nvPr/>
        </p:nvSpPr>
        <p:spPr bwMode="auto">
          <a:xfrm>
            <a:off x="7380288" y="3862388"/>
            <a:ext cx="1166812" cy="274637"/>
          </a:xfrm>
          <a:prstGeom prst="rect">
            <a:avLst/>
          </a:prstGeom>
          <a:noFill/>
          <a:ln w="9525">
            <a:noFill/>
            <a:miter lim="800000"/>
            <a:headEnd/>
            <a:tailEnd/>
          </a:ln>
        </p:spPr>
        <p:txBody>
          <a:bodyPr wrap="none">
            <a:spAutoFit/>
          </a:bodyPr>
          <a:lstStyle/>
          <a:p>
            <a:pPr algn="l" rtl="0"/>
            <a:r>
              <a:rPr lang="en-US" sz="1200" b="1"/>
              <a:t>Support layer</a:t>
            </a:r>
          </a:p>
        </p:txBody>
      </p:sp>
      <p:sp>
        <p:nvSpPr>
          <p:cNvPr id="22539" name="Line 52"/>
          <p:cNvSpPr>
            <a:spLocks noChangeShapeType="1"/>
          </p:cNvSpPr>
          <p:nvPr/>
        </p:nvSpPr>
        <p:spPr bwMode="auto">
          <a:xfrm flipV="1">
            <a:off x="6804025" y="1414463"/>
            <a:ext cx="504825" cy="431800"/>
          </a:xfrm>
          <a:prstGeom prst="line">
            <a:avLst/>
          </a:prstGeom>
          <a:noFill/>
          <a:ln w="19050">
            <a:solidFill>
              <a:schemeClr val="tx1"/>
            </a:solidFill>
            <a:round/>
            <a:headEnd type="triangle" w="med" len="med"/>
            <a:tailEnd/>
          </a:ln>
        </p:spPr>
        <p:txBody>
          <a:bodyPr/>
          <a:lstStyle/>
          <a:p>
            <a:endParaRPr lang="en-US"/>
          </a:p>
        </p:txBody>
      </p:sp>
      <p:sp>
        <p:nvSpPr>
          <p:cNvPr id="22540" name="Line 53"/>
          <p:cNvSpPr>
            <a:spLocks noChangeShapeType="1"/>
          </p:cNvSpPr>
          <p:nvPr/>
        </p:nvSpPr>
        <p:spPr bwMode="auto">
          <a:xfrm>
            <a:off x="6804025" y="2565400"/>
            <a:ext cx="576263" cy="1588"/>
          </a:xfrm>
          <a:prstGeom prst="line">
            <a:avLst/>
          </a:prstGeom>
          <a:noFill/>
          <a:ln w="19050">
            <a:solidFill>
              <a:schemeClr val="tx1"/>
            </a:solidFill>
            <a:round/>
            <a:headEnd type="triangle" w="med" len="med"/>
            <a:tailEnd/>
          </a:ln>
        </p:spPr>
        <p:txBody>
          <a:bodyPr/>
          <a:lstStyle/>
          <a:p>
            <a:endParaRPr lang="en-US"/>
          </a:p>
        </p:txBody>
      </p:sp>
      <p:sp>
        <p:nvSpPr>
          <p:cNvPr id="22541" name="Line 54"/>
          <p:cNvSpPr>
            <a:spLocks noChangeShapeType="1"/>
          </p:cNvSpPr>
          <p:nvPr/>
        </p:nvSpPr>
        <p:spPr bwMode="auto">
          <a:xfrm>
            <a:off x="6875463" y="3502025"/>
            <a:ext cx="504825" cy="431800"/>
          </a:xfrm>
          <a:prstGeom prst="line">
            <a:avLst/>
          </a:prstGeom>
          <a:noFill/>
          <a:ln w="19050">
            <a:solidFill>
              <a:schemeClr val="tx1"/>
            </a:solidFill>
            <a:round/>
            <a:headEnd type="triangle" w="med" len="med"/>
            <a:tailEnd/>
          </a:ln>
        </p:spPr>
        <p:txBody>
          <a:bodyPr/>
          <a:lstStyle/>
          <a:p>
            <a:endParaRPr lang="en-US"/>
          </a:p>
        </p:txBody>
      </p:sp>
      <p:sp>
        <p:nvSpPr>
          <p:cNvPr id="22542" name="Text Box 55"/>
          <p:cNvSpPr txBox="1">
            <a:spLocks noChangeArrowheads="1"/>
          </p:cNvSpPr>
          <p:nvPr/>
        </p:nvSpPr>
        <p:spPr bwMode="auto">
          <a:xfrm>
            <a:off x="1908175" y="5661025"/>
            <a:ext cx="5400675" cy="517525"/>
          </a:xfrm>
          <a:prstGeom prst="rect">
            <a:avLst/>
          </a:prstGeom>
          <a:noFill/>
          <a:ln w="9525">
            <a:noFill/>
            <a:miter lim="800000"/>
            <a:headEnd/>
            <a:tailEnd/>
          </a:ln>
        </p:spPr>
        <p:txBody>
          <a:bodyPr>
            <a:spAutoFit/>
          </a:bodyPr>
          <a:lstStyle/>
          <a:p>
            <a:pPr algn="ctr" rtl="0"/>
            <a:r>
              <a:rPr lang="en-US" sz="1400" b="1"/>
              <a:t>Figure showing various layers in a dry chemical analyzer and principle of detection</a:t>
            </a:r>
          </a:p>
        </p:txBody>
      </p:sp>
      <p:grpSp>
        <p:nvGrpSpPr>
          <p:cNvPr id="22543" name="Group 56"/>
          <p:cNvGrpSpPr>
            <a:grpSpLocks/>
          </p:cNvGrpSpPr>
          <p:nvPr/>
        </p:nvGrpSpPr>
        <p:grpSpPr bwMode="auto">
          <a:xfrm>
            <a:off x="177800" y="2135188"/>
            <a:ext cx="2952750" cy="431800"/>
            <a:chOff x="1292" y="1071"/>
            <a:chExt cx="2133" cy="273"/>
          </a:xfrm>
        </p:grpSpPr>
        <p:sp>
          <p:nvSpPr>
            <p:cNvPr id="22589" name="Line 57"/>
            <p:cNvSpPr>
              <a:spLocks noChangeShapeType="1"/>
            </p:cNvSpPr>
            <p:nvPr/>
          </p:nvSpPr>
          <p:spPr bwMode="auto">
            <a:xfrm>
              <a:off x="1610" y="1071"/>
              <a:ext cx="1814" cy="0"/>
            </a:xfrm>
            <a:prstGeom prst="line">
              <a:avLst/>
            </a:prstGeom>
            <a:noFill/>
            <a:ln w="19050">
              <a:solidFill>
                <a:schemeClr val="tx1"/>
              </a:solidFill>
              <a:round/>
              <a:headEnd/>
              <a:tailEnd/>
            </a:ln>
          </p:spPr>
          <p:txBody>
            <a:bodyPr/>
            <a:lstStyle/>
            <a:p>
              <a:endParaRPr lang="en-US"/>
            </a:p>
          </p:txBody>
        </p:sp>
        <p:sp>
          <p:nvSpPr>
            <p:cNvPr id="22590" name="Line 58"/>
            <p:cNvSpPr>
              <a:spLocks noChangeShapeType="1"/>
            </p:cNvSpPr>
            <p:nvPr/>
          </p:nvSpPr>
          <p:spPr bwMode="auto">
            <a:xfrm>
              <a:off x="1292" y="1344"/>
              <a:ext cx="1814" cy="0"/>
            </a:xfrm>
            <a:prstGeom prst="line">
              <a:avLst/>
            </a:prstGeom>
            <a:noFill/>
            <a:ln w="19050">
              <a:solidFill>
                <a:schemeClr val="tx1"/>
              </a:solidFill>
              <a:round/>
              <a:headEnd/>
              <a:tailEnd/>
            </a:ln>
          </p:spPr>
          <p:txBody>
            <a:bodyPr/>
            <a:lstStyle/>
            <a:p>
              <a:endParaRPr lang="en-US"/>
            </a:p>
          </p:txBody>
        </p:sp>
        <p:sp>
          <p:nvSpPr>
            <p:cNvPr id="22591" name="Line 59"/>
            <p:cNvSpPr>
              <a:spLocks noChangeShapeType="1"/>
            </p:cNvSpPr>
            <p:nvPr/>
          </p:nvSpPr>
          <p:spPr bwMode="auto">
            <a:xfrm flipH="1">
              <a:off x="1292" y="1071"/>
              <a:ext cx="318" cy="273"/>
            </a:xfrm>
            <a:prstGeom prst="line">
              <a:avLst/>
            </a:prstGeom>
            <a:noFill/>
            <a:ln w="19050">
              <a:solidFill>
                <a:schemeClr val="tx1"/>
              </a:solidFill>
              <a:round/>
              <a:headEnd/>
              <a:tailEnd/>
            </a:ln>
          </p:spPr>
          <p:txBody>
            <a:bodyPr/>
            <a:lstStyle/>
            <a:p>
              <a:endParaRPr lang="en-US"/>
            </a:p>
          </p:txBody>
        </p:sp>
        <p:sp>
          <p:nvSpPr>
            <p:cNvPr id="22592" name="Line 60"/>
            <p:cNvSpPr>
              <a:spLocks noChangeShapeType="1"/>
            </p:cNvSpPr>
            <p:nvPr/>
          </p:nvSpPr>
          <p:spPr bwMode="auto">
            <a:xfrm flipH="1">
              <a:off x="3107" y="1071"/>
              <a:ext cx="318" cy="273"/>
            </a:xfrm>
            <a:prstGeom prst="line">
              <a:avLst/>
            </a:prstGeom>
            <a:noFill/>
            <a:ln w="19050">
              <a:solidFill>
                <a:schemeClr val="tx1"/>
              </a:solidFill>
              <a:round/>
              <a:headEnd/>
              <a:tailEnd/>
            </a:ln>
          </p:spPr>
          <p:txBody>
            <a:bodyPr/>
            <a:lstStyle/>
            <a:p>
              <a:endParaRPr lang="en-US"/>
            </a:p>
          </p:txBody>
        </p:sp>
      </p:grpSp>
      <p:grpSp>
        <p:nvGrpSpPr>
          <p:cNvPr id="22544" name="Group 61"/>
          <p:cNvGrpSpPr>
            <a:grpSpLocks/>
          </p:cNvGrpSpPr>
          <p:nvPr/>
        </p:nvGrpSpPr>
        <p:grpSpPr bwMode="auto">
          <a:xfrm>
            <a:off x="177800" y="2206625"/>
            <a:ext cx="2952750" cy="431800"/>
            <a:chOff x="1292" y="1071"/>
            <a:chExt cx="2133" cy="273"/>
          </a:xfrm>
        </p:grpSpPr>
        <p:sp>
          <p:nvSpPr>
            <p:cNvPr id="22585" name="Line 62"/>
            <p:cNvSpPr>
              <a:spLocks noChangeShapeType="1"/>
            </p:cNvSpPr>
            <p:nvPr/>
          </p:nvSpPr>
          <p:spPr bwMode="auto">
            <a:xfrm>
              <a:off x="1610" y="1071"/>
              <a:ext cx="1814" cy="0"/>
            </a:xfrm>
            <a:prstGeom prst="line">
              <a:avLst/>
            </a:prstGeom>
            <a:noFill/>
            <a:ln w="19050">
              <a:solidFill>
                <a:schemeClr val="tx1"/>
              </a:solidFill>
              <a:round/>
              <a:headEnd/>
              <a:tailEnd/>
            </a:ln>
          </p:spPr>
          <p:txBody>
            <a:bodyPr/>
            <a:lstStyle/>
            <a:p>
              <a:endParaRPr lang="en-US"/>
            </a:p>
          </p:txBody>
        </p:sp>
        <p:sp>
          <p:nvSpPr>
            <p:cNvPr id="22586" name="Line 63"/>
            <p:cNvSpPr>
              <a:spLocks noChangeShapeType="1"/>
            </p:cNvSpPr>
            <p:nvPr/>
          </p:nvSpPr>
          <p:spPr bwMode="auto">
            <a:xfrm>
              <a:off x="1292" y="1344"/>
              <a:ext cx="1814" cy="0"/>
            </a:xfrm>
            <a:prstGeom prst="line">
              <a:avLst/>
            </a:prstGeom>
            <a:noFill/>
            <a:ln w="19050">
              <a:solidFill>
                <a:schemeClr val="tx1"/>
              </a:solidFill>
              <a:round/>
              <a:headEnd/>
              <a:tailEnd/>
            </a:ln>
          </p:spPr>
          <p:txBody>
            <a:bodyPr/>
            <a:lstStyle/>
            <a:p>
              <a:endParaRPr lang="en-US"/>
            </a:p>
          </p:txBody>
        </p:sp>
        <p:sp>
          <p:nvSpPr>
            <p:cNvPr id="22587" name="Line 64"/>
            <p:cNvSpPr>
              <a:spLocks noChangeShapeType="1"/>
            </p:cNvSpPr>
            <p:nvPr/>
          </p:nvSpPr>
          <p:spPr bwMode="auto">
            <a:xfrm flipH="1">
              <a:off x="1292" y="1071"/>
              <a:ext cx="318" cy="273"/>
            </a:xfrm>
            <a:prstGeom prst="line">
              <a:avLst/>
            </a:prstGeom>
            <a:noFill/>
            <a:ln w="19050">
              <a:solidFill>
                <a:schemeClr val="tx1"/>
              </a:solidFill>
              <a:round/>
              <a:headEnd/>
              <a:tailEnd/>
            </a:ln>
          </p:spPr>
          <p:txBody>
            <a:bodyPr/>
            <a:lstStyle/>
            <a:p>
              <a:endParaRPr lang="en-US"/>
            </a:p>
          </p:txBody>
        </p:sp>
        <p:sp>
          <p:nvSpPr>
            <p:cNvPr id="22588" name="Line 65"/>
            <p:cNvSpPr>
              <a:spLocks noChangeShapeType="1"/>
            </p:cNvSpPr>
            <p:nvPr/>
          </p:nvSpPr>
          <p:spPr bwMode="auto">
            <a:xfrm flipH="1">
              <a:off x="3107" y="1071"/>
              <a:ext cx="318" cy="273"/>
            </a:xfrm>
            <a:prstGeom prst="line">
              <a:avLst/>
            </a:prstGeom>
            <a:noFill/>
            <a:ln w="19050">
              <a:solidFill>
                <a:schemeClr val="tx1"/>
              </a:solidFill>
              <a:round/>
              <a:headEnd/>
              <a:tailEnd/>
            </a:ln>
          </p:spPr>
          <p:txBody>
            <a:bodyPr/>
            <a:lstStyle/>
            <a:p>
              <a:endParaRPr lang="en-US"/>
            </a:p>
          </p:txBody>
        </p:sp>
      </p:grpSp>
      <p:grpSp>
        <p:nvGrpSpPr>
          <p:cNvPr id="22545" name="Group 66"/>
          <p:cNvGrpSpPr>
            <a:grpSpLocks/>
          </p:cNvGrpSpPr>
          <p:nvPr/>
        </p:nvGrpSpPr>
        <p:grpSpPr bwMode="auto">
          <a:xfrm>
            <a:off x="177800" y="2638425"/>
            <a:ext cx="2952750" cy="431800"/>
            <a:chOff x="1292" y="1071"/>
            <a:chExt cx="2133" cy="273"/>
          </a:xfrm>
        </p:grpSpPr>
        <p:sp>
          <p:nvSpPr>
            <p:cNvPr id="22581" name="Line 67"/>
            <p:cNvSpPr>
              <a:spLocks noChangeShapeType="1"/>
            </p:cNvSpPr>
            <p:nvPr/>
          </p:nvSpPr>
          <p:spPr bwMode="auto">
            <a:xfrm>
              <a:off x="1610" y="1071"/>
              <a:ext cx="1814" cy="0"/>
            </a:xfrm>
            <a:prstGeom prst="line">
              <a:avLst/>
            </a:prstGeom>
            <a:noFill/>
            <a:ln w="19050">
              <a:solidFill>
                <a:schemeClr val="tx1"/>
              </a:solidFill>
              <a:round/>
              <a:headEnd/>
              <a:tailEnd/>
            </a:ln>
          </p:spPr>
          <p:txBody>
            <a:bodyPr/>
            <a:lstStyle/>
            <a:p>
              <a:endParaRPr lang="en-US"/>
            </a:p>
          </p:txBody>
        </p:sp>
        <p:sp>
          <p:nvSpPr>
            <p:cNvPr id="22582" name="Line 68"/>
            <p:cNvSpPr>
              <a:spLocks noChangeShapeType="1"/>
            </p:cNvSpPr>
            <p:nvPr/>
          </p:nvSpPr>
          <p:spPr bwMode="auto">
            <a:xfrm>
              <a:off x="1292" y="1344"/>
              <a:ext cx="1814" cy="0"/>
            </a:xfrm>
            <a:prstGeom prst="line">
              <a:avLst/>
            </a:prstGeom>
            <a:noFill/>
            <a:ln w="19050">
              <a:solidFill>
                <a:schemeClr val="tx1"/>
              </a:solidFill>
              <a:round/>
              <a:headEnd/>
              <a:tailEnd/>
            </a:ln>
          </p:spPr>
          <p:txBody>
            <a:bodyPr/>
            <a:lstStyle/>
            <a:p>
              <a:endParaRPr lang="en-US"/>
            </a:p>
          </p:txBody>
        </p:sp>
        <p:sp>
          <p:nvSpPr>
            <p:cNvPr id="22583" name="Line 69"/>
            <p:cNvSpPr>
              <a:spLocks noChangeShapeType="1"/>
            </p:cNvSpPr>
            <p:nvPr/>
          </p:nvSpPr>
          <p:spPr bwMode="auto">
            <a:xfrm flipH="1">
              <a:off x="1292" y="1071"/>
              <a:ext cx="318" cy="273"/>
            </a:xfrm>
            <a:prstGeom prst="line">
              <a:avLst/>
            </a:prstGeom>
            <a:noFill/>
            <a:ln w="19050">
              <a:solidFill>
                <a:schemeClr val="tx1"/>
              </a:solidFill>
              <a:round/>
              <a:headEnd/>
              <a:tailEnd/>
            </a:ln>
          </p:spPr>
          <p:txBody>
            <a:bodyPr/>
            <a:lstStyle/>
            <a:p>
              <a:endParaRPr lang="en-US"/>
            </a:p>
          </p:txBody>
        </p:sp>
        <p:sp>
          <p:nvSpPr>
            <p:cNvPr id="22584" name="Line 70"/>
            <p:cNvSpPr>
              <a:spLocks noChangeShapeType="1"/>
            </p:cNvSpPr>
            <p:nvPr/>
          </p:nvSpPr>
          <p:spPr bwMode="auto">
            <a:xfrm flipH="1">
              <a:off x="3107" y="1071"/>
              <a:ext cx="318" cy="273"/>
            </a:xfrm>
            <a:prstGeom prst="line">
              <a:avLst/>
            </a:prstGeom>
            <a:noFill/>
            <a:ln w="19050">
              <a:solidFill>
                <a:schemeClr val="tx1"/>
              </a:solidFill>
              <a:round/>
              <a:headEnd/>
              <a:tailEnd/>
            </a:ln>
          </p:spPr>
          <p:txBody>
            <a:bodyPr/>
            <a:lstStyle/>
            <a:p>
              <a:endParaRPr lang="en-US"/>
            </a:p>
          </p:txBody>
        </p:sp>
      </p:grpSp>
      <p:grpSp>
        <p:nvGrpSpPr>
          <p:cNvPr id="22546" name="Group 72"/>
          <p:cNvGrpSpPr>
            <a:grpSpLocks/>
          </p:cNvGrpSpPr>
          <p:nvPr/>
        </p:nvGrpSpPr>
        <p:grpSpPr bwMode="auto">
          <a:xfrm>
            <a:off x="177800" y="2278063"/>
            <a:ext cx="2952750" cy="715962"/>
            <a:chOff x="1701" y="1344"/>
            <a:chExt cx="2133" cy="453"/>
          </a:xfrm>
        </p:grpSpPr>
        <p:sp>
          <p:nvSpPr>
            <p:cNvPr id="22563" name="Line 73"/>
            <p:cNvSpPr>
              <a:spLocks noChangeShapeType="1"/>
            </p:cNvSpPr>
            <p:nvPr/>
          </p:nvSpPr>
          <p:spPr bwMode="auto">
            <a:xfrm>
              <a:off x="2019" y="1344"/>
              <a:ext cx="1814" cy="0"/>
            </a:xfrm>
            <a:prstGeom prst="line">
              <a:avLst/>
            </a:prstGeom>
            <a:noFill/>
            <a:ln w="19050">
              <a:solidFill>
                <a:schemeClr val="tx1"/>
              </a:solidFill>
              <a:round/>
              <a:headEnd/>
              <a:tailEnd/>
            </a:ln>
          </p:spPr>
          <p:txBody>
            <a:bodyPr/>
            <a:lstStyle/>
            <a:p>
              <a:endParaRPr lang="en-US"/>
            </a:p>
          </p:txBody>
        </p:sp>
        <p:sp>
          <p:nvSpPr>
            <p:cNvPr id="22564" name="Line 74"/>
            <p:cNvSpPr>
              <a:spLocks noChangeShapeType="1"/>
            </p:cNvSpPr>
            <p:nvPr/>
          </p:nvSpPr>
          <p:spPr bwMode="auto">
            <a:xfrm>
              <a:off x="1701" y="1617"/>
              <a:ext cx="1814" cy="0"/>
            </a:xfrm>
            <a:prstGeom prst="line">
              <a:avLst/>
            </a:prstGeom>
            <a:noFill/>
            <a:ln w="19050">
              <a:solidFill>
                <a:schemeClr val="tx1"/>
              </a:solidFill>
              <a:round/>
              <a:headEnd/>
              <a:tailEnd/>
            </a:ln>
          </p:spPr>
          <p:txBody>
            <a:bodyPr/>
            <a:lstStyle/>
            <a:p>
              <a:endParaRPr lang="en-US"/>
            </a:p>
          </p:txBody>
        </p:sp>
        <p:sp>
          <p:nvSpPr>
            <p:cNvPr id="22565" name="Line 75"/>
            <p:cNvSpPr>
              <a:spLocks noChangeShapeType="1"/>
            </p:cNvSpPr>
            <p:nvPr/>
          </p:nvSpPr>
          <p:spPr bwMode="auto">
            <a:xfrm flipH="1">
              <a:off x="1701" y="1344"/>
              <a:ext cx="318" cy="273"/>
            </a:xfrm>
            <a:prstGeom prst="line">
              <a:avLst/>
            </a:prstGeom>
            <a:noFill/>
            <a:ln w="19050">
              <a:solidFill>
                <a:schemeClr val="tx1"/>
              </a:solidFill>
              <a:round/>
              <a:headEnd/>
              <a:tailEnd/>
            </a:ln>
          </p:spPr>
          <p:txBody>
            <a:bodyPr/>
            <a:lstStyle/>
            <a:p>
              <a:endParaRPr lang="en-US"/>
            </a:p>
          </p:txBody>
        </p:sp>
        <p:sp>
          <p:nvSpPr>
            <p:cNvPr id="22566" name="Line 76"/>
            <p:cNvSpPr>
              <a:spLocks noChangeShapeType="1"/>
            </p:cNvSpPr>
            <p:nvPr/>
          </p:nvSpPr>
          <p:spPr bwMode="auto">
            <a:xfrm flipH="1">
              <a:off x="3516" y="1344"/>
              <a:ext cx="318" cy="273"/>
            </a:xfrm>
            <a:prstGeom prst="line">
              <a:avLst/>
            </a:prstGeom>
            <a:noFill/>
            <a:ln w="19050">
              <a:solidFill>
                <a:schemeClr val="tx1"/>
              </a:solidFill>
              <a:round/>
              <a:headEnd/>
              <a:tailEnd/>
            </a:ln>
          </p:spPr>
          <p:txBody>
            <a:bodyPr/>
            <a:lstStyle/>
            <a:p>
              <a:endParaRPr lang="en-US"/>
            </a:p>
          </p:txBody>
        </p:sp>
        <p:sp>
          <p:nvSpPr>
            <p:cNvPr id="22567" name="Line 77"/>
            <p:cNvSpPr>
              <a:spLocks noChangeShapeType="1"/>
            </p:cNvSpPr>
            <p:nvPr/>
          </p:nvSpPr>
          <p:spPr bwMode="auto">
            <a:xfrm>
              <a:off x="1701" y="1616"/>
              <a:ext cx="0" cy="181"/>
            </a:xfrm>
            <a:prstGeom prst="line">
              <a:avLst/>
            </a:prstGeom>
            <a:noFill/>
            <a:ln w="9525">
              <a:solidFill>
                <a:schemeClr val="tx1"/>
              </a:solidFill>
              <a:round/>
              <a:headEnd/>
              <a:tailEnd/>
            </a:ln>
          </p:spPr>
          <p:txBody>
            <a:bodyPr/>
            <a:lstStyle/>
            <a:p>
              <a:endParaRPr lang="en-US"/>
            </a:p>
          </p:txBody>
        </p:sp>
        <p:sp>
          <p:nvSpPr>
            <p:cNvPr id="22568" name="Line 78"/>
            <p:cNvSpPr>
              <a:spLocks noChangeShapeType="1"/>
            </p:cNvSpPr>
            <p:nvPr/>
          </p:nvSpPr>
          <p:spPr bwMode="auto">
            <a:xfrm>
              <a:off x="2018" y="1344"/>
              <a:ext cx="0" cy="181"/>
            </a:xfrm>
            <a:prstGeom prst="line">
              <a:avLst/>
            </a:prstGeom>
            <a:noFill/>
            <a:ln w="9525">
              <a:solidFill>
                <a:schemeClr val="tx1"/>
              </a:solidFill>
              <a:round/>
              <a:headEnd/>
              <a:tailEnd/>
            </a:ln>
          </p:spPr>
          <p:txBody>
            <a:bodyPr/>
            <a:lstStyle/>
            <a:p>
              <a:endParaRPr lang="en-US"/>
            </a:p>
          </p:txBody>
        </p:sp>
        <p:sp>
          <p:nvSpPr>
            <p:cNvPr id="22569" name="Line 79"/>
            <p:cNvSpPr>
              <a:spLocks noChangeShapeType="1"/>
            </p:cNvSpPr>
            <p:nvPr/>
          </p:nvSpPr>
          <p:spPr bwMode="auto">
            <a:xfrm>
              <a:off x="3833" y="1344"/>
              <a:ext cx="0" cy="181"/>
            </a:xfrm>
            <a:prstGeom prst="line">
              <a:avLst/>
            </a:prstGeom>
            <a:noFill/>
            <a:ln w="9525">
              <a:solidFill>
                <a:schemeClr val="tx1"/>
              </a:solidFill>
              <a:round/>
              <a:headEnd/>
              <a:tailEnd/>
            </a:ln>
          </p:spPr>
          <p:txBody>
            <a:bodyPr/>
            <a:lstStyle/>
            <a:p>
              <a:endParaRPr lang="en-US"/>
            </a:p>
          </p:txBody>
        </p:sp>
        <p:sp>
          <p:nvSpPr>
            <p:cNvPr id="22570" name="Line 80"/>
            <p:cNvSpPr>
              <a:spLocks noChangeShapeType="1"/>
            </p:cNvSpPr>
            <p:nvPr/>
          </p:nvSpPr>
          <p:spPr bwMode="auto">
            <a:xfrm>
              <a:off x="3515" y="1616"/>
              <a:ext cx="0" cy="181"/>
            </a:xfrm>
            <a:prstGeom prst="line">
              <a:avLst/>
            </a:prstGeom>
            <a:noFill/>
            <a:ln w="9525">
              <a:solidFill>
                <a:schemeClr val="tx1"/>
              </a:solidFill>
              <a:round/>
              <a:headEnd/>
              <a:tailEnd/>
            </a:ln>
          </p:spPr>
          <p:txBody>
            <a:bodyPr/>
            <a:lstStyle/>
            <a:p>
              <a:endParaRPr lang="en-US"/>
            </a:p>
          </p:txBody>
        </p:sp>
        <p:sp>
          <p:nvSpPr>
            <p:cNvPr id="22571" name="Line 81"/>
            <p:cNvSpPr>
              <a:spLocks noChangeShapeType="1"/>
            </p:cNvSpPr>
            <p:nvPr/>
          </p:nvSpPr>
          <p:spPr bwMode="auto">
            <a:xfrm>
              <a:off x="1701" y="1797"/>
              <a:ext cx="1814" cy="0"/>
            </a:xfrm>
            <a:prstGeom prst="line">
              <a:avLst/>
            </a:prstGeom>
            <a:noFill/>
            <a:ln w="9525">
              <a:solidFill>
                <a:schemeClr val="tx1"/>
              </a:solidFill>
              <a:round/>
              <a:headEnd/>
              <a:tailEnd/>
            </a:ln>
          </p:spPr>
          <p:txBody>
            <a:bodyPr/>
            <a:lstStyle/>
            <a:p>
              <a:endParaRPr lang="en-US"/>
            </a:p>
          </p:txBody>
        </p:sp>
        <p:sp>
          <p:nvSpPr>
            <p:cNvPr id="22572" name="Line 82"/>
            <p:cNvSpPr>
              <a:spLocks noChangeShapeType="1"/>
            </p:cNvSpPr>
            <p:nvPr/>
          </p:nvSpPr>
          <p:spPr bwMode="auto">
            <a:xfrm>
              <a:off x="2018" y="1525"/>
              <a:ext cx="1814" cy="0"/>
            </a:xfrm>
            <a:prstGeom prst="line">
              <a:avLst/>
            </a:prstGeom>
            <a:noFill/>
            <a:ln w="9525">
              <a:solidFill>
                <a:schemeClr val="tx1"/>
              </a:solidFill>
              <a:round/>
              <a:headEnd/>
              <a:tailEnd/>
            </a:ln>
          </p:spPr>
          <p:txBody>
            <a:bodyPr/>
            <a:lstStyle/>
            <a:p>
              <a:endParaRPr lang="en-US"/>
            </a:p>
          </p:txBody>
        </p:sp>
        <p:sp>
          <p:nvSpPr>
            <p:cNvPr id="22573" name="Line 83"/>
            <p:cNvSpPr>
              <a:spLocks noChangeShapeType="1"/>
            </p:cNvSpPr>
            <p:nvPr/>
          </p:nvSpPr>
          <p:spPr bwMode="auto">
            <a:xfrm flipH="1">
              <a:off x="3515" y="1525"/>
              <a:ext cx="318" cy="272"/>
            </a:xfrm>
            <a:prstGeom prst="line">
              <a:avLst/>
            </a:prstGeom>
            <a:noFill/>
            <a:ln w="9525">
              <a:solidFill>
                <a:schemeClr val="tx1"/>
              </a:solidFill>
              <a:round/>
              <a:headEnd/>
              <a:tailEnd/>
            </a:ln>
          </p:spPr>
          <p:txBody>
            <a:bodyPr/>
            <a:lstStyle/>
            <a:p>
              <a:endParaRPr lang="en-US"/>
            </a:p>
          </p:txBody>
        </p:sp>
        <p:sp>
          <p:nvSpPr>
            <p:cNvPr id="22574" name="Line 84"/>
            <p:cNvSpPr>
              <a:spLocks noChangeShapeType="1"/>
            </p:cNvSpPr>
            <p:nvPr/>
          </p:nvSpPr>
          <p:spPr bwMode="auto">
            <a:xfrm flipH="1">
              <a:off x="1701" y="1525"/>
              <a:ext cx="318" cy="272"/>
            </a:xfrm>
            <a:prstGeom prst="line">
              <a:avLst/>
            </a:prstGeom>
            <a:noFill/>
            <a:ln w="9525">
              <a:solidFill>
                <a:schemeClr val="tx1"/>
              </a:solidFill>
              <a:round/>
              <a:headEnd/>
              <a:tailEnd/>
            </a:ln>
          </p:spPr>
          <p:txBody>
            <a:bodyPr/>
            <a:lstStyle/>
            <a:p>
              <a:endParaRPr lang="en-US"/>
            </a:p>
          </p:txBody>
        </p:sp>
        <p:sp>
          <p:nvSpPr>
            <p:cNvPr id="22575" name="Line 85"/>
            <p:cNvSpPr>
              <a:spLocks noChangeShapeType="1"/>
            </p:cNvSpPr>
            <p:nvPr/>
          </p:nvSpPr>
          <p:spPr bwMode="auto">
            <a:xfrm>
              <a:off x="1701" y="1661"/>
              <a:ext cx="1814" cy="0"/>
            </a:xfrm>
            <a:prstGeom prst="line">
              <a:avLst/>
            </a:prstGeom>
            <a:noFill/>
            <a:ln w="9525">
              <a:solidFill>
                <a:schemeClr val="tx1"/>
              </a:solidFill>
              <a:round/>
              <a:headEnd/>
              <a:tailEnd/>
            </a:ln>
          </p:spPr>
          <p:txBody>
            <a:bodyPr/>
            <a:lstStyle/>
            <a:p>
              <a:endParaRPr lang="en-US"/>
            </a:p>
          </p:txBody>
        </p:sp>
        <p:sp>
          <p:nvSpPr>
            <p:cNvPr id="22576" name="Line 86"/>
            <p:cNvSpPr>
              <a:spLocks noChangeShapeType="1"/>
            </p:cNvSpPr>
            <p:nvPr/>
          </p:nvSpPr>
          <p:spPr bwMode="auto">
            <a:xfrm>
              <a:off x="1701" y="1706"/>
              <a:ext cx="1814" cy="0"/>
            </a:xfrm>
            <a:prstGeom prst="line">
              <a:avLst/>
            </a:prstGeom>
            <a:noFill/>
            <a:ln w="9525">
              <a:solidFill>
                <a:schemeClr val="tx1"/>
              </a:solidFill>
              <a:round/>
              <a:headEnd/>
              <a:tailEnd/>
            </a:ln>
          </p:spPr>
          <p:txBody>
            <a:bodyPr/>
            <a:lstStyle/>
            <a:p>
              <a:endParaRPr lang="en-US"/>
            </a:p>
          </p:txBody>
        </p:sp>
        <p:sp>
          <p:nvSpPr>
            <p:cNvPr id="22577" name="Line 87"/>
            <p:cNvSpPr>
              <a:spLocks noChangeShapeType="1"/>
            </p:cNvSpPr>
            <p:nvPr/>
          </p:nvSpPr>
          <p:spPr bwMode="auto">
            <a:xfrm>
              <a:off x="1701" y="1751"/>
              <a:ext cx="1814" cy="0"/>
            </a:xfrm>
            <a:prstGeom prst="line">
              <a:avLst/>
            </a:prstGeom>
            <a:noFill/>
            <a:ln w="9525">
              <a:solidFill>
                <a:schemeClr val="tx1"/>
              </a:solidFill>
              <a:round/>
              <a:headEnd/>
              <a:tailEnd/>
            </a:ln>
          </p:spPr>
          <p:txBody>
            <a:bodyPr/>
            <a:lstStyle/>
            <a:p>
              <a:endParaRPr lang="en-US"/>
            </a:p>
          </p:txBody>
        </p:sp>
        <p:sp>
          <p:nvSpPr>
            <p:cNvPr id="22578" name="Line 88"/>
            <p:cNvSpPr>
              <a:spLocks noChangeShapeType="1"/>
            </p:cNvSpPr>
            <p:nvPr/>
          </p:nvSpPr>
          <p:spPr bwMode="auto">
            <a:xfrm flipH="1">
              <a:off x="3515" y="1389"/>
              <a:ext cx="318" cy="272"/>
            </a:xfrm>
            <a:prstGeom prst="line">
              <a:avLst/>
            </a:prstGeom>
            <a:noFill/>
            <a:ln w="9525">
              <a:solidFill>
                <a:schemeClr val="tx1"/>
              </a:solidFill>
              <a:round/>
              <a:headEnd/>
              <a:tailEnd/>
            </a:ln>
          </p:spPr>
          <p:txBody>
            <a:bodyPr/>
            <a:lstStyle/>
            <a:p>
              <a:endParaRPr lang="en-US"/>
            </a:p>
          </p:txBody>
        </p:sp>
        <p:sp>
          <p:nvSpPr>
            <p:cNvPr id="22579" name="Line 89"/>
            <p:cNvSpPr>
              <a:spLocks noChangeShapeType="1"/>
            </p:cNvSpPr>
            <p:nvPr/>
          </p:nvSpPr>
          <p:spPr bwMode="auto">
            <a:xfrm flipH="1">
              <a:off x="3515" y="1434"/>
              <a:ext cx="318" cy="272"/>
            </a:xfrm>
            <a:prstGeom prst="line">
              <a:avLst/>
            </a:prstGeom>
            <a:noFill/>
            <a:ln w="9525">
              <a:solidFill>
                <a:schemeClr val="tx1"/>
              </a:solidFill>
              <a:round/>
              <a:headEnd/>
              <a:tailEnd/>
            </a:ln>
          </p:spPr>
          <p:txBody>
            <a:bodyPr/>
            <a:lstStyle/>
            <a:p>
              <a:endParaRPr lang="en-US"/>
            </a:p>
          </p:txBody>
        </p:sp>
        <p:sp>
          <p:nvSpPr>
            <p:cNvPr id="22580" name="Line 90"/>
            <p:cNvSpPr>
              <a:spLocks noChangeShapeType="1"/>
            </p:cNvSpPr>
            <p:nvPr/>
          </p:nvSpPr>
          <p:spPr bwMode="auto">
            <a:xfrm flipH="1">
              <a:off x="3515" y="1479"/>
              <a:ext cx="318" cy="272"/>
            </a:xfrm>
            <a:prstGeom prst="line">
              <a:avLst/>
            </a:prstGeom>
            <a:noFill/>
            <a:ln w="9525">
              <a:solidFill>
                <a:schemeClr val="tx1"/>
              </a:solidFill>
              <a:round/>
              <a:headEnd/>
              <a:tailEnd/>
            </a:ln>
          </p:spPr>
          <p:txBody>
            <a:bodyPr/>
            <a:lstStyle/>
            <a:p>
              <a:endParaRPr lang="en-US"/>
            </a:p>
          </p:txBody>
        </p:sp>
      </p:grpSp>
      <p:sp>
        <p:nvSpPr>
          <p:cNvPr id="22547" name="Line 91"/>
          <p:cNvSpPr>
            <a:spLocks noChangeShapeType="1"/>
          </p:cNvSpPr>
          <p:nvPr/>
        </p:nvSpPr>
        <p:spPr bwMode="auto">
          <a:xfrm flipH="1">
            <a:off x="177800" y="2349500"/>
            <a:ext cx="438150" cy="430213"/>
          </a:xfrm>
          <a:prstGeom prst="line">
            <a:avLst/>
          </a:prstGeom>
          <a:noFill/>
          <a:ln w="9525">
            <a:solidFill>
              <a:schemeClr val="tx1"/>
            </a:solidFill>
            <a:round/>
            <a:headEnd/>
            <a:tailEnd/>
          </a:ln>
        </p:spPr>
        <p:txBody>
          <a:bodyPr/>
          <a:lstStyle/>
          <a:p>
            <a:endParaRPr lang="en-US"/>
          </a:p>
        </p:txBody>
      </p:sp>
      <p:sp>
        <p:nvSpPr>
          <p:cNvPr id="22548" name="Line 92"/>
          <p:cNvSpPr>
            <a:spLocks noChangeShapeType="1"/>
          </p:cNvSpPr>
          <p:nvPr/>
        </p:nvSpPr>
        <p:spPr bwMode="auto">
          <a:xfrm flipH="1">
            <a:off x="177800" y="2492375"/>
            <a:ext cx="438150" cy="430213"/>
          </a:xfrm>
          <a:prstGeom prst="line">
            <a:avLst/>
          </a:prstGeom>
          <a:noFill/>
          <a:ln w="9525">
            <a:solidFill>
              <a:schemeClr val="tx1"/>
            </a:solidFill>
            <a:round/>
            <a:headEnd/>
            <a:tailEnd/>
          </a:ln>
        </p:spPr>
        <p:txBody>
          <a:bodyPr/>
          <a:lstStyle/>
          <a:p>
            <a:endParaRPr lang="en-US"/>
          </a:p>
        </p:txBody>
      </p:sp>
      <p:sp>
        <p:nvSpPr>
          <p:cNvPr id="22549" name="Line 93"/>
          <p:cNvSpPr>
            <a:spLocks noChangeShapeType="1"/>
          </p:cNvSpPr>
          <p:nvPr/>
        </p:nvSpPr>
        <p:spPr bwMode="auto">
          <a:xfrm flipH="1">
            <a:off x="177800" y="2420938"/>
            <a:ext cx="438150" cy="428625"/>
          </a:xfrm>
          <a:prstGeom prst="line">
            <a:avLst/>
          </a:prstGeom>
          <a:noFill/>
          <a:ln w="9525">
            <a:solidFill>
              <a:schemeClr val="tx1"/>
            </a:solidFill>
            <a:round/>
            <a:headEnd/>
            <a:tailEnd/>
          </a:ln>
        </p:spPr>
        <p:txBody>
          <a:bodyPr/>
          <a:lstStyle/>
          <a:p>
            <a:endParaRPr lang="en-US"/>
          </a:p>
        </p:txBody>
      </p:sp>
      <p:sp>
        <p:nvSpPr>
          <p:cNvPr id="22550" name="Line 94"/>
          <p:cNvSpPr>
            <a:spLocks noChangeShapeType="1"/>
          </p:cNvSpPr>
          <p:nvPr/>
        </p:nvSpPr>
        <p:spPr bwMode="auto">
          <a:xfrm>
            <a:off x="615950" y="2349500"/>
            <a:ext cx="2513013" cy="0"/>
          </a:xfrm>
          <a:prstGeom prst="line">
            <a:avLst/>
          </a:prstGeom>
          <a:noFill/>
          <a:ln w="9525">
            <a:solidFill>
              <a:schemeClr val="tx1"/>
            </a:solidFill>
            <a:round/>
            <a:headEnd/>
            <a:tailEnd/>
          </a:ln>
        </p:spPr>
        <p:txBody>
          <a:bodyPr/>
          <a:lstStyle/>
          <a:p>
            <a:endParaRPr lang="en-US"/>
          </a:p>
        </p:txBody>
      </p:sp>
      <p:sp>
        <p:nvSpPr>
          <p:cNvPr id="22551" name="Line 95"/>
          <p:cNvSpPr>
            <a:spLocks noChangeShapeType="1"/>
          </p:cNvSpPr>
          <p:nvPr/>
        </p:nvSpPr>
        <p:spPr bwMode="auto">
          <a:xfrm>
            <a:off x="615950" y="2420938"/>
            <a:ext cx="2513013" cy="0"/>
          </a:xfrm>
          <a:prstGeom prst="line">
            <a:avLst/>
          </a:prstGeom>
          <a:noFill/>
          <a:ln w="9525">
            <a:solidFill>
              <a:schemeClr val="tx1"/>
            </a:solidFill>
            <a:round/>
            <a:headEnd/>
            <a:tailEnd/>
          </a:ln>
        </p:spPr>
        <p:txBody>
          <a:bodyPr/>
          <a:lstStyle/>
          <a:p>
            <a:endParaRPr lang="en-US"/>
          </a:p>
        </p:txBody>
      </p:sp>
      <p:sp>
        <p:nvSpPr>
          <p:cNvPr id="22552" name="Line 96"/>
          <p:cNvSpPr>
            <a:spLocks noChangeShapeType="1"/>
          </p:cNvSpPr>
          <p:nvPr/>
        </p:nvSpPr>
        <p:spPr bwMode="auto">
          <a:xfrm>
            <a:off x="615950" y="2492375"/>
            <a:ext cx="2513013" cy="0"/>
          </a:xfrm>
          <a:prstGeom prst="line">
            <a:avLst/>
          </a:prstGeom>
          <a:noFill/>
          <a:ln w="9525">
            <a:solidFill>
              <a:schemeClr val="tx1"/>
            </a:solidFill>
            <a:round/>
            <a:headEnd/>
            <a:tailEnd/>
          </a:ln>
        </p:spPr>
        <p:txBody>
          <a:bodyPr/>
          <a:lstStyle/>
          <a:p>
            <a:endParaRPr lang="en-US"/>
          </a:p>
        </p:txBody>
      </p:sp>
      <p:sp>
        <p:nvSpPr>
          <p:cNvPr id="22553" name="Line 97"/>
          <p:cNvSpPr>
            <a:spLocks noChangeShapeType="1"/>
          </p:cNvSpPr>
          <p:nvPr/>
        </p:nvSpPr>
        <p:spPr bwMode="auto">
          <a:xfrm flipV="1">
            <a:off x="3995738" y="2205038"/>
            <a:ext cx="1223962" cy="2017712"/>
          </a:xfrm>
          <a:prstGeom prst="line">
            <a:avLst/>
          </a:prstGeom>
          <a:noFill/>
          <a:ln w="38100">
            <a:solidFill>
              <a:schemeClr val="tx1"/>
            </a:solidFill>
            <a:prstDash val="sysDot"/>
            <a:round/>
            <a:headEnd/>
            <a:tailEnd type="triangle" w="med" len="med"/>
          </a:ln>
        </p:spPr>
        <p:txBody>
          <a:bodyPr/>
          <a:lstStyle/>
          <a:p>
            <a:endParaRPr lang="en-US"/>
          </a:p>
        </p:txBody>
      </p:sp>
      <p:sp>
        <p:nvSpPr>
          <p:cNvPr id="22554" name="Line 98"/>
          <p:cNvSpPr>
            <a:spLocks noChangeShapeType="1"/>
          </p:cNvSpPr>
          <p:nvPr/>
        </p:nvSpPr>
        <p:spPr bwMode="auto">
          <a:xfrm>
            <a:off x="5219700" y="2205038"/>
            <a:ext cx="1008063" cy="2232025"/>
          </a:xfrm>
          <a:prstGeom prst="line">
            <a:avLst/>
          </a:prstGeom>
          <a:noFill/>
          <a:ln w="38100">
            <a:solidFill>
              <a:schemeClr val="tx1"/>
            </a:solidFill>
            <a:prstDash val="lgDashDotDot"/>
            <a:round/>
            <a:headEnd/>
            <a:tailEnd type="triangle" w="med" len="med"/>
          </a:ln>
        </p:spPr>
        <p:txBody>
          <a:bodyPr/>
          <a:lstStyle/>
          <a:p>
            <a:endParaRPr lang="en-US"/>
          </a:p>
        </p:txBody>
      </p:sp>
      <p:sp>
        <p:nvSpPr>
          <p:cNvPr id="22555" name="Rectangle 99"/>
          <p:cNvSpPr>
            <a:spLocks noChangeArrowheads="1"/>
          </p:cNvSpPr>
          <p:nvPr/>
        </p:nvSpPr>
        <p:spPr bwMode="auto">
          <a:xfrm rot="1555959">
            <a:off x="3690938" y="4144963"/>
            <a:ext cx="287337" cy="719137"/>
          </a:xfrm>
          <a:prstGeom prst="rect">
            <a:avLst/>
          </a:prstGeom>
          <a:solidFill>
            <a:srgbClr val="C0C0C0"/>
          </a:solidFill>
          <a:ln w="9525">
            <a:solidFill>
              <a:schemeClr val="tx1"/>
            </a:solidFill>
            <a:miter lim="800000"/>
            <a:headEnd/>
            <a:tailEnd/>
          </a:ln>
        </p:spPr>
        <p:txBody>
          <a:bodyPr wrap="none" anchor="ctr"/>
          <a:lstStyle/>
          <a:p>
            <a:endParaRPr lang="ar-SA"/>
          </a:p>
        </p:txBody>
      </p:sp>
      <p:sp>
        <p:nvSpPr>
          <p:cNvPr id="22556" name="AutoShape 100"/>
          <p:cNvSpPr>
            <a:spLocks/>
          </p:cNvSpPr>
          <p:nvPr/>
        </p:nvSpPr>
        <p:spPr bwMode="auto">
          <a:xfrm>
            <a:off x="3275013" y="1341438"/>
            <a:ext cx="287337" cy="2374900"/>
          </a:xfrm>
          <a:prstGeom prst="leftBrace">
            <a:avLst>
              <a:gd name="adj1" fmla="val 68877"/>
              <a:gd name="adj2" fmla="val 49157"/>
            </a:avLst>
          </a:prstGeom>
          <a:noFill/>
          <a:ln w="9525">
            <a:solidFill>
              <a:schemeClr val="tx1"/>
            </a:solidFill>
            <a:round/>
            <a:headEnd/>
            <a:tailEnd/>
          </a:ln>
        </p:spPr>
        <p:txBody>
          <a:bodyPr wrap="none" anchor="ctr"/>
          <a:lstStyle/>
          <a:p>
            <a:endParaRPr lang="ar-SA"/>
          </a:p>
        </p:txBody>
      </p:sp>
      <p:sp>
        <p:nvSpPr>
          <p:cNvPr id="22557" name="Oval 101"/>
          <p:cNvSpPr>
            <a:spLocks noChangeArrowheads="1"/>
          </p:cNvSpPr>
          <p:nvPr/>
        </p:nvSpPr>
        <p:spPr bwMode="auto">
          <a:xfrm>
            <a:off x="5795963" y="4437063"/>
            <a:ext cx="863600" cy="576262"/>
          </a:xfrm>
          <a:prstGeom prst="ellipse">
            <a:avLst/>
          </a:prstGeom>
          <a:solidFill>
            <a:srgbClr val="C0C0C0"/>
          </a:solidFill>
          <a:ln w="9525">
            <a:solidFill>
              <a:schemeClr val="tx1"/>
            </a:solidFill>
            <a:round/>
            <a:headEnd/>
            <a:tailEnd/>
          </a:ln>
        </p:spPr>
        <p:txBody>
          <a:bodyPr wrap="none" anchor="ctr"/>
          <a:lstStyle/>
          <a:p>
            <a:endParaRPr lang="ar-SA"/>
          </a:p>
        </p:txBody>
      </p:sp>
      <p:sp>
        <p:nvSpPr>
          <p:cNvPr id="22558" name="Rectangle 102"/>
          <p:cNvSpPr>
            <a:spLocks noChangeArrowheads="1"/>
          </p:cNvSpPr>
          <p:nvPr/>
        </p:nvSpPr>
        <p:spPr bwMode="auto">
          <a:xfrm>
            <a:off x="6084888" y="4437063"/>
            <a:ext cx="287337" cy="215900"/>
          </a:xfrm>
          <a:prstGeom prst="rect">
            <a:avLst/>
          </a:prstGeom>
          <a:solidFill>
            <a:schemeClr val="tx1"/>
          </a:solidFill>
          <a:ln w="9525">
            <a:solidFill>
              <a:schemeClr val="tx1"/>
            </a:solidFill>
            <a:miter lim="800000"/>
            <a:headEnd/>
            <a:tailEnd/>
          </a:ln>
        </p:spPr>
        <p:txBody>
          <a:bodyPr wrap="none" anchor="ctr"/>
          <a:lstStyle/>
          <a:p>
            <a:endParaRPr lang="ar-SA"/>
          </a:p>
        </p:txBody>
      </p:sp>
      <p:sp>
        <p:nvSpPr>
          <p:cNvPr id="22559" name="Freeform 103"/>
          <p:cNvSpPr>
            <a:spLocks/>
          </p:cNvSpPr>
          <p:nvPr/>
        </p:nvSpPr>
        <p:spPr bwMode="auto">
          <a:xfrm>
            <a:off x="5003800" y="765175"/>
            <a:ext cx="371475" cy="777875"/>
          </a:xfrm>
          <a:custGeom>
            <a:avLst/>
            <a:gdLst>
              <a:gd name="T0" fmla="*/ 162520 w 256"/>
              <a:gd name="T1" fmla="*/ 19019 h 409"/>
              <a:gd name="T2" fmla="*/ 113184 w 256"/>
              <a:gd name="T3" fmla="*/ 353752 h 409"/>
              <a:gd name="T4" fmla="*/ 53690 w 256"/>
              <a:gd name="T5" fmla="*/ 469768 h 409"/>
              <a:gd name="T6" fmla="*/ 34826 w 256"/>
              <a:gd name="T7" fmla="*/ 507806 h 409"/>
              <a:gd name="T8" fmla="*/ 211857 w 256"/>
              <a:gd name="T9" fmla="*/ 777875 h 409"/>
              <a:gd name="T10" fmla="*/ 290215 w 256"/>
              <a:gd name="T11" fmla="*/ 753150 h 409"/>
              <a:gd name="T12" fmla="*/ 310530 w 256"/>
              <a:gd name="T13" fmla="*/ 715112 h 409"/>
              <a:gd name="T14" fmla="*/ 339551 w 256"/>
              <a:gd name="T15" fmla="*/ 688486 h 409"/>
              <a:gd name="T16" fmla="*/ 300372 w 256"/>
              <a:gd name="T17" fmla="*/ 391790 h 409"/>
              <a:gd name="T18" fmla="*/ 251036 w 256"/>
              <a:gd name="T19" fmla="*/ 199699 h 409"/>
              <a:gd name="T20" fmla="*/ 181384 w 256"/>
              <a:gd name="T21" fmla="*/ 83683 h 409"/>
              <a:gd name="T22" fmla="*/ 152363 w 256"/>
              <a:gd name="T23" fmla="*/ 5706 h 409"/>
              <a:gd name="T24" fmla="*/ 162520 w 256"/>
              <a:gd name="T25" fmla="*/ 19019 h 4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409"/>
              <a:gd name="T41" fmla="*/ 256 w 256"/>
              <a:gd name="T42" fmla="*/ 409 h 4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409">
                <a:moveTo>
                  <a:pt x="112" y="10"/>
                </a:moveTo>
                <a:cubicBezTo>
                  <a:pt x="120" y="83"/>
                  <a:pt x="113" y="124"/>
                  <a:pt x="78" y="186"/>
                </a:cubicBezTo>
                <a:cubicBezTo>
                  <a:pt x="66" y="207"/>
                  <a:pt x="50" y="227"/>
                  <a:pt x="37" y="247"/>
                </a:cubicBezTo>
                <a:cubicBezTo>
                  <a:pt x="33" y="254"/>
                  <a:pt x="24" y="267"/>
                  <a:pt x="24" y="267"/>
                </a:cubicBezTo>
                <a:cubicBezTo>
                  <a:pt x="0" y="360"/>
                  <a:pt x="74" y="388"/>
                  <a:pt x="146" y="409"/>
                </a:cubicBezTo>
                <a:cubicBezTo>
                  <a:pt x="151" y="408"/>
                  <a:pt x="191" y="403"/>
                  <a:pt x="200" y="396"/>
                </a:cubicBezTo>
                <a:cubicBezTo>
                  <a:pt x="206" y="391"/>
                  <a:pt x="208" y="382"/>
                  <a:pt x="214" y="376"/>
                </a:cubicBezTo>
                <a:cubicBezTo>
                  <a:pt x="220" y="370"/>
                  <a:pt x="227" y="367"/>
                  <a:pt x="234" y="362"/>
                </a:cubicBezTo>
                <a:cubicBezTo>
                  <a:pt x="256" y="299"/>
                  <a:pt x="233" y="263"/>
                  <a:pt x="207" y="206"/>
                </a:cubicBezTo>
                <a:cubicBezTo>
                  <a:pt x="193" y="175"/>
                  <a:pt x="189" y="135"/>
                  <a:pt x="173" y="105"/>
                </a:cubicBezTo>
                <a:cubicBezTo>
                  <a:pt x="132" y="31"/>
                  <a:pt x="163" y="90"/>
                  <a:pt x="125" y="44"/>
                </a:cubicBezTo>
                <a:cubicBezTo>
                  <a:pt x="120" y="38"/>
                  <a:pt x="105" y="13"/>
                  <a:pt x="105" y="3"/>
                </a:cubicBezTo>
                <a:cubicBezTo>
                  <a:pt x="105" y="0"/>
                  <a:pt x="110" y="8"/>
                  <a:pt x="112" y="10"/>
                </a:cubicBezTo>
                <a:close/>
              </a:path>
            </a:pathLst>
          </a:custGeom>
          <a:solidFill>
            <a:srgbClr val="660033"/>
          </a:solidFill>
          <a:ln w="9525">
            <a:noFill/>
            <a:round/>
            <a:headEnd/>
            <a:tailEnd/>
          </a:ln>
        </p:spPr>
        <p:txBody>
          <a:bodyPr/>
          <a:lstStyle/>
          <a:p>
            <a:endParaRPr lang="en-US"/>
          </a:p>
        </p:txBody>
      </p:sp>
      <p:sp>
        <p:nvSpPr>
          <p:cNvPr id="22560" name="Line 104"/>
          <p:cNvSpPr>
            <a:spLocks noChangeShapeType="1"/>
          </p:cNvSpPr>
          <p:nvPr/>
        </p:nvSpPr>
        <p:spPr bwMode="auto">
          <a:xfrm flipH="1" flipV="1">
            <a:off x="4284663" y="765175"/>
            <a:ext cx="647700" cy="360363"/>
          </a:xfrm>
          <a:prstGeom prst="line">
            <a:avLst/>
          </a:prstGeom>
          <a:noFill/>
          <a:ln w="9525">
            <a:solidFill>
              <a:schemeClr val="tx1"/>
            </a:solidFill>
            <a:round/>
            <a:headEnd type="triangle" w="med" len="med"/>
            <a:tailEnd/>
          </a:ln>
        </p:spPr>
        <p:txBody>
          <a:bodyPr/>
          <a:lstStyle/>
          <a:p>
            <a:endParaRPr lang="en-US"/>
          </a:p>
        </p:txBody>
      </p:sp>
      <p:sp>
        <p:nvSpPr>
          <p:cNvPr id="22561" name="Text Box 105"/>
          <p:cNvSpPr txBox="1">
            <a:spLocks noChangeArrowheads="1"/>
          </p:cNvSpPr>
          <p:nvPr/>
        </p:nvSpPr>
        <p:spPr bwMode="auto">
          <a:xfrm>
            <a:off x="3132138" y="620713"/>
            <a:ext cx="1108075" cy="274637"/>
          </a:xfrm>
          <a:prstGeom prst="rect">
            <a:avLst/>
          </a:prstGeom>
          <a:noFill/>
          <a:ln w="9525">
            <a:noFill/>
            <a:miter lim="800000"/>
            <a:headEnd/>
            <a:tailEnd/>
          </a:ln>
        </p:spPr>
        <p:txBody>
          <a:bodyPr wrap="none">
            <a:spAutoFit/>
          </a:bodyPr>
          <a:lstStyle/>
          <a:p>
            <a:pPr algn="l" rtl="0"/>
            <a:r>
              <a:rPr lang="en-US" sz="1200" b="1"/>
              <a:t>Sample drop</a:t>
            </a:r>
          </a:p>
        </p:txBody>
      </p:sp>
      <p:sp>
        <p:nvSpPr>
          <p:cNvPr id="22562" name="Oval 106"/>
          <p:cNvSpPr>
            <a:spLocks noChangeArrowheads="1"/>
          </p:cNvSpPr>
          <p:nvPr/>
        </p:nvSpPr>
        <p:spPr bwMode="auto">
          <a:xfrm>
            <a:off x="4859338" y="2060575"/>
            <a:ext cx="719137" cy="144463"/>
          </a:xfrm>
          <a:prstGeom prst="ellipse">
            <a:avLst/>
          </a:prstGeom>
          <a:solidFill>
            <a:srgbClr val="FF6600"/>
          </a:solidFill>
          <a:ln w="9525">
            <a:noFill/>
            <a:round/>
            <a:headEnd/>
            <a:tailEnd/>
          </a:ln>
        </p:spPr>
        <p:txBody>
          <a:bodyPr wrap="none" anchor="ctr"/>
          <a:lstStyle/>
          <a:p>
            <a:endParaRPr lang="ar-S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chakraborty-appi-mumbai-140615-18-638.jpg"/>
          <p:cNvPicPr>
            <a:picLocks noChangeAspect="1" noChangeArrowheads="1"/>
          </p:cNvPicPr>
          <p:nvPr/>
        </p:nvPicPr>
        <p:blipFill>
          <a:blip r:embed="rId2"/>
          <a:srcRect/>
          <a:stretch>
            <a:fillRect/>
          </a:stretch>
        </p:blipFill>
        <p:spPr bwMode="auto">
          <a:xfrm>
            <a:off x="1071538" y="428605"/>
            <a:ext cx="6929485" cy="528163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billirubin-estimation-75-638.jpg"/>
          <p:cNvPicPr>
            <a:picLocks noChangeAspect="1" noChangeArrowheads="1"/>
          </p:cNvPicPr>
          <p:nvPr/>
        </p:nvPicPr>
        <p:blipFill>
          <a:blip r:embed="rId2"/>
          <a:srcRect/>
          <a:stretch>
            <a:fillRect/>
          </a:stretch>
        </p:blipFill>
        <p:spPr bwMode="auto">
          <a:xfrm>
            <a:off x="928662" y="500042"/>
            <a:ext cx="7000923" cy="57150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57200" y="1196975"/>
            <a:ext cx="8229600" cy="4525963"/>
          </a:xfrm>
        </p:spPr>
        <p:txBody>
          <a:bodyPr/>
          <a:lstStyle/>
          <a:p>
            <a:pPr algn="l" rtl="0" eaLnBrk="1" hangingPunct="1">
              <a:lnSpc>
                <a:spcPct val="90000"/>
              </a:lnSpc>
            </a:pPr>
            <a:r>
              <a:rPr lang="en-US" sz="2400" smtClean="0"/>
              <a:t>Improve accuracy and precision. Variation is reduced hence reliability increases and results are reproducible.</a:t>
            </a:r>
          </a:p>
          <a:p>
            <a:pPr algn="l" rtl="0" eaLnBrk="1" hangingPunct="1">
              <a:lnSpc>
                <a:spcPct val="90000"/>
              </a:lnSpc>
              <a:buFontTx/>
              <a:buNone/>
            </a:pPr>
            <a:endParaRPr lang="en-US" sz="2400" smtClean="0"/>
          </a:p>
          <a:p>
            <a:pPr algn="l" rtl="0" eaLnBrk="1" hangingPunct="1">
              <a:lnSpc>
                <a:spcPct val="90000"/>
              </a:lnSpc>
            </a:pPr>
            <a:r>
              <a:rPr lang="en-US" sz="2400" smtClean="0"/>
              <a:t>The quality of patients test results is monitored continuously. Patient’s test record stored in computer hardware can help monitor the health condition of the patient. </a:t>
            </a:r>
          </a:p>
          <a:p>
            <a:pPr algn="l" rtl="0" eaLnBrk="1" hangingPunct="1">
              <a:lnSpc>
                <a:spcPct val="90000"/>
              </a:lnSpc>
              <a:buFontTx/>
              <a:buNone/>
            </a:pPr>
            <a:endParaRPr lang="en-US" sz="2400" smtClean="0"/>
          </a:p>
          <a:p>
            <a:pPr algn="l" rtl="0" eaLnBrk="1" hangingPunct="1">
              <a:lnSpc>
                <a:spcPct val="90000"/>
              </a:lnSpc>
            </a:pPr>
            <a:r>
              <a:rPr lang="en-US" sz="2400" smtClean="0"/>
              <a:t>Instruments can use very small amounts of samples and reagents subsequently allowing less blood to be drawn from each patient. In addition, the use of small amounts of reagents decreases the cost of consumable.</a:t>
            </a:r>
          </a:p>
          <a:p>
            <a:pPr eaLnBrk="1" hangingPunct="1">
              <a:lnSpc>
                <a:spcPct val="90000"/>
              </a:lnSpc>
            </a:pPr>
            <a:endParaRPr lang="en-US" sz="24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95288" y="549275"/>
            <a:ext cx="8280400" cy="5688013"/>
          </a:xfrm>
          <a:prstGeom prst="rect">
            <a:avLst/>
          </a:prstGeom>
          <a:gradFill rotWithShape="1">
            <a:gsLst>
              <a:gs pos="0">
                <a:srgbClr val="000099"/>
              </a:gs>
              <a:gs pos="100000">
                <a:srgbClr val="FFFFFF"/>
              </a:gs>
            </a:gsLst>
            <a:lin ang="5400000" scaled="1"/>
          </a:gradFill>
          <a:ln w="9525">
            <a:noFill/>
            <a:miter lim="800000"/>
            <a:headEnd/>
            <a:tailEnd/>
          </a:ln>
        </p:spPr>
        <p:txBody>
          <a:bodyPr wrap="none" anchor="ctr"/>
          <a:lstStyle/>
          <a:p>
            <a:endParaRPr lang="ar-SA"/>
          </a:p>
        </p:txBody>
      </p:sp>
      <p:sp>
        <p:nvSpPr>
          <p:cNvPr id="23555" name="Rectangle 3"/>
          <p:cNvSpPr>
            <a:spLocks noGrp="1" noChangeArrowheads="1"/>
          </p:cNvSpPr>
          <p:nvPr>
            <p:ph idx="1"/>
          </p:nvPr>
        </p:nvSpPr>
        <p:spPr>
          <a:xfrm>
            <a:off x="323850" y="1557338"/>
            <a:ext cx="8229600" cy="3916362"/>
          </a:xfrm>
        </p:spPr>
        <p:txBody>
          <a:bodyPr/>
          <a:lstStyle/>
          <a:p>
            <a:pPr algn="l" rtl="0" eaLnBrk="1" hangingPunct="1"/>
            <a:r>
              <a:rPr lang="en-US" sz="2400" b="1" smtClean="0">
                <a:solidFill>
                  <a:srgbClr val="FF3300"/>
                </a:solidFill>
              </a:rPr>
              <a:t>Advantages:</a:t>
            </a:r>
            <a:r>
              <a:rPr lang="en-US" sz="2400" smtClean="0">
                <a:solidFill>
                  <a:srgbClr val="FF3300"/>
                </a:solidFill>
              </a:rPr>
              <a:t/>
            </a:r>
            <a:br>
              <a:rPr lang="en-US" sz="2400" smtClean="0">
                <a:solidFill>
                  <a:srgbClr val="FF3300"/>
                </a:solidFill>
              </a:rPr>
            </a:br>
            <a:r>
              <a:rPr lang="en-US" sz="2000" smtClean="0"/>
              <a:t/>
            </a:r>
            <a:br>
              <a:rPr lang="en-US" sz="2000" smtClean="0"/>
            </a:br>
            <a:r>
              <a:rPr lang="en-US" sz="2000" smtClean="0"/>
              <a:t>The storage requirements for reagents are minimal since no wet reagents are required.</a:t>
            </a:r>
            <a:br>
              <a:rPr lang="en-US" sz="2000" smtClean="0"/>
            </a:br>
            <a:r>
              <a:rPr lang="en-US" sz="2000" smtClean="0"/>
              <a:t/>
            </a:r>
            <a:br>
              <a:rPr lang="en-US" sz="2000" smtClean="0"/>
            </a:br>
            <a:r>
              <a:rPr lang="en-US" sz="2000" smtClean="0"/>
              <a:t>No pipetting steps are needed as the manufacturing company prepares the slides.</a:t>
            </a:r>
            <a:br>
              <a:rPr lang="en-US" sz="2000" smtClean="0"/>
            </a:br>
            <a:r>
              <a:rPr lang="en-US" sz="2000" smtClean="0"/>
              <a:t/>
            </a:r>
            <a:br>
              <a:rPr lang="en-US" sz="2000" smtClean="0"/>
            </a:br>
            <a:r>
              <a:rPr lang="en-US" sz="2000" smtClean="0"/>
              <a:t>No sample dilution is required and 10 or 11 </a:t>
            </a:r>
            <a:r>
              <a:rPr lang="en-US" sz="2000" smtClean="0">
                <a:sym typeface="Symbol" pitchFamily="18" charset="2"/>
              </a:rPr>
              <a:t></a:t>
            </a:r>
            <a:r>
              <a:rPr lang="en-US" sz="2000" smtClean="0"/>
              <a:t>l of sample per test is used.</a:t>
            </a:r>
            <a:br>
              <a:rPr lang="en-US" sz="2000" smtClean="0"/>
            </a:br>
            <a:endParaRPr lang="en-US" sz="20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179388" y="404813"/>
            <a:ext cx="8856662" cy="6121400"/>
          </a:xfrm>
        </p:spPr>
        <p:txBody>
          <a:bodyPr/>
          <a:lstStyle/>
          <a:p>
            <a:pPr algn="l" rtl="0" eaLnBrk="1" hangingPunct="1">
              <a:lnSpc>
                <a:spcPct val="90000"/>
              </a:lnSpc>
              <a:buFontTx/>
              <a:buNone/>
            </a:pPr>
            <a:endParaRPr lang="en-US" sz="2800" b="1" smtClean="0"/>
          </a:p>
          <a:p>
            <a:pPr algn="l" rtl="0" eaLnBrk="1" hangingPunct="1">
              <a:lnSpc>
                <a:spcPct val="90000"/>
              </a:lnSpc>
              <a:buFontTx/>
              <a:buNone/>
            </a:pPr>
            <a:endParaRPr lang="en-US" sz="2400" b="1" u="sng" smtClean="0"/>
          </a:p>
          <a:p>
            <a:pPr algn="l" rtl="0" eaLnBrk="1" hangingPunct="1">
              <a:lnSpc>
                <a:spcPct val="90000"/>
              </a:lnSpc>
              <a:buFontTx/>
              <a:buNone/>
            </a:pPr>
            <a:r>
              <a:rPr lang="en-US" sz="2800" b="1" u="sng" smtClean="0"/>
              <a:t>1- Continuous flow analyzers</a:t>
            </a:r>
            <a:endParaRPr lang="en-US" sz="2800" smtClean="0"/>
          </a:p>
          <a:p>
            <a:pPr algn="l" rtl="0" eaLnBrk="1" hangingPunct="1">
              <a:lnSpc>
                <a:spcPct val="90000"/>
              </a:lnSpc>
            </a:pPr>
            <a:r>
              <a:rPr lang="en-US" sz="2400" smtClean="0"/>
              <a:t>Liquids (reagents, diluents and samples) are pumped through a system of continuous tubing.</a:t>
            </a:r>
          </a:p>
          <a:p>
            <a:pPr algn="l" rtl="0" eaLnBrk="1" hangingPunct="1">
              <a:lnSpc>
                <a:spcPct val="90000"/>
              </a:lnSpc>
            </a:pPr>
            <a:endParaRPr lang="en-US" sz="2400" smtClean="0"/>
          </a:p>
          <a:p>
            <a:pPr algn="l" rtl="0" eaLnBrk="1" hangingPunct="1">
              <a:lnSpc>
                <a:spcPct val="90000"/>
              </a:lnSpc>
            </a:pPr>
            <a:r>
              <a:rPr lang="en-US" sz="2400" smtClean="0"/>
              <a:t>Samples are introduced in a sequential manner, following each other through the same network of tubes. Series of air bubbles at regular intervals serve as separating media. The internal diameter of the tubing and the rate of flow determine the volumes of sample prior to mixing with the reagents and the turn around time of the result.</a:t>
            </a:r>
          </a:p>
          <a:p>
            <a:pPr algn="l" rtl="0" eaLnBrk="1" hangingPunct="1">
              <a:lnSpc>
                <a:spcPct val="90000"/>
              </a:lnSpc>
            </a:pPr>
            <a:endParaRPr lang="en-US" sz="2400" smtClean="0"/>
          </a:p>
          <a:p>
            <a:pPr algn="l" rtl="0" eaLnBrk="1" hangingPunct="1">
              <a:lnSpc>
                <a:spcPct val="90000"/>
              </a:lnSpc>
            </a:pPr>
            <a:r>
              <a:rPr lang="en-US" sz="2400" smtClean="0"/>
              <a:t>An incubator is used to promote color development or the completion of enzymatic  reaction</a:t>
            </a:r>
          </a:p>
        </p:txBody>
      </p:sp>
      <p:sp>
        <p:nvSpPr>
          <p:cNvPr id="6147" name="Rectangle 4"/>
          <p:cNvSpPr>
            <a:spLocks noChangeArrowheads="1"/>
          </p:cNvSpPr>
          <p:nvPr/>
        </p:nvSpPr>
        <p:spPr bwMode="auto">
          <a:xfrm>
            <a:off x="1217613" y="260350"/>
            <a:ext cx="6702425" cy="457200"/>
          </a:xfrm>
          <a:prstGeom prst="rect">
            <a:avLst/>
          </a:prstGeom>
          <a:noFill/>
          <a:ln w="9525">
            <a:noFill/>
            <a:miter lim="800000"/>
            <a:headEnd/>
            <a:tailEnd/>
          </a:ln>
        </p:spPr>
        <p:txBody>
          <a:bodyPr wrap="none">
            <a:spAutoFit/>
          </a:bodyPr>
          <a:lstStyle/>
          <a:p>
            <a:pPr algn="l" rtl="0"/>
            <a:r>
              <a:rPr lang="en-US" sz="2400" b="1">
                <a:solidFill>
                  <a:srgbClr val="9966FF"/>
                </a:solidFill>
              </a:rPr>
              <a:t>BASIC TYPES OF AUTOMATED ANALYZERS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7467600" cy="939800"/>
          </a:xfrm>
        </p:spPr>
        <p:txBody>
          <a:bodyPr/>
          <a:lstStyle/>
          <a:p>
            <a:pPr algn="l" eaLnBrk="1" hangingPunct="1"/>
            <a:r>
              <a:rPr lang="en-US" sz="3600" b="1" smtClean="0"/>
              <a:t>Continuous Flow</a:t>
            </a:r>
            <a:endParaRPr lang="ar-SA" sz="3200" smtClean="0"/>
          </a:p>
        </p:txBody>
      </p:sp>
      <p:sp>
        <p:nvSpPr>
          <p:cNvPr id="47107" name="Content Placeholder 2"/>
          <p:cNvSpPr>
            <a:spLocks noGrp="1"/>
          </p:cNvSpPr>
          <p:nvPr>
            <p:ph sz="quarter" idx="1"/>
          </p:nvPr>
        </p:nvSpPr>
        <p:spPr>
          <a:xfrm>
            <a:off x="457200" y="1600200"/>
            <a:ext cx="7467600" cy="4873625"/>
          </a:xfrm>
        </p:spPr>
        <p:txBody>
          <a:bodyPr/>
          <a:lstStyle/>
          <a:p>
            <a:pPr eaLnBrk="1" hangingPunct="1"/>
            <a:r>
              <a:rPr lang="en-US" sz="2800" smtClean="0"/>
              <a:t>Continuous flow is also used in some spectrophotometric  instruments in which the chemical reaction occurs in one reaction channel and then is rinsed out and reused for the next sample, which may be an entirely different chemical reaction. </a:t>
            </a:r>
          </a:p>
        </p:txBody>
      </p:sp>
      <p:pic>
        <p:nvPicPr>
          <p:cNvPr id="47108" name="Picture 5" descr="Air Segmented Fluidic Flow"/>
          <p:cNvPicPr>
            <a:picLocks noChangeAspect="1" noChangeArrowheads="1" noCrop="1"/>
          </p:cNvPicPr>
          <p:nvPr/>
        </p:nvPicPr>
        <p:blipFill>
          <a:blip r:embed="rId3" cstate="print"/>
          <a:srcRect/>
          <a:stretch>
            <a:fillRect/>
          </a:stretch>
        </p:blipFill>
        <p:spPr bwMode="auto">
          <a:xfrm>
            <a:off x="3505200" y="4495800"/>
            <a:ext cx="2500313"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582612"/>
          </a:xfrm>
        </p:spPr>
        <p:txBody>
          <a:bodyPr>
            <a:normAutofit fontScale="90000"/>
          </a:bodyPr>
          <a:lstStyle/>
          <a:p>
            <a:pPr eaLnBrk="1" hangingPunct="1"/>
            <a:r>
              <a:rPr lang="en-US" sz="3600" b="1" smtClean="0"/>
              <a:t>Continuous Flow</a:t>
            </a:r>
            <a:endParaRPr lang="ar-SA" sz="3200" smtClean="0"/>
          </a:p>
        </p:txBody>
      </p:sp>
      <p:pic>
        <p:nvPicPr>
          <p:cNvPr id="48131" name="Picture 2"/>
          <p:cNvPicPr>
            <a:picLocks noChangeAspect="1" noChangeArrowheads="1"/>
          </p:cNvPicPr>
          <p:nvPr/>
        </p:nvPicPr>
        <p:blipFill>
          <a:blip r:embed="rId2" cstate="print"/>
          <a:srcRect/>
          <a:stretch>
            <a:fillRect/>
          </a:stretch>
        </p:blipFill>
        <p:spPr bwMode="auto">
          <a:xfrm>
            <a:off x="642938" y="1071563"/>
            <a:ext cx="8072437" cy="3827462"/>
          </a:xfrm>
          <a:prstGeom prst="rect">
            <a:avLst/>
          </a:prstGeom>
          <a:noFill/>
          <a:ln w="9525">
            <a:noFill/>
            <a:miter lim="800000"/>
            <a:headEnd/>
            <a:tailEnd/>
          </a:ln>
        </p:spPr>
      </p:pic>
      <p:sp>
        <p:nvSpPr>
          <p:cNvPr id="4" name="Content Placeholder 2"/>
          <p:cNvSpPr txBox="1">
            <a:spLocks/>
          </p:cNvSpPr>
          <p:nvPr/>
        </p:nvSpPr>
        <p:spPr>
          <a:xfrm>
            <a:off x="428625" y="5000625"/>
            <a:ext cx="8229600" cy="1643063"/>
          </a:xfrm>
          <a:prstGeom prst="rect">
            <a:avLst/>
          </a:prstGeom>
        </p:spPr>
        <p:txBody>
          <a:bodyPr/>
          <a:lstStyle/>
          <a:p>
            <a:pPr marL="342900" indent="-342900">
              <a:spcBef>
                <a:spcPct val="20000"/>
              </a:spcBef>
              <a:buFontTx/>
              <a:buChar char="•"/>
              <a:defRPr/>
            </a:pPr>
            <a:r>
              <a:rPr lang="en-US" sz="2400" kern="0" dirty="0">
                <a:latin typeface="+mn-lt"/>
                <a:cs typeface="+mn-cs"/>
              </a:rPr>
              <a:t>The major drawbacks that contributed to the eventual demise of traditional continuous-flow analyzers in the marketplace were significant carry-over problems and wasteful use of continuously flowing reagents.</a:t>
            </a:r>
            <a:endParaRPr lang="ar-SA" sz="2400" kern="0"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ower\Pictures\353168-fig1.jpg"/>
          <p:cNvPicPr>
            <a:picLocks noGrp="1" noChangeAspect="1" noChangeArrowheads="1"/>
          </p:cNvPicPr>
          <p:nvPr>
            <p:ph idx="1"/>
          </p:nvPr>
        </p:nvPicPr>
        <p:blipFill>
          <a:blip r:embed="rId2"/>
          <a:srcRect/>
          <a:stretch>
            <a:fillRect/>
          </a:stretch>
        </p:blipFill>
        <p:spPr bwMode="auto">
          <a:xfrm>
            <a:off x="357158" y="285728"/>
            <a:ext cx="8643998" cy="63090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001156"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7152</TotalTime>
  <Words>1572</Words>
  <Application>Microsoft PowerPoint</Application>
  <PresentationFormat>On-screen Show (4:3)</PresentationFormat>
  <Paragraphs>182</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  Classification</vt:lpstr>
      <vt:lpstr>Slide 3</vt:lpstr>
      <vt:lpstr>Slide 4</vt:lpstr>
      <vt:lpstr>Slide 5</vt:lpstr>
      <vt:lpstr>Continuous Flow</vt:lpstr>
      <vt:lpstr>Continuous Flow</vt:lpstr>
      <vt:lpstr>Slide 8</vt:lpstr>
      <vt:lpstr>Slide 9</vt:lpstr>
      <vt:lpstr>Cont…..continuous flow auto-analyzer</vt:lpstr>
      <vt:lpstr>Slide 11</vt:lpstr>
      <vt:lpstr>Cont…..disadvantages of continuous flow auto-analyzer</vt:lpstr>
      <vt:lpstr>Slide 13</vt:lpstr>
      <vt:lpstr>Slide 14</vt:lpstr>
      <vt:lpstr>Slide 15</vt:lpstr>
      <vt:lpstr>cont…..centrifugal analyzer</vt:lpstr>
      <vt:lpstr>Slide 17</vt:lpstr>
      <vt:lpstr>Discrete analyzers</vt:lpstr>
      <vt:lpstr>Discrete analyzer</vt:lpstr>
      <vt:lpstr>Slide 20</vt:lpstr>
      <vt:lpstr>Slide 21</vt:lpstr>
      <vt:lpstr>Slide 22</vt:lpstr>
      <vt:lpstr>Discrete analyzer</vt:lpstr>
      <vt:lpstr>Slide 24</vt:lpstr>
      <vt:lpstr>Slide 25</vt:lpstr>
      <vt:lpstr>Slide 26</vt:lpstr>
      <vt:lpstr>Slide 27</vt:lpstr>
      <vt:lpstr>Slide 28</vt:lpstr>
      <vt:lpstr>Slide 29</vt:lpstr>
      <vt:lpstr>These instruments are heavily dependent on electronic control.  Sample is aspirated by the auto sampler from the sample cup and placed in the reaction cuvet. This sampler is programmed or adjusted to reach a prescribed depth in those cups to maximize use of available sample.  Mixing of sample and reagents may be achieved by several methods such as: a)-Spinning of the cuvet at high speed followed by sudden stop.  b)-Introducing the reagent into the cuvet by jet action. c)-Introducing air bubbles into the cuvet.  The reaction chamber temperature is controlled for colour development or enzyme assay to proceed.</vt:lpstr>
      <vt:lpstr>Slide 31</vt:lpstr>
      <vt:lpstr>Uses: Wide variety of analytes can be measured including; Glucose, BUN, ammonia, bilirubin, uric acid, cholesterol, triglycerides, total calcium, total protein, albumin, creatinine, phosphorus, and serum enzymes  Advantages: These machines are robust and produce reliable results with minimum problems.  These are high throughput machines that can analyze up to 75 samples or more in one go for single or multiple testing  Require little volume of sample and reagents.   Results are directly sent to the clinics via compatible computer system  Printers are attached for printing hard-copy and error charts for the control samples  </vt:lpstr>
      <vt:lpstr>Slide 33</vt:lpstr>
      <vt:lpstr>Slide 34</vt:lpstr>
      <vt:lpstr>4-Dry Chemical Analyzers  Dry chemical methods utilize reagent slides that are composed of several layers which may include:   1-spreading layer   2-scavenger layer   3-reagent layer(s)   4-plastic or support layer  Examples of these analyzers include bed-side glucometers, Cholesterol and Triglyceride analyzer, hemoglobin analyzer, blood group reader.</vt:lpstr>
      <vt:lpstr>Slide 36</vt:lpstr>
      <vt:lpstr>Slide 37</vt:lpstr>
      <vt:lpstr>Slide 38</vt:lpstr>
      <vt:lpstr>Slide 39</vt:lpstr>
      <vt:lpstr>Slide 40</vt:lpstr>
    </vt:vector>
  </TitlesOfParts>
  <Company>KAAU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Dr.adeel</dc:creator>
  <cp:lastModifiedBy>Power</cp:lastModifiedBy>
  <cp:revision>697</cp:revision>
  <dcterms:created xsi:type="dcterms:W3CDTF">2003-03-25T08:16:36Z</dcterms:created>
  <dcterms:modified xsi:type="dcterms:W3CDTF">2023-10-03T12:50:17Z</dcterms:modified>
</cp:coreProperties>
</file>