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3"/>
    <p:sldId id="271" r:id="rId4"/>
    <p:sldId id="270" r:id="rId5"/>
    <p:sldId id="256" r:id="rId6"/>
    <p:sldId id="266" r:id="rId7"/>
    <p:sldId id="258" r:id="rId8"/>
    <p:sldId id="277" r:id="rId9"/>
    <p:sldId id="261" r:id="rId10"/>
    <p:sldId id="274" r:id="rId11"/>
    <p:sldId id="275" r:id="rId12"/>
    <p:sldId id="262" r:id="rId13"/>
    <p:sldId id="263" r:id="rId14"/>
    <p:sldId id="264" r:id="rId15"/>
    <p:sldId id="273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8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752600"/>
          </a:xfrm>
        </p:spPr>
        <p:txBody>
          <a:bodyPr>
            <a:normAutofit/>
          </a:bodyPr>
          <a:lstStyle/>
          <a:p>
            <a:r>
              <a:rPr lang="en-IN" sz="5400" b="1" dirty="0"/>
              <a:t>Phenylketonuria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1475" y="3886200"/>
            <a:ext cx="6130925" cy="1752600"/>
          </a:xfrm>
        </p:spPr>
        <p:txBody>
          <a:bodyPr>
            <a:noAutofit/>
          </a:bodyPr>
          <a:lstStyle/>
          <a:p>
            <a:pPr algn="ctr"/>
            <a:r>
              <a:rPr lang="en-IN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Dr.KR Gopalakrishnan</a:t>
            </a:r>
            <a:r>
              <a:rPr lang="en-I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IN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3rd year PG resident, Batch-2022, </a:t>
            </a:r>
            <a:endParaRPr lang="en-IN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Department of Biochemistry,</a:t>
            </a:r>
            <a:endParaRPr lang="en-IN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GMC Bhavnagar</a:t>
            </a:r>
            <a:endParaRPr lang="en-IN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br>
              <a:rPr lang="en-IN" sz="3600" b="1" dirty="0"/>
            </a:br>
            <a:r>
              <a:rPr lang="en-IN" sz="3600" b="1" dirty="0"/>
              <a:t>Role of sapropterin dihydrochloride for differentiation of PKU from segawa syndrome</a:t>
            </a:r>
            <a:br>
              <a:rPr lang="en-IN" sz="3600" b="1" dirty="0"/>
            </a:br>
            <a:endParaRPr lang="en-IN" sz="36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09600" y="1524000"/>
            <a:ext cx="3657600" cy="38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2133600"/>
            <a:ext cx="18288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chemeClr val="tx1"/>
                </a:solidFill>
              </a:rPr>
              <a:t>GTP Cyclohydrolase</a:t>
            </a: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075" y="5486400"/>
            <a:ext cx="8729345" cy="12204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sz="2400" b="1" dirty="0">
                <a:sym typeface="+mn-ea"/>
              </a:rPr>
              <a:t>If Phenylalanine level decrease -After BH4 = PKU</a:t>
            </a:r>
            <a:endParaRPr lang="en-IN" sz="2400" b="1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b="1" dirty="0">
                <a:sym typeface="+mn-ea"/>
              </a:rPr>
              <a:t>if Dopamine Synthesis Normalize -After BH4 = Sagawa Syndrome</a:t>
            </a:r>
            <a:endParaRPr lang="en-IN" sz="2400" b="1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IN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219200"/>
            <a:ext cx="4724400" cy="426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 u="sng" dirty="0"/>
              <a:t>Laboratory Diagnosis</a:t>
            </a:r>
            <a:endParaRPr lang="en-US" sz="4000" b="1" u="sng" dirty="0"/>
          </a:p>
          <a:p>
            <a:pPr eaLnBrk="1" hangingPunct="1"/>
            <a:r>
              <a:rPr lang="en-US" sz="2800" b="1" u="sng" dirty="0"/>
              <a:t>Blood phenylalanine:</a:t>
            </a:r>
            <a:r>
              <a:rPr lang="en-US" sz="2800" dirty="0"/>
              <a:t> Normal level is 2-6 mg/dl.  </a:t>
            </a:r>
            <a:endParaRPr lang="en-US" sz="2800" dirty="0"/>
          </a:p>
          <a:p>
            <a:pPr eaLnBrk="1" hangingPunct="1"/>
            <a:r>
              <a:rPr lang="en-US" sz="2800" b="1" u="sng" dirty="0"/>
              <a:t>Guthrie test:</a:t>
            </a:r>
            <a:r>
              <a:rPr lang="en-US" sz="2800" dirty="0"/>
              <a:t> screening test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20" y="2133600"/>
            <a:ext cx="824868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Laboratory Diagnosis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Ferric chloride test:</a:t>
            </a:r>
            <a:r>
              <a:rPr lang="en-US" sz="2800" dirty="0"/>
              <a:t> Urine contains phenyl ketones about 500-3000 mg/day.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transient blue-green </a:t>
            </a:r>
            <a:r>
              <a:rPr lang="en-US" sz="2800" dirty="0"/>
              <a:t>colour is a positive test.</a:t>
            </a:r>
            <a:endParaRPr lang="en-US" sz="2800" b="1" u="sng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Content Placeholder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47800" y="3733800"/>
            <a:ext cx="643774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514600"/>
            <a:ext cx="684744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u="sng" dirty="0"/>
              <a:t>Treatment</a:t>
            </a:r>
            <a:endParaRPr lang="en-US" sz="4000" b="1" u="sng" dirty="0"/>
          </a:p>
          <a:p>
            <a:pPr eaLnBrk="1" hangingPunct="1"/>
            <a:r>
              <a:rPr lang="en-US" sz="2800" dirty="0"/>
              <a:t>Early detection is very important. About 5 units of IQ are lost for each 10 week delay in starting the treatment.</a:t>
            </a:r>
            <a:endParaRPr lang="en-US" sz="2800" dirty="0"/>
          </a:p>
          <a:p>
            <a:pPr eaLnBrk="1" hangingPunct="1"/>
            <a:r>
              <a:rPr lang="en-US" sz="2800" dirty="0"/>
              <a:t>diet containing low phenylalanine (Cassava based)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43000" y="2590800"/>
            <a:ext cx="6858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IN" dirty="0"/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sz="4800" b="1" dirty="0"/>
              <a:t>THANK YOU</a:t>
            </a:r>
            <a:endParaRPr lang="en-IN" sz="4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Genetic basis for Phenylketonuria</a:t>
            </a:r>
            <a:endParaRPr lang="en-IN" dirty="0"/>
          </a:p>
        </p:txBody>
      </p:sp>
      <p:pic>
        <p:nvPicPr>
          <p:cNvPr id="16387" name="Picture 3" descr="C:\Users\Power\Pictures\Schematic-representation-of-the-PAH-gene-with-the-location-of-the-33-mutations-detected.pn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52400" y="1676400"/>
            <a:ext cx="8991600" cy="4876799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IN" b="1" dirty="0"/>
              <a:t>Case presentation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A 5 year boy presented with Delayed developmental milestone.    </a:t>
            </a:r>
            <a:endParaRPr lang="en-IN" dirty="0"/>
          </a:p>
          <a:p>
            <a:r>
              <a:rPr lang="en-IN" dirty="0"/>
              <a:t>On Examination, it is found that boy has blue eyes, blond hair, unusual mousy body odour. </a:t>
            </a:r>
            <a:endParaRPr lang="en-IN" dirty="0"/>
          </a:p>
          <a:p>
            <a:r>
              <a:rPr lang="en-IN" dirty="0"/>
              <a:t>Paediatrician started following as treatment</a:t>
            </a:r>
            <a:endParaRPr lang="en-IN" dirty="0"/>
          </a:p>
          <a:p>
            <a:pPr lvl="1"/>
            <a:r>
              <a:rPr lang="en-IN" dirty="0"/>
              <a:t>Synthetic sapropterin dihydrochloride (</a:t>
            </a:r>
            <a:r>
              <a:rPr lang="en-IN" dirty="0" err="1"/>
              <a:t>kuvan</a:t>
            </a:r>
            <a:r>
              <a:rPr lang="en-IN" dirty="0"/>
              <a:t>) and </a:t>
            </a:r>
            <a:endParaRPr lang="en-IN" dirty="0"/>
          </a:p>
          <a:p>
            <a:pPr lvl="1"/>
            <a:r>
              <a:rPr lang="en-IN" dirty="0"/>
              <a:t>Phenylalanine ammonia </a:t>
            </a:r>
            <a:r>
              <a:rPr lang="en-IN" dirty="0" err="1"/>
              <a:t>lyase</a:t>
            </a:r>
            <a:r>
              <a:rPr lang="en-IN" dirty="0"/>
              <a:t> </a:t>
            </a:r>
            <a:endParaRPr lang="en-IN" dirty="0"/>
          </a:p>
          <a:p>
            <a:r>
              <a:rPr lang="en-IN" dirty="0"/>
              <a:t>Lab investigation shows following abnormalities.</a:t>
            </a:r>
            <a:endParaRPr lang="en-IN" dirty="0"/>
          </a:p>
          <a:p>
            <a:pPr lvl="1"/>
            <a:r>
              <a:rPr lang="en-IN" dirty="0"/>
              <a:t>Blood phenylalanine- 15mg/dl</a:t>
            </a:r>
            <a:endParaRPr lang="en-IN" dirty="0"/>
          </a:p>
          <a:p>
            <a:pPr lvl="1"/>
            <a:r>
              <a:rPr lang="en-IN" dirty="0"/>
              <a:t>Urinary ferric chloride test - Positive</a:t>
            </a:r>
            <a:endParaRPr lang="en-IN" dirty="0"/>
          </a:p>
          <a:p>
            <a:pPr lvl="1"/>
            <a:r>
              <a:rPr lang="en-IN" dirty="0"/>
              <a:t>Guthrie's test from Blood Sample -  Positive</a:t>
            </a:r>
            <a:endParaRPr lang="en-IN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Objectives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IN" dirty="0"/>
              <a:t>Biochemical basis of Clinical manifestations, diagnosis and treatment of PKU</a:t>
            </a:r>
            <a:endParaRPr lang="en-IN" dirty="0"/>
          </a:p>
          <a:p>
            <a:r>
              <a:rPr lang="en-IN" dirty="0"/>
              <a:t>Role of Phenylalanine ammonia Lyase in PKU</a:t>
            </a:r>
            <a:endParaRPr lang="en-IN" dirty="0"/>
          </a:p>
          <a:p>
            <a:r>
              <a:rPr lang="en-IN" dirty="0"/>
              <a:t>Role of sapropterin dihydrochloride in PKU</a:t>
            </a:r>
            <a:endParaRPr lang="en-IN" dirty="0"/>
          </a:p>
          <a:p>
            <a:r>
              <a:rPr lang="en-IN" dirty="0"/>
              <a:t>How to differentiate from segawa syndrome?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Phenylketonuria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458200" cy="5486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Enzyme defect-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Phenylalanine Hydroxylase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Phenylalanine Hydroxylase gene deletion or mutation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on chromosome 12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Autosomal recessive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FontTx/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/>
          <p:nvPr/>
        </p:nvGraphicFramePr>
        <p:xfrm>
          <a:off x="1066800" y="4267200"/>
          <a:ext cx="639953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25"/>
                <a:gridCol w="5018405"/>
              </a:tblGrid>
              <a:tr h="3556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Type 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Phenylalanine hydroxylase deficiency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Type 2, 3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Dihydrobiopterin deficiency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Type 4 ,5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Deficiency in enzyme synthesizing biopterin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br>
              <a:rPr lang="en-IN" altLang="en-US" b="1" dirty="0"/>
            </a:br>
            <a:r>
              <a:rPr lang="en-IN" altLang="en-US" b="1" dirty="0"/>
              <a:t>Role of Phenylalanine hydroxylase</a:t>
            </a:r>
            <a:br>
              <a:rPr lang="en-IN" altLang="en-US" b="1" dirty="0"/>
            </a:br>
            <a:endParaRPr lang="en-IN" dirty="0"/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53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Type 1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419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Type 4,5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4724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Type 2,3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b="1" dirty="0"/>
              <a:t>Biochemical defect in PKU</a:t>
            </a:r>
            <a:endParaRPr lang="en-IN" b="1" dirty="0"/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Role of Phenylalanine &amp; Tyrosine </a:t>
            </a:r>
            <a:endParaRPr lang="en-IN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85468" y="1600200"/>
            <a:ext cx="79730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763000" cy="6096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Manifestations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FontTx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retardation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Agitation, hyperactivity, tremors and convulsions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Hypopigmentation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Mousy body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odour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b="1" dirty="0"/>
              <a:t>Role of Phenylalanine ammonia Lyase in PKU</a:t>
            </a:r>
            <a:endParaRPr lang="en-IN" b="1" dirty="0"/>
          </a:p>
        </p:txBody>
      </p:sp>
      <p:pic>
        <p:nvPicPr>
          <p:cNvPr id="2050" name="Picture 2" descr="C:\Users\Power\Pictures\3-s2.0-B9780123849861000181-f18-02-9780123849861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219200" y="2069823"/>
            <a:ext cx="6858000" cy="3645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2007</Words>
  <Application>WPS Presentation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Phenylketonuria</vt:lpstr>
      <vt:lpstr>Case presentation</vt:lpstr>
      <vt:lpstr>Objectives </vt:lpstr>
      <vt:lpstr>Phenylketonuria</vt:lpstr>
      <vt:lpstr> Role of Phenylalanine hydroxylase </vt:lpstr>
      <vt:lpstr>Biochemical defect in PKU</vt:lpstr>
      <vt:lpstr>Role of Phenylalanine &amp; Tyrosine </vt:lpstr>
      <vt:lpstr>PowerPoint 演示文稿</vt:lpstr>
      <vt:lpstr>Role of Phenylalanine ammonia Lyase in PKU</vt:lpstr>
      <vt:lpstr> Role of sapropterin dihydrochloride for differentiation of PKU from segawa syndrome </vt:lpstr>
      <vt:lpstr>PowerPoint 演示文稿</vt:lpstr>
      <vt:lpstr>Laboratory Diagnosis </vt:lpstr>
      <vt:lpstr>PowerPoint 演示文稿</vt:lpstr>
      <vt:lpstr>PowerPoint 演示文稿</vt:lpstr>
      <vt:lpstr>Genetic basis for Phenylketonuria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Phenylketonuria</dc:title>
  <dc:creator>Power</dc:creator>
  <cp:lastModifiedBy>GOPAL</cp:lastModifiedBy>
  <cp:revision>22</cp:revision>
  <dcterms:created xsi:type="dcterms:W3CDTF">2006-08-16T00:00:00Z</dcterms:created>
  <dcterms:modified xsi:type="dcterms:W3CDTF">2024-12-03T00:45:23Z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B5D4066CBCC54D3A8071DE215B192A19_12</vt:lpwstr>
  </property>
  <property fmtid="{D5CDD505-2E9C-101B-9397-08002B2CF9AE}" pid="3" name="KSOProductBuildVer">
    <vt:lpwstr>1033-12.2.0.18607</vt:lpwstr>
  </property>
</Properties>
</file>