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62" r:id="rId2"/>
    <p:sldId id="291" r:id="rId3"/>
    <p:sldId id="263" r:id="rId4"/>
    <p:sldId id="296" r:id="rId5"/>
    <p:sldId id="265" r:id="rId6"/>
    <p:sldId id="266" r:id="rId7"/>
    <p:sldId id="268" r:id="rId8"/>
    <p:sldId id="269" r:id="rId9"/>
    <p:sldId id="257" r:id="rId10"/>
    <p:sldId id="258" r:id="rId11"/>
    <p:sldId id="284" r:id="rId12"/>
    <p:sldId id="282" r:id="rId13"/>
    <p:sldId id="283" r:id="rId14"/>
    <p:sldId id="285" r:id="rId15"/>
    <p:sldId id="288" r:id="rId16"/>
    <p:sldId id="287" r:id="rId17"/>
    <p:sldId id="289" r:id="rId18"/>
    <p:sldId id="277" r:id="rId19"/>
    <p:sldId id="260" r:id="rId20"/>
    <p:sldId id="26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A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068" autoAdjust="0"/>
  </p:normalViewPr>
  <p:slideViewPr>
    <p:cSldViewPr>
      <p:cViewPr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041BD-E6B6-431A-A9F8-7FEC4955C3CE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9117E-674C-40F9-A52F-96B249F39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FC6F-8482-48E2-A32F-940223B06801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FED9-872D-4720-BAB9-1FD9A6036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REJECTION CRITERIA IN CLINICAL BIOCHEMISTRY</a:t>
            </a:r>
            <a:endParaRPr lang="en-US" sz="4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590801"/>
            <a:ext cx="4800600" cy="426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Dr. Sapna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Patel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MD Biochemistry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top\Desktop\blood_tu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43434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Improperly written requisition form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properly completed requisition form must be submitted.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Routine requisition form should be sent in day time from 8 am to 8pm.And emergency request form should be send in night from 8 pm to 8am.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case of emergency in day time  Routine requisition form should be sent with tick over “URGENCY”. </a:t>
            </a:r>
          </a:p>
          <a:p>
            <a:pPr algn="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28800" y="132054600"/>
          <a:ext cx="5410200" cy="6940296"/>
        </p:xfrm>
        <a:graphic>
          <a:graphicData uri="http://schemas.openxmlformats.org/drawingml/2006/table">
            <a:tbl>
              <a:tblPr/>
              <a:tblGrid>
                <a:gridCol w="279400"/>
                <a:gridCol w="2565400"/>
                <a:gridCol w="2565400"/>
              </a:tblGrid>
              <a:tr h="12618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Shruti"/>
                        </a:rPr>
                        <a:t>Sr. No.</a:t>
                      </a:r>
                      <a:endParaRPr lang="en-US" sz="11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Parameter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Signed by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Cholinesterase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Professors Only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hs-CRP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CA-125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Alpha-1-Antitrypsin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Total T3, T4, TSH, Free T3&amp;T4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Ferritin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GGT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Apo A and Apo B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Prostate Specific Antigen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Adonosine Deaminase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Insulin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Cystatin C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Lactate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Lipid Profile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Shruti"/>
                        </a:rPr>
                        <a:t>Assistant Professor and above</a:t>
                      </a:r>
                      <a:endParaRPr lang="en-US" sz="11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Electrolytes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CK-MB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LDH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HbA1c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Arterial Blood Gas Analysis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Shruti"/>
                        </a:rPr>
                        <a:t>Venous Blood Gas Analysis</a:t>
                      </a:r>
                      <a:endParaRPr lang="en-US" sz="11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9047019" y="81381601"/>
          <a:ext cx="9047019" cy="137520217"/>
        </p:xfrm>
        <a:graphic>
          <a:graphicData uri="http://schemas.openxmlformats.org/drawingml/2006/table">
            <a:tbl>
              <a:tblPr/>
              <a:tblGrid>
                <a:gridCol w="3015673"/>
                <a:gridCol w="3015673"/>
                <a:gridCol w="3015673"/>
              </a:tblGrid>
              <a:tr h="62276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Shruti"/>
                        </a:rPr>
                        <a:t>Sr. No.</a:t>
                      </a:r>
                      <a:endParaRPr lang="en-US" sz="11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Parameter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Signed by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Cholinesterase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Professors Only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hs-CRP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CA-125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Alpha-1-Antitrypsin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Total T3, T4, TSH, Free T3&amp;T4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Ferritin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GGT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Apo A and Apo B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Prostate Specific Antigen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Adonosine Deaminase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Insulin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Cystatin C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Lactate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Lipid Profile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Shruti"/>
                        </a:rPr>
                        <a:t>Assistant Professor and above</a:t>
                      </a:r>
                      <a:endParaRPr lang="en-US" sz="11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Electrolytes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CK-MB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S. LDH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HbA1c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239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Shruti"/>
                        </a:rPr>
                        <a:t>Arterial Blood Gas Analysis</a:t>
                      </a:r>
                      <a:endParaRPr lang="en-US" sz="11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6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Shruti"/>
                        </a:rPr>
                        <a:t>Venous Blood Gas Analysis</a:t>
                      </a:r>
                      <a:endParaRPr lang="en-US" sz="11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-1" y="-2"/>
          <a:ext cx="9144002" cy="6858002"/>
        </p:xfrm>
        <a:graphic>
          <a:graphicData uri="http://schemas.openxmlformats.org/drawingml/2006/table">
            <a:tbl>
              <a:tblPr/>
              <a:tblGrid>
                <a:gridCol w="876587"/>
                <a:gridCol w="5219415"/>
                <a:gridCol w="3048000"/>
              </a:tblGrid>
              <a:tr h="596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Shruti"/>
                        </a:rPr>
                        <a:t>Sr. No.</a:t>
                      </a:r>
                      <a:endParaRPr lang="en-US" sz="10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Parameter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Signed by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Cholinesterase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Shruti"/>
                        </a:rPr>
                        <a:t>Professors Only</a:t>
                      </a:r>
                      <a:endParaRPr lang="en-US" sz="10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2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hs-CRP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3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CA-125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4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Alpha-1-Antitrypsin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5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Total T3, T4, TSH, Free T3&amp;T4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6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Ferritin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7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GGT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8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Apo A and Apo B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9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Shruti"/>
                        </a:rPr>
                        <a:t>S. Prostate Specific Antigen</a:t>
                      </a:r>
                      <a:endParaRPr lang="en-US" sz="10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10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Adonosine Deaminase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11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Insulin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12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Shruti"/>
                        </a:rPr>
                        <a:t>S. Cystatin C</a:t>
                      </a:r>
                      <a:endParaRPr lang="en-US" sz="10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13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Lactate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14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Lipid Profile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Assistant Professor and above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15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Electrolytes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16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CK-MB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17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S. LDH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18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Shruti"/>
                        </a:rPr>
                        <a:t>HbA1c</a:t>
                      </a:r>
                      <a:endParaRPr lang="en-US" sz="100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19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Shruti"/>
                        </a:rPr>
                        <a:t>Arterial Blood Gas Analysis</a:t>
                      </a:r>
                      <a:endParaRPr lang="en-US" sz="10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Shruti"/>
                        </a:rPr>
                        <a:t>20</a:t>
                      </a:r>
                      <a:endParaRPr lang="en-US" sz="1100" dirty="0">
                        <a:latin typeface="Times New Roman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Shruti"/>
                        </a:rPr>
                        <a:t>Venous Blood Gas Analysis</a:t>
                      </a:r>
                      <a:endParaRPr lang="en-US" sz="1000" dirty="0"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mproperly labeled vaccutainer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Sample should be labeled with following information like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Patient̓̓s name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Registration number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Ward/ OPD  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submitting physician or nursing staff will be expected to submit a fresh properly labeled blood sample. For critical specimens (i.e. CSF, Body Fluids etc), the person must personally identify the sample .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Mismatch between requisition form and vaccutainer labeling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HEMOLYSED / DILUTED/ LIPEMIC SAMPLE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estop\Desktop\S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6019800"/>
            <a:ext cx="36576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HEMOLYSED SAMPLE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:\destop\Desktop\S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5943600"/>
            <a:ext cx="3124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LIPEMIC SAMPLE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miltoncompany.com/~/media/Images/Laboratory%20Products/Chrom%20Applications/377X242/Blood%20Alcohol_377X242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24799" cy="5943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6119336"/>
            <a:ext cx="29482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DILUTED 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INAPROPIATE SAMPLE VOLUME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Blood sample volume is not sufficient for requirement of test protocol.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 volume to be checked at the time of receiving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sample.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Optimal sample volume should be 2 to 2.5 ml for routine parameters testing.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case of inadequate sample, sample not sufficient [SNS] or insufficient sample remarks to be given in reports.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Leaking containers cannot be accepted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submitting physician or nursing staff will be asked to submit a fresh sample in a proper container, with a new request form if soiled.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Critical specimens, i.e., CSF or body fluids cannot be rejected. Wearing gloves, lab personnel should clean the outside of the container with 10% bleach solution.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properly completed request must contain following information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name, gender and age.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Registration number [MRD]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 of sample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Collection date and time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Ward/ OPD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Doctors Signature/ Name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 Parameter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Receiving Date &amp; Time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Soiled requisition forms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If samples received with requisition form soiled or wet with fixative, blood or any other fluid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submitting physician or nursing staff will be notified, and requested to prepare a clean requisition form and sign an incident form.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case, sample should not be rejected only new TRF form to be requested.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Samples having highly suspicious lab results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submitting physician or nursing staff will be asked to recollect and submit the sample to the lab.  This is to confirm the abnormal results. 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lab will not report suspicious results until the results have been confirmed by re-draw. 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concerned resident may be consulted to address any concerns.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Other conditions for non-acceptance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Insufficient quantity of sample, containers received "empty", improper storage (i.e. incorrect fixative, no fixative, not on ice, etc.).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specimens will not be accepted until the submitting physician or nursing staff is notified.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0"/>
            <a:ext cx="396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Requisition Form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wer user\Downloads\subh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885"/>
            <a:ext cx="4419600" cy="6254116"/>
          </a:xfrm>
          <a:prstGeom prst="rect">
            <a:avLst/>
          </a:prstGeom>
          <a:noFill/>
        </p:spPr>
      </p:pic>
      <p:pic>
        <p:nvPicPr>
          <p:cNvPr id="1027" name="Picture 3" descr="C:\Users\power user\Downloads\subh-page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85267"/>
            <a:ext cx="4419600" cy="625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ROUTINE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1" y="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EMERGENCY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0"/>
            <a:ext cx="12192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10400" y="0"/>
            <a:ext cx="16764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3"/>
          </p:cNvCxnSpPr>
          <p:nvPr/>
        </p:nvCxnSpPr>
        <p:spPr>
          <a:xfrm rot="10800000">
            <a:off x="2133600" y="190500"/>
            <a:ext cx="83820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</p:cNvCxnSpPr>
          <p:nvPr/>
        </p:nvCxnSpPr>
        <p:spPr>
          <a:xfrm rot="5400000">
            <a:off x="1409700" y="4953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6477000" y="190500"/>
            <a:ext cx="533400" cy="114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</p:cNvCxnSpPr>
          <p:nvPr/>
        </p:nvCxnSpPr>
        <p:spPr>
          <a:xfrm rot="5400000">
            <a:off x="7734300" y="4953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pc="40" dirty="0" smtClean="0">
                <a:solidFill>
                  <a:srgbClr val="FF0000"/>
                </a:solidFill>
                <a:latin typeface="Trebuchet MS"/>
                <a:cs typeface="Trebuchet MS"/>
              </a:rPr>
              <a:t>Specimen</a:t>
            </a:r>
            <a:r>
              <a:rPr lang="en-IN" b="1" spc="-8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IN" b="1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rejection</a:t>
            </a:r>
            <a:r>
              <a:rPr lang="en-IN" b="1" spc="-8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IN" b="1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criteria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0815" indent="-15875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171450" algn="l"/>
              </a:tabLst>
            </a:pPr>
            <a:r>
              <a:rPr lang="en-IN" spc="-140" dirty="0" smtClean="0">
                <a:latin typeface="Trebuchet MS"/>
                <a:cs typeface="Trebuchet MS"/>
              </a:rPr>
              <a:t>Spe</a:t>
            </a:r>
            <a:r>
              <a:rPr lang="en-IN" spc="-170" dirty="0" smtClean="0">
                <a:latin typeface="Trebuchet MS"/>
                <a:cs typeface="Trebuchet MS"/>
              </a:rPr>
              <a:t>cimen</a:t>
            </a:r>
            <a:r>
              <a:rPr lang="en-IN" spc="-95" dirty="0" smtClean="0">
                <a:latin typeface="Trebuchet MS"/>
                <a:cs typeface="Trebuchet MS"/>
              </a:rPr>
              <a:t> </a:t>
            </a:r>
            <a:r>
              <a:rPr lang="en-IN" spc="-110" dirty="0" smtClean="0">
                <a:latin typeface="Trebuchet MS"/>
                <a:cs typeface="Trebuchet MS"/>
              </a:rPr>
              <a:t>impro</a:t>
            </a:r>
            <a:r>
              <a:rPr lang="en-IN" spc="-105" dirty="0" smtClean="0">
                <a:latin typeface="Trebuchet MS"/>
                <a:cs typeface="Trebuchet MS"/>
              </a:rPr>
              <a:t>p</a:t>
            </a:r>
            <a:r>
              <a:rPr lang="en-IN" spc="-135" dirty="0" smtClean="0">
                <a:latin typeface="Trebuchet MS"/>
                <a:cs typeface="Trebuchet MS"/>
              </a:rPr>
              <a:t>erly</a:t>
            </a:r>
            <a:r>
              <a:rPr lang="en-IN" spc="-60" dirty="0" smtClean="0">
                <a:latin typeface="Trebuchet MS"/>
                <a:cs typeface="Trebuchet MS"/>
              </a:rPr>
              <a:t> </a:t>
            </a:r>
            <a:r>
              <a:rPr lang="en-IN" spc="-195" dirty="0" err="1" smtClean="0">
                <a:latin typeface="Trebuchet MS"/>
                <a:cs typeface="Trebuchet MS"/>
              </a:rPr>
              <a:t>labele</a:t>
            </a:r>
            <a:r>
              <a:rPr lang="en-IN" spc="-229" dirty="0" err="1" smtClean="0">
                <a:latin typeface="Trebuchet MS"/>
                <a:cs typeface="Trebuchet MS"/>
              </a:rPr>
              <a:t>d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30" dirty="0" smtClean="0">
                <a:latin typeface="Trebuchet MS"/>
                <a:cs typeface="Trebuchet MS"/>
              </a:rPr>
              <a:t>or</a:t>
            </a:r>
            <a:r>
              <a:rPr lang="en-IN" spc="-65" dirty="0" smtClean="0">
                <a:latin typeface="Trebuchet MS"/>
                <a:cs typeface="Trebuchet MS"/>
              </a:rPr>
              <a:t> </a:t>
            </a:r>
            <a:r>
              <a:rPr lang="en-IN" spc="-185" dirty="0" smtClean="0">
                <a:latin typeface="Trebuchet MS"/>
                <a:cs typeface="Trebuchet MS"/>
              </a:rPr>
              <a:t>unlabeled</a:t>
            </a:r>
            <a:endParaRPr lang="en-IN" dirty="0" smtClean="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171450" algn="l"/>
              </a:tabLst>
            </a:pPr>
            <a:r>
              <a:rPr lang="en-IN" spc="-110" dirty="0" smtClean="0">
                <a:latin typeface="Trebuchet MS"/>
                <a:cs typeface="Trebuchet MS"/>
              </a:rPr>
              <a:t>S</a:t>
            </a:r>
            <a:r>
              <a:rPr lang="en-IN" spc="-120" dirty="0" smtClean="0">
                <a:latin typeface="Trebuchet MS"/>
                <a:cs typeface="Trebuchet MS"/>
              </a:rPr>
              <a:t>p</a:t>
            </a:r>
            <a:r>
              <a:rPr lang="en-IN" spc="-180" dirty="0" smtClean="0">
                <a:latin typeface="Trebuchet MS"/>
                <a:cs typeface="Trebuchet MS"/>
              </a:rPr>
              <a:t>ecim</a:t>
            </a:r>
            <a:r>
              <a:rPr lang="en-IN" spc="-170" dirty="0" smtClean="0">
                <a:latin typeface="Trebuchet MS"/>
                <a:cs typeface="Trebuchet MS"/>
              </a:rPr>
              <a:t>e</a:t>
            </a:r>
            <a:r>
              <a:rPr lang="en-IN" spc="-135" dirty="0" smtClean="0">
                <a:latin typeface="Trebuchet MS"/>
                <a:cs typeface="Trebuchet MS"/>
              </a:rPr>
              <a:t>n</a:t>
            </a:r>
            <a:r>
              <a:rPr lang="en-IN" spc="-95" dirty="0" smtClean="0">
                <a:latin typeface="Trebuchet MS"/>
                <a:cs typeface="Trebuchet MS"/>
              </a:rPr>
              <a:t> </a:t>
            </a:r>
            <a:r>
              <a:rPr lang="en-IN" spc="-180" dirty="0" smtClean="0">
                <a:latin typeface="Trebuchet MS"/>
                <a:cs typeface="Trebuchet MS"/>
              </a:rPr>
              <a:t>im</a:t>
            </a:r>
            <a:r>
              <a:rPr lang="en-IN" spc="-170" dirty="0" smtClean="0">
                <a:latin typeface="Trebuchet MS"/>
                <a:cs typeface="Trebuchet MS"/>
              </a:rPr>
              <a:t>p</a:t>
            </a:r>
            <a:r>
              <a:rPr lang="en-IN" spc="-75" dirty="0" smtClean="0">
                <a:latin typeface="Trebuchet MS"/>
                <a:cs typeface="Trebuchet MS"/>
              </a:rPr>
              <a:t>rope</a:t>
            </a:r>
            <a:r>
              <a:rPr lang="en-IN" spc="-120" dirty="0" smtClean="0">
                <a:latin typeface="Trebuchet MS"/>
                <a:cs typeface="Trebuchet MS"/>
              </a:rPr>
              <a:t>rly</a:t>
            </a:r>
            <a:r>
              <a:rPr lang="en-IN" spc="-60" dirty="0" smtClean="0">
                <a:latin typeface="Trebuchet MS"/>
                <a:cs typeface="Trebuchet MS"/>
              </a:rPr>
              <a:t> </a:t>
            </a:r>
            <a:r>
              <a:rPr lang="en-IN" spc="-160" dirty="0" smtClean="0">
                <a:latin typeface="Trebuchet MS"/>
                <a:cs typeface="Trebuchet MS"/>
              </a:rPr>
              <a:t>collec</a:t>
            </a:r>
            <a:r>
              <a:rPr lang="en-IN" spc="-135" dirty="0" smtClean="0">
                <a:latin typeface="Trebuchet MS"/>
                <a:cs typeface="Trebuchet MS"/>
              </a:rPr>
              <a:t>t</a:t>
            </a:r>
            <a:r>
              <a:rPr lang="en-IN" spc="-165" dirty="0" smtClean="0">
                <a:latin typeface="Trebuchet MS"/>
                <a:cs typeface="Trebuchet MS"/>
              </a:rPr>
              <a:t>ed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25" dirty="0" smtClean="0">
                <a:latin typeface="Trebuchet MS"/>
                <a:cs typeface="Trebuchet MS"/>
              </a:rPr>
              <a:t>or</a:t>
            </a:r>
            <a:r>
              <a:rPr lang="en-IN" spc="-65" dirty="0" smtClean="0">
                <a:latin typeface="Trebuchet MS"/>
                <a:cs typeface="Trebuchet MS"/>
              </a:rPr>
              <a:t> </a:t>
            </a:r>
            <a:r>
              <a:rPr lang="en-IN" spc="-105" dirty="0" smtClean="0">
                <a:latin typeface="Trebuchet MS"/>
                <a:cs typeface="Trebuchet MS"/>
              </a:rPr>
              <a:t>pr</a:t>
            </a:r>
            <a:r>
              <a:rPr lang="en-IN" spc="-120" dirty="0" smtClean="0">
                <a:latin typeface="Trebuchet MS"/>
                <a:cs typeface="Trebuchet MS"/>
              </a:rPr>
              <a:t>e</a:t>
            </a:r>
            <a:r>
              <a:rPr lang="en-IN" spc="-110" dirty="0" smtClean="0">
                <a:latin typeface="Trebuchet MS"/>
                <a:cs typeface="Trebuchet MS"/>
              </a:rPr>
              <a:t>serv</a:t>
            </a:r>
            <a:r>
              <a:rPr lang="en-IN" spc="-125" dirty="0" smtClean="0">
                <a:latin typeface="Trebuchet MS"/>
                <a:cs typeface="Trebuchet MS"/>
              </a:rPr>
              <a:t>e</a:t>
            </a:r>
            <a:r>
              <a:rPr lang="en-IN" spc="-135" dirty="0" smtClean="0">
                <a:latin typeface="Trebuchet MS"/>
                <a:cs typeface="Trebuchet MS"/>
              </a:rPr>
              <a:t>d</a:t>
            </a:r>
            <a:endParaRPr lang="en-IN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171450" algn="l"/>
              </a:tabLst>
            </a:pPr>
            <a:r>
              <a:rPr lang="en-IN" spc="-110" dirty="0" smtClean="0">
                <a:latin typeface="Trebuchet MS"/>
                <a:cs typeface="Trebuchet MS"/>
              </a:rPr>
              <a:t>S</a:t>
            </a:r>
            <a:r>
              <a:rPr lang="en-IN" spc="-120" dirty="0" smtClean="0">
                <a:latin typeface="Trebuchet MS"/>
                <a:cs typeface="Trebuchet MS"/>
              </a:rPr>
              <a:t>p</a:t>
            </a:r>
            <a:r>
              <a:rPr lang="en-IN" spc="-180" dirty="0" smtClean="0">
                <a:latin typeface="Trebuchet MS"/>
                <a:cs typeface="Trebuchet MS"/>
              </a:rPr>
              <a:t>ecim</a:t>
            </a:r>
            <a:r>
              <a:rPr lang="en-IN" spc="-170" dirty="0" smtClean="0">
                <a:latin typeface="Trebuchet MS"/>
                <a:cs typeface="Trebuchet MS"/>
              </a:rPr>
              <a:t>e</a:t>
            </a:r>
            <a:r>
              <a:rPr lang="en-IN" spc="-135" dirty="0" smtClean="0">
                <a:latin typeface="Trebuchet MS"/>
                <a:cs typeface="Trebuchet MS"/>
              </a:rPr>
              <a:t>n</a:t>
            </a:r>
            <a:r>
              <a:rPr lang="en-IN" spc="-95" dirty="0" smtClean="0">
                <a:latin typeface="Trebuchet MS"/>
                <a:cs typeface="Trebuchet MS"/>
              </a:rPr>
              <a:t> </a:t>
            </a:r>
            <a:r>
              <a:rPr lang="en-IN" spc="-85" dirty="0" smtClean="0">
                <a:latin typeface="Trebuchet MS"/>
                <a:cs typeface="Trebuchet MS"/>
              </a:rPr>
              <a:t>s</a:t>
            </a:r>
            <a:r>
              <a:rPr lang="en-IN" spc="-105" dirty="0" smtClean="0">
                <a:latin typeface="Trebuchet MS"/>
                <a:cs typeface="Trebuchet MS"/>
              </a:rPr>
              <a:t>u</a:t>
            </a:r>
            <a:r>
              <a:rPr lang="en-IN" spc="-135" dirty="0" smtClean="0">
                <a:latin typeface="Trebuchet MS"/>
                <a:cs typeface="Trebuchet MS"/>
              </a:rPr>
              <a:t>b</a:t>
            </a:r>
            <a:r>
              <a:rPr lang="en-IN" spc="-195" dirty="0" smtClean="0">
                <a:latin typeface="Trebuchet MS"/>
                <a:cs typeface="Trebuchet MS"/>
              </a:rPr>
              <a:t>m</a:t>
            </a:r>
            <a:r>
              <a:rPr lang="en-IN" spc="-180" dirty="0" smtClean="0">
                <a:latin typeface="Trebuchet MS"/>
                <a:cs typeface="Trebuchet MS"/>
              </a:rPr>
              <a:t>it</a:t>
            </a:r>
            <a:r>
              <a:rPr lang="en-IN" spc="-200" dirty="0" smtClean="0">
                <a:latin typeface="Trebuchet MS"/>
                <a:cs typeface="Trebuchet MS"/>
              </a:rPr>
              <a:t>t</a:t>
            </a:r>
            <a:r>
              <a:rPr lang="en-IN" spc="-165" dirty="0" smtClean="0">
                <a:latin typeface="Trebuchet MS"/>
                <a:cs typeface="Trebuchet MS"/>
              </a:rPr>
              <a:t>ed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145" dirty="0" smtClean="0">
                <a:latin typeface="Trebuchet MS"/>
                <a:cs typeface="Trebuchet MS"/>
              </a:rPr>
              <a:t>wit</a:t>
            </a:r>
            <a:r>
              <a:rPr lang="en-IN" spc="-150" dirty="0" smtClean="0">
                <a:latin typeface="Trebuchet MS"/>
                <a:cs typeface="Trebuchet MS"/>
              </a:rPr>
              <a:t>h</a:t>
            </a:r>
            <a:r>
              <a:rPr lang="en-IN" spc="-50" dirty="0" smtClean="0">
                <a:latin typeface="Trebuchet MS"/>
                <a:cs typeface="Trebuchet MS"/>
              </a:rPr>
              <a:t>o</a:t>
            </a:r>
            <a:r>
              <a:rPr lang="en-IN" spc="-45" dirty="0" smtClean="0">
                <a:latin typeface="Trebuchet MS"/>
                <a:cs typeface="Trebuchet MS"/>
              </a:rPr>
              <a:t>u</a:t>
            </a:r>
            <a:r>
              <a:rPr lang="en-IN" spc="-180" dirty="0" smtClean="0">
                <a:latin typeface="Trebuchet MS"/>
                <a:cs typeface="Trebuchet MS"/>
              </a:rPr>
              <a:t>t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65" dirty="0" smtClean="0">
                <a:latin typeface="Trebuchet MS"/>
                <a:cs typeface="Trebuchet MS"/>
              </a:rPr>
              <a:t>pro</a:t>
            </a:r>
            <a:r>
              <a:rPr lang="en-IN" spc="-70" dirty="0" smtClean="0">
                <a:latin typeface="Trebuchet MS"/>
                <a:cs typeface="Trebuchet MS"/>
              </a:rPr>
              <a:t>p</a:t>
            </a:r>
            <a:r>
              <a:rPr lang="en-IN" spc="-135" dirty="0" smtClean="0">
                <a:latin typeface="Trebuchet MS"/>
                <a:cs typeface="Trebuchet MS"/>
              </a:rPr>
              <a:t>erly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85" dirty="0" smtClean="0">
                <a:latin typeface="Trebuchet MS"/>
                <a:cs typeface="Trebuchet MS"/>
              </a:rPr>
              <a:t>co</a:t>
            </a:r>
            <a:r>
              <a:rPr lang="en-IN" spc="-125" dirty="0" smtClean="0">
                <a:latin typeface="Trebuchet MS"/>
                <a:cs typeface="Trebuchet MS"/>
              </a:rPr>
              <a:t>m</a:t>
            </a:r>
            <a:r>
              <a:rPr lang="en-IN" spc="-175" dirty="0" smtClean="0">
                <a:latin typeface="Trebuchet MS"/>
                <a:cs typeface="Trebuchet MS"/>
              </a:rPr>
              <a:t>pl</a:t>
            </a:r>
            <a:r>
              <a:rPr lang="en-IN" spc="-215" dirty="0" smtClean="0">
                <a:latin typeface="Trebuchet MS"/>
                <a:cs typeface="Trebuchet MS"/>
              </a:rPr>
              <a:t>e</a:t>
            </a:r>
            <a:r>
              <a:rPr lang="en-IN" spc="-155" dirty="0" smtClean="0">
                <a:latin typeface="Trebuchet MS"/>
                <a:cs typeface="Trebuchet MS"/>
              </a:rPr>
              <a:t>t</a:t>
            </a:r>
            <a:r>
              <a:rPr lang="en-IN" spc="-210" dirty="0" smtClean="0">
                <a:latin typeface="Trebuchet MS"/>
                <a:cs typeface="Trebuchet MS"/>
              </a:rPr>
              <a:t>e</a:t>
            </a:r>
            <a:r>
              <a:rPr lang="en-IN" spc="-95" dirty="0" smtClean="0">
                <a:latin typeface="Trebuchet MS"/>
                <a:cs typeface="Trebuchet MS"/>
              </a:rPr>
              <a:t>d  </a:t>
            </a:r>
            <a:r>
              <a:rPr lang="en-IN" spc="-114" dirty="0" smtClean="0">
                <a:latin typeface="Trebuchet MS"/>
                <a:cs typeface="Trebuchet MS"/>
              </a:rPr>
              <a:t>requ</a:t>
            </a:r>
            <a:r>
              <a:rPr lang="en-IN" spc="-145" dirty="0" smtClean="0">
                <a:latin typeface="Trebuchet MS"/>
                <a:cs typeface="Trebuchet MS"/>
              </a:rPr>
              <a:t>est</a:t>
            </a:r>
            <a:r>
              <a:rPr lang="en-IN" spc="-90" dirty="0" smtClean="0">
                <a:latin typeface="Trebuchet MS"/>
                <a:cs typeface="Trebuchet MS"/>
              </a:rPr>
              <a:t> </a:t>
            </a:r>
            <a:r>
              <a:rPr lang="en-IN" spc="-114" dirty="0" smtClean="0">
                <a:latin typeface="Trebuchet MS"/>
                <a:cs typeface="Trebuchet MS"/>
              </a:rPr>
              <a:t>form</a:t>
            </a:r>
            <a:endParaRPr lang="en-IN" dirty="0" smtClean="0">
              <a:latin typeface="Trebuchet MS"/>
              <a:cs typeface="Trebuchet MS"/>
            </a:endParaRPr>
          </a:p>
          <a:p>
            <a:pPr marL="266700" indent="-25463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267335" algn="l"/>
              </a:tabLst>
            </a:pPr>
            <a:r>
              <a:rPr lang="en-IN" spc="-85" dirty="0" smtClean="0">
                <a:latin typeface="Trebuchet MS"/>
                <a:cs typeface="Trebuchet MS"/>
              </a:rPr>
              <a:t>con</a:t>
            </a:r>
            <a:r>
              <a:rPr lang="en-IN" spc="-190" dirty="0" smtClean="0">
                <a:latin typeface="Trebuchet MS"/>
                <a:cs typeface="Trebuchet MS"/>
              </a:rPr>
              <a:t>tami</a:t>
            </a:r>
            <a:r>
              <a:rPr lang="en-IN" spc="-195" dirty="0" smtClean="0">
                <a:latin typeface="Trebuchet MS"/>
                <a:cs typeface="Trebuchet MS"/>
              </a:rPr>
              <a:t>nated</a:t>
            </a:r>
            <a:r>
              <a:rPr lang="en-IN" spc="-60" dirty="0" smtClean="0">
                <a:latin typeface="Trebuchet MS"/>
                <a:cs typeface="Trebuchet MS"/>
              </a:rPr>
              <a:t> </a:t>
            </a:r>
            <a:r>
              <a:rPr lang="en-IN" spc="-114" dirty="0" smtClean="0">
                <a:latin typeface="Trebuchet MS"/>
                <a:cs typeface="Trebuchet MS"/>
              </a:rPr>
              <a:t>form</a:t>
            </a:r>
            <a:endParaRPr lang="en-IN" dirty="0" smtClean="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171450" algn="l"/>
              </a:tabLst>
            </a:pPr>
            <a:r>
              <a:rPr lang="en-IN" spc="-70" dirty="0" smtClean="0">
                <a:latin typeface="Trebuchet MS"/>
                <a:cs typeface="Trebuchet MS"/>
              </a:rPr>
              <a:t>Impro</a:t>
            </a:r>
            <a:r>
              <a:rPr lang="en-IN" spc="-180" dirty="0" smtClean="0">
                <a:latin typeface="Trebuchet MS"/>
                <a:cs typeface="Trebuchet MS"/>
              </a:rPr>
              <a:t>p</a:t>
            </a:r>
            <a:r>
              <a:rPr lang="en-IN" spc="-170" dirty="0" smtClean="0">
                <a:latin typeface="Trebuchet MS"/>
                <a:cs typeface="Trebuchet MS"/>
              </a:rPr>
              <a:t>e</a:t>
            </a:r>
            <a:r>
              <a:rPr lang="en-IN" spc="-120" dirty="0" smtClean="0">
                <a:latin typeface="Trebuchet MS"/>
                <a:cs typeface="Trebuchet MS"/>
              </a:rPr>
              <a:t>rly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110" dirty="0" smtClean="0">
                <a:latin typeface="Trebuchet MS"/>
                <a:cs typeface="Trebuchet MS"/>
              </a:rPr>
              <a:t>volu</a:t>
            </a:r>
            <a:r>
              <a:rPr lang="en-IN" spc="-190" dirty="0" smtClean="0">
                <a:latin typeface="Trebuchet MS"/>
                <a:cs typeface="Trebuchet MS"/>
              </a:rPr>
              <a:t>me</a:t>
            </a:r>
            <a:r>
              <a:rPr lang="en-IN" spc="-60" dirty="0" smtClean="0">
                <a:latin typeface="Trebuchet MS"/>
                <a:cs typeface="Trebuchet MS"/>
              </a:rPr>
              <a:t> </a:t>
            </a:r>
            <a:r>
              <a:rPr lang="en-IN" spc="-229" dirty="0" smtClean="0">
                <a:latin typeface="Trebuchet MS"/>
                <a:cs typeface="Trebuchet MS"/>
              </a:rPr>
              <a:t>&amp;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215" dirty="0" smtClean="0">
                <a:latin typeface="Trebuchet MS"/>
                <a:cs typeface="Trebuchet MS"/>
              </a:rPr>
              <a:t>leaka</a:t>
            </a:r>
            <a:r>
              <a:rPr lang="en-IN" spc="-235" dirty="0" smtClean="0">
                <a:latin typeface="Trebuchet MS"/>
                <a:cs typeface="Trebuchet MS"/>
              </a:rPr>
              <a:t>g</a:t>
            </a:r>
            <a:r>
              <a:rPr lang="en-IN" spc="-190" dirty="0" smtClean="0">
                <a:latin typeface="Trebuchet MS"/>
                <a:cs typeface="Trebuchet MS"/>
              </a:rPr>
              <a:t>e</a:t>
            </a:r>
            <a:r>
              <a:rPr lang="en-IN" spc="-50" dirty="0" smtClean="0">
                <a:latin typeface="Trebuchet MS"/>
                <a:cs typeface="Trebuchet MS"/>
              </a:rPr>
              <a:t> </a:t>
            </a:r>
            <a:r>
              <a:rPr lang="en-IN" spc="-180" dirty="0" smtClean="0">
                <a:latin typeface="Trebuchet MS"/>
                <a:cs typeface="Trebuchet MS"/>
              </a:rPr>
              <a:t>sample</a:t>
            </a:r>
            <a:endParaRPr lang="en-IN" dirty="0" smtClean="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171450" algn="l"/>
              </a:tabLst>
            </a:pPr>
            <a:r>
              <a:rPr lang="en-IN" spc="-45" dirty="0" smtClean="0">
                <a:latin typeface="Trebuchet MS"/>
                <a:cs typeface="Trebuchet MS"/>
              </a:rPr>
              <a:t>Absurd</a:t>
            </a:r>
            <a:r>
              <a:rPr lang="en-IN" spc="-90" dirty="0" smtClean="0">
                <a:latin typeface="Trebuchet MS"/>
                <a:cs typeface="Trebuchet MS"/>
              </a:rPr>
              <a:t> </a:t>
            </a:r>
            <a:r>
              <a:rPr lang="en-IN" spc="-85" dirty="0" smtClean="0">
                <a:latin typeface="Trebuchet MS"/>
                <a:cs typeface="Trebuchet MS"/>
              </a:rPr>
              <a:t>blood</a:t>
            </a:r>
            <a:r>
              <a:rPr lang="en-IN" spc="-60" dirty="0" smtClean="0">
                <a:latin typeface="Trebuchet MS"/>
                <a:cs typeface="Trebuchet MS"/>
              </a:rPr>
              <a:t> </a:t>
            </a:r>
            <a:r>
              <a:rPr lang="en-IN" spc="-180" dirty="0" smtClean="0">
                <a:latin typeface="Trebuchet MS"/>
                <a:cs typeface="Trebuchet MS"/>
              </a:rPr>
              <a:t>sample</a:t>
            </a:r>
            <a:r>
              <a:rPr lang="en-IN" spc="-55" dirty="0" smtClean="0">
                <a:latin typeface="Trebuchet MS"/>
                <a:cs typeface="Trebuchet MS"/>
              </a:rPr>
              <a:t> </a:t>
            </a:r>
            <a:r>
              <a:rPr lang="en-IN" spc="-275" dirty="0" smtClean="0">
                <a:latin typeface="Trebuchet MS"/>
                <a:cs typeface="Trebuchet MS"/>
              </a:rPr>
              <a:t>-: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85" dirty="0" smtClean="0">
                <a:latin typeface="Trebuchet MS"/>
                <a:cs typeface="Trebuchet MS"/>
              </a:rPr>
              <a:t>High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150" dirty="0" smtClean="0">
                <a:latin typeface="Trebuchet MS"/>
                <a:cs typeface="Trebuchet MS"/>
              </a:rPr>
              <a:t>electrolyte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195" dirty="0" smtClean="0">
                <a:latin typeface="Trebuchet MS"/>
                <a:cs typeface="Trebuchet MS"/>
              </a:rPr>
              <a:t>level</a:t>
            </a:r>
            <a:endParaRPr lang="en-IN" dirty="0" smtClean="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6785"/>
              <a:buFont typeface="Segoe UI Symbol"/>
              <a:buChar char="⚫"/>
              <a:tabLst>
                <a:tab pos="171450" algn="l"/>
              </a:tabLst>
            </a:pPr>
            <a:r>
              <a:rPr lang="en-IN" spc="-45" dirty="0" err="1" smtClean="0">
                <a:latin typeface="Trebuchet MS"/>
                <a:cs typeface="Trebuchet MS"/>
              </a:rPr>
              <a:t>He</a:t>
            </a:r>
            <a:r>
              <a:rPr lang="en-IN" spc="-60" dirty="0" err="1" smtClean="0">
                <a:latin typeface="Trebuchet MS"/>
                <a:cs typeface="Trebuchet MS"/>
              </a:rPr>
              <a:t>m</a:t>
            </a:r>
            <a:r>
              <a:rPr lang="en-IN" spc="-140" dirty="0" err="1" smtClean="0">
                <a:latin typeface="Trebuchet MS"/>
                <a:cs typeface="Trebuchet MS"/>
              </a:rPr>
              <a:t>olyzed</a:t>
            </a:r>
            <a:r>
              <a:rPr lang="en-IN" spc="-95" dirty="0" smtClean="0">
                <a:latin typeface="Trebuchet MS"/>
                <a:cs typeface="Trebuchet MS"/>
              </a:rPr>
              <a:t> </a:t>
            </a:r>
            <a:r>
              <a:rPr lang="en-IN" spc="-180" dirty="0" smtClean="0">
                <a:latin typeface="Trebuchet MS"/>
                <a:cs typeface="Trebuchet MS"/>
              </a:rPr>
              <a:t>sample</a:t>
            </a:r>
            <a:r>
              <a:rPr lang="en-IN" spc="-60" dirty="0" smtClean="0">
                <a:latin typeface="Trebuchet MS"/>
                <a:cs typeface="Trebuchet MS"/>
              </a:rPr>
              <a:t> </a:t>
            </a:r>
            <a:r>
              <a:rPr lang="en-IN" spc="-100" dirty="0" smtClean="0">
                <a:latin typeface="Trebuchet MS"/>
                <a:cs typeface="Trebuchet MS"/>
              </a:rPr>
              <a:t>(s</a:t>
            </a:r>
            <a:r>
              <a:rPr lang="en-IN" spc="-135" dirty="0" smtClean="0">
                <a:latin typeface="Trebuchet MS"/>
                <a:cs typeface="Trebuchet MS"/>
              </a:rPr>
              <a:t>h</a:t>
            </a:r>
            <a:r>
              <a:rPr lang="en-IN" spc="-20" dirty="0" smtClean="0">
                <a:latin typeface="Trebuchet MS"/>
                <a:cs typeface="Trebuchet MS"/>
              </a:rPr>
              <a:t>ow</a:t>
            </a:r>
            <a:r>
              <a:rPr lang="en-IN" spc="-70" dirty="0" smtClean="0">
                <a:latin typeface="Trebuchet MS"/>
                <a:cs typeface="Trebuchet MS"/>
              </a:rPr>
              <a:t> </a:t>
            </a:r>
            <a:r>
              <a:rPr lang="en-IN" spc="-135" dirty="0" smtClean="0">
                <a:latin typeface="Trebuchet MS"/>
                <a:cs typeface="Trebuchet MS"/>
              </a:rPr>
              <a:t>t</a:t>
            </a:r>
            <a:r>
              <a:rPr lang="en-IN" spc="-180" dirty="0" smtClean="0">
                <a:latin typeface="Trebuchet MS"/>
                <a:cs typeface="Trebuchet MS"/>
              </a:rPr>
              <a:t>ub</a:t>
            </a:r>
            <a:r>
              <a:rPr lang="en-IN" spc="-170" dirty="0" smtClean="0">
                <a:latin typeface="Trebuchet MS"/>
                <a:cs typeface="Trebuchet MS"/>
              </a:rPr>
              <a:t>e</a:t>
            </a:r>
            <a:r>
              <a:rPr lang="en-IN" spc="-95" dirty="0" smtClean="0">
                <a:latin typeface="Trebuchet MS"/>
                <a:cs typeface="Trebuchet MS"/>
              </a:rPr>
              <a:t>s)</a:t>
            </a:r>
            <a:endParaRPr lang="en-IN" dirty="0" smtClean="0">
              <a:latin typeface="Trebuchet MS"/>
              <a:cs typeface="Trebuchet MS"/>
            </a:endParaRPr>
          </a:p>
          <a:p>
            <a:endParaRPr lang="en-IN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top\Desktop\koihgjhb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16152"/>
            <a:ext cx="1162051" cy="46946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21395" y="3244334"/>
            <a:ext cx="1593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HbA1C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3124200"/>
            <a:ext cx="1066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estop\Desktop\grey-brigh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372101" y="2782686"/>
            <a:ext cx="5868785" cy="1675015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57600" y="1676400"/>
          <a:ext cx="2590800" cy="38608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965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Fasting Blood Sugar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 Prandial blood sugar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Random Blood sugar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Oral glucose tolerance test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top\Desktop\yellow-brigh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29392" y="2739609"/>
            <a:ext cx="5063618" cy="15656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1" y="9"/>
          <a:ext cx="7391401" cy="7035647"/>
        </p:xfrm>
        <a:graphic>
          <a:graphicData uri="http://schemas.openxmlformats.org/drawingml/2006/table">
            <a:tbl>
              <a:tblPr/>
              <a:tblGrid>
                <a:gridCol w="1214699"/>
                <a:gridCol w="404900"/>
                <a:gridCol w="2310624"/>
                <a:gridCol w="1333473"/>
                <a:gridCol w="404900"/>
                <a:gridCol w="1722805"/>
              </a:tblGrid>
              <a:tr h="71559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Diabetic  Profile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Fasting Blood Sugar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Liver Function Test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S.Bilirubin</a:t>
                      </a: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Total: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Direct: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Indirect: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 Prandial blood sugar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S.SGPT/ALT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Random Blood sugar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S.SGOT/AST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Oral glucose tolerance test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S.ALP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Kidney Function Test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S.Creatinine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S.Albumin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S.Urea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S.Globulin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BUN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A:G ratio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S.Cystatin C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Other </a:t>
                      </a: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Thyroid Function Test</a:t>
                      </a:r>
                      <a:endParaRPr lang="en-US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S.Amylase</a:t>
                      </a:r>
                      <a:endParaRPr lang="en-US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Lipid Profile 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S.Cholesterol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S.Triglycerides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S.Uric acid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S.HDL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S.Cholinesterase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S.LDL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S.Hs-CRP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S.VLDL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S.Lipoprotein</a:t>
                      </a: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(a)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HDL:LDL ratio</a:t>
                      </a:r>
                      <a:endParaRPr lang="en-US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r>
                        <a:rPr lang="en-IN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125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67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Electrolytes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Sodium</a:t>
                      </a: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06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S.Alpha-1-Antitrypsin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T3, T4, TSH</a:t>
                      </a:r>
                      <a:endParaRPr lang="en-US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Potassium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Chloride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Ionised Calcium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Lithium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Cardiac Function Test 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S.CK-MB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 LDH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S.SGOT/AST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038600" y="47244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top\Desktop\vacutainer_red_top_497x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6138864" y="3157538"/>
            <a:ext cx="4733925" cy="857251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1" y="8"/>
          <a:ext cx="7620001" cy="6649912"/>
        </p:xfrm>
        <a:graphic>
          <a:graphicData uri="http://schemas.openxmlformats.org/drawingml/2006/table">
            <a:tbl>
              <a:tblPr/>
              <a:tblGrid>
                <a:gridCol w="737241"/>
                <a:gridCol w="1480498"/>
                <a:gridCol w="1480498"/>
                <a:gridCol w="852514"/>
                <a:gridCol w="1534625"/>
                <a:gridCol w="1534625"/>
              </a:tblGrid>
              <a:tr h="587828">
                <a:tc rowSpan="5" grid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Liver Function Test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26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S.Bilirubin Total: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                  Direct: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                Indirect: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27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S.SGPT/ALT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28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S.SGOT/AST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29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S.ALP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30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S.Total Protein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Kidney Function Test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S.Creatinine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31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S.Albumin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7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S.Urea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32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S.Globulin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BUN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33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A:G ratio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9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S.Cystatin C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Other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34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S.Amylase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Lipid Profile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10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S.Cholesterol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35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Micro protein (CSF)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11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S.Triglycerides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36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S.Uric acid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S.HDL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37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S.Cholinesterase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13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S.LDL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38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S.Hs-CRP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14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S.VLDL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39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S.Lipoprotein (a)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15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HDL:LDL ratio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40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Fluid: Sugar &amp; Protein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Electrolytes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16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Sodium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41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Urine Micro albumin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17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Potassium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42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24 hrs Urinary Protein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18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Chloride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43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Serum Osmolality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19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Ionised Calcium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44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Urine Osmolality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20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Lithium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45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Urinary Sodium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Cardiac Function Test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21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S.CK-MB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46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Urinary Potassium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22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 LDH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47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Urinary Calcium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23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S.SGOT/AST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48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S.CA-125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ABG Analysis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24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Arterial Blood Gas Analysis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49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S.Alpha-1-Antitrypsin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25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Venous Blood Gas Analysis 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Shruti"/>
                        </a:rPr>
                        <a:t>Thyroid Function Test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Shruti"/>
                        </a:rPr>
                        <a:t>50</a:t>
                      </a:r>
                      <a:endParaRPr lang="en-US" sz="12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Shruti"/>
                        </a:rPr>
                        <a:t>T3, T4, TSH</a:t>
                      </a:r>
                      <a:endParaRPr lang="en-US" sz="12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3302" marR="43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rong sample collection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906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Sample submitted in the improper  vaccutainer cannot be accepted.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Sample collected from wrong site i.e. no clot formation after centrifugation.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submitting physician or nursing staff will be asked to recollect the sample from correct site and in the proper container.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1119</Words>
  <Application>Microsoft Office PowerPoint</Application>
  <PresentationFormat>On-screen Show (4:3)</PresentationFormat>
  <Paragraphs>383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SAMPLE REJECTION CRITERIA IN CLINICAL BIOCHEMISTRY</vt:lpstr>
      <vt:lpstr>Slide 2</vt:lpstr>
      <vt:lpstr>Requisition Form </vt:lpstr>
      <vt:lpstr>Specimen rejection criteria</vt:lpstr>
      <vt:lpstr>Slide 5</vt:lpstr>
      <vt:lpstr>Slide 6</vt:lpstr>
      <vt:lpstr>Slide 7</vt:lpstr>
      <vt:lpstr>Slide 8</vt:lpstr>
      <vt:lpstr>Wrong sample collection</vt:lpstr>
      <vt:lpstr>     Improperly written requisition form</vt:lpstr>
      <vt:lpstr>Slide 11</vt:lpstr>
      <vt:lpstr>Improperly labeled vaccutainer</vt:lpstr>
      <vt:lpstr>  Mismatch between requisition form and vaccutainer labeling </vt:lpstr>
      <vt:lpstr>HEMOLYSED / DILUTED/ LIPEMIC SAMPLE</vt:lpstr>
      <vt:lpstr>Slide 15</vt:lpstr>
      <vt:lpstr>Slide 16</vt:lpstr>
      <vt:lpstr>Slide 17</vt:lpstr>
      <vt:lpstr>INAPROPIATE SAMPLE VOLUME </vt:lpstr>
      <vt:lpstr>Leaking containers cannot be accepted</vt:lpstr>
      <vt:lpstr>Soiled requisition forms </vt:lpstr>
      <vt:lpstr>Samples having highly suspicious lab results</vt:lpstr>
      <vt:lpstr>Other conditions for non-acceptance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REJECTION CRITERIA IN CLINICAL BIOCHEMISTRY</dc:title>
  <dc:creator>power user</dc:creator>
  <cp:lastModifiedBy>Power</cp:lastModifiedBy>
  <cp:revision>73</cp:revision>
  <dcterms:created xsi:type="dcterms:W3CDTF">2014-09-09T05:29:48Z</dcterms:created>
  <dcterms:modified xsi:type="dcterms:W3CDTF">2023-10-04T08:13:19Z</dcterms:modified>
</cp:coreProperties>
</file>