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6" r:id="rId4"/>
  </p:sldMasterIdLst>
  <p:notesMasterIdLst>
    <p:notesMasterId r:id="rId67"/>
  </p:notesMasterIdLst>
  <p:sldIdLst>
    <p:sldId id="257" r:id="rId5"/>
    <p:sldId id="259" r:id="rId6"/>
    <p:sldId id="260" r:id="rId7"/>
    <p:sldId id="258" r:id="rId8"/>
    <p:sldId id="261" r:id="rId9"/>
    <p:sldId id="262" r:id="rId10"/>
    <p:sldId id="263" r:id="rId11"/>
    <p:sldId id="266" r:id="rId12"/>
    <p:sldId id="264" r:id="rId13"/>
    <p:sldId id="328" r:id="rId14"/>
    <p:sldId id="267" r:id="rId15"/>
    <p:sldId id="273" r:id="rId16"/>
    <p:sldId id="271" r:id="rId17"/>
    <p:sldId id="272" r:id="rId18"/>
    <p:sldId id="278" r:id="rId19"/>
    <p:sldId id="279" r:id="rId20"/>
    <p:sldId id="330" r:id="rId21"/>
    <p:sldId id="280" r:id="rId22"/>
    <p:sldId id="281" r:id="rId23"/>
    <p:sldId id="332" r:id="rId24"/>
    <p:sldId id="331" r:id="rId25"/>
    <p:sldId id="282" r:id="rId26"/>
    <p:sldId id="284" r:id="rId27"/>
    <p:sldId id="286" r:id="rId28"/>
    <p:sldId id="288" r:id="rId29"/>
    <p:sldId id="289" r:id="rId30"/>
    <p:sldId id="293" r:id="rId31"/>
    <p:sldId id="290" r:id="rId32"/>
    <p:sldId id="294" r:id="rId33"/>
    <p:sldId id="336" r:id="rId34"/>
    <p:sldId id="295" r:id="rId35"/>
    <p:sldId id="297" r:id="rId36"/>
    <p:sldId id="298" r:id="rId37"/>
    <p:sldId id="299" r:id="rId38"/>
    <p:sldId id="300" r:id="rId39"/>
    <p:sldId id="301" r:id="rId40"/>
    <p:sldId id="302" r:id="rId41"/>
    <p:sldId id="305" r:id="rId42"/>
    <p:sldId id="304" r:id="rId43"/>
    <p:sldId id="307" r:id="rId44"/>
    <p:sldId id="334" r:id="rId45"/>
    <p:sldId id="335" r:id="rId46"/>
    <p:sldId id="268" r:id="rId47"/>
    <p:sldId id="333" r:id="rId48"/>
    <p:sldId id="326" r:id="rId49"/>
    <p:sldId id="322" r:id="rId50"/>
    <p:sldId id="323" r:id="rId51"/>
    <p:sldId id="327" r:id="rId52"/>
    <p:sldId id="325" r:id="rId53"/>
    <p:sldId id="324" r:id="rId54"/>
    <p:sldId id="311" r:id="rId55"/>
    <p:sldId id="309" r:id="rId56"/>
    <p:sldId id="312" r:id="rId57"/>
    <p:sldId id="313" r:id="rId58"/>
    <p:sldId id="314" r:id="rId59"/>
    <p:sldId id="315" r:id="rId60"/>
    <p:sldId id="320" r:id="rId61"/>
    <p:sldId id="317" r:id="rId62"/>
    <p:sldId id="319" r:id="rId63"/>
    <p:sldId id="316" r:id="rId64"/>
    <p:sldId id="321" r:id="rId65"/>
    <p:sldId id="337" r:id="rId6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A8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19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96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presProps" Target="presProps.xml"/><Relationship Id="rId7" Type="http://schemas.openxmlformats.org/officeDocument/2006/relationships/slide" Target="slides/slide3.xml"/><Relationship Id="rId71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4DD5FC-4D6D-421A-9BDB-755434A681CB}" type="doc">
      <dgm:prSet loTypeId="urn:microsoft.com/office/officeart/2005/8/layout/default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3A023B20-5934-40C8-9211-D54BB255CDE4}">
      <dgm:prSet phldrT="[Text]"/>
      <dgm:spPr/>
      <dgm:t>
        <a:bodyPr/>
        <a:lstStyle/>
        <a:p>
          <a:pPr>
            <a:buFont typeface="Wingdings" panose="05000000000000000000" pitchFamily="2" charset="2"/>
            <a:buChar char="q"/>
          </a:pPr>
          <a:r>
            <a:rPr lang="en-IN" dirty="0"/>
            <a:t>Incandescent</a:t>
          </a:r>
        </a:p>
      </dgm:t>
    </dgm:pt>
    <dgm:pt modelId="{24F41EC3-E1A3-418F-B346-6C55D66E1D7E}" type="parTrans" cxnId="{EA9FD695-7274-4B5B-BD7E-E89F04EE7E4F}">
      <dgm:prSet/>
      <dgm:spPr/>
      <dgm:t>
        <a:bodyPr/>
        <a:lstStyle/>
        <a:p>
          <a:endParaRPr lang="en-IN"/>
        </a:p>
      </dgm:t>
    </dgm:pt>
    <dgm:pt modelId="{0559C9A1-7C61-411C-9948-1F59CFEE712B}" type="sibTrans" cxnId="{EA9FD695-7274-4B5B-BD7E-E89F04EE7E4F}">
      <dgm:prSet/>
      <dgm:spPr/>
      <dgm:t>
        <a:bodyPr/>
        <a:lstStyle/>
        <a:p>
          <a:endParaRPr lang="en-IN"/>
        </a:p>
      </dgm:t>
    </dgm:pt>
    <dgm:pt modelId="{032D7F21-8E58-4E88-99CA-72C6A4FB01D8}">
      <dgm:prSet phldrT="[Text]"/>
      <dgm:spPr/>
      <dgm:t>
        <a:bodyPr/>
        <a:lstStyle/>
        <a:p>
          <a:pPr>
            <a:buFont typeface="Wingdings" panose="05000000000000000000" pitchFamily="2" charset="2"/>
            <a:buChar char="q"/>
          </a:pPr>
          <a:r>
            <a:rPr lang="en-IN" dirty="0"/>
            <a:t>Gas discharge</a:t>
          </a:r>
        </a:p>
      </dgm:t>
    </dgm:pt>
    <dgm:pt modelId="{383C7BE6-2D92-4066-9F62-3E7C2B5E5955}" type="parTrans" cxnId="{156AF693-987E-498B-8313-951C3DC3E44B}">
      <dgm:prSet/>
      <dgm:spPr/>
      <dgm:t>
        <a:bodyPr/>
        <a:lstStyle/>
        <a:p>
          <a:endParaRPr lang="en-IN"/>
        </a:p>
      </dgm:t>
    </dgm:pt>
    <dgm:pt modelId="{57906446-9CAB-4411-B2B4-40A5AFFEC470}" type="sibTrans" cxnId="{156AF693-987E-498B-8313-951C3DC3E44B}">
      <dgm:prSet/>
      <dgm:spPr/>
      <dgm:t>
        <a:bodyPr/>
        <a:lstStyle/>
        <a:p>
          <a:endParaRPr lang="en-IN"/>
        </a:p>
      </dgm:t>
    </dgm:pt>
    <dgm:pt modelId="{445B560D-57B6-4596-B1BE-F9E8032D4207}">
      <dgm:prSet phldrT="[Text]"/>
      <dgm:spPr/>
      <dgm:t>
        <a:bodyPr/>
        <a:lstStyle/>
        <a:p>
          <a:pPr>
            <a:buFont typeface="Wingdings" panose="05000000000000000000" pitchFamily="2" charset="2"/>
            <a:buChar char="q"/>
          </a:pPr>
          <a:r>
            <a:rPr lang="en-IN" dirty="0"/>
            <a:t>LED</a:t>
          </a:r>
        </a:p>
      </dgm:t>
    </dgm:pt>
    <dgm:pt modelId="{CD142192-3362-47C1-AD5B-945530C97C66}" type="parTrans" cxnId="{C3C3CFD4-430C-4F99-BE2A-A077A596B518}">
      <dgm:prSet/>
      <dgm:spPr/>
      <dgm:t>
        <a:bodyPr/>
        <a:lstStyle/>
        <a:p>
          <a:endParaRPr lang="en-IN"/>
        </a:p>
      </dgm:t>
    </dgm:pt>
    <dgm:pt modelId="{1D722367-5AF7-489D-BB4B-0A3574AA5F02}" type="sibTrans" cxnId="{C3C3CFD4-430C-4F99-BE2A-A077A596B518}">
      <dgm:prSet/>
      <dgm:spPr/>
      <dgm:t>
        <a:bodyPr/>
        <a:lstStyle/>
        <a:p>
          <a:endParaRPr lang="en-IN"/>
        </a:p>
      </dgm:t>
    </dgm:pt>
    <dgm:pt modelId="{AB126F63-84E9-4F85-A516-49F73B110DE9}">
      <dgm:prSet phldrT="[Text]"/>
      <dgm:spPr/>
      <dgm:t>
        <a:bodyPr/>
        <a:lstStyle/>
        <a:p>
          <a:pPr>
            <a:buFont typeface="Wingdings" panose="05000000000000000000" pitchFamily="2" charset="2"/>
            <a:buChar char="q"/>
          </a:pPr>
          <a:r>
            <a:rPr lang="en-IN" dirty="0"/>
            <a:t>LASER</a:t>
          </a:r>
        </a:p>
      </dgm:t>
    </dgm:pt>
    <dgm:pt modelId="{00A09A06-EAF9-4EBC-A82A-CDB932D2CE68}" type="parTrans" cxnId="{9235BD2C-169B-40C8-8349-5E97D2C54C98}">
      <dgm:prSet/>
      <dgm:spPr/>
      <dgm:t>
        <a:bodyPr/>
        <a:lstStyle/>
        <a:p>
          <a:endParaRPr lang="en-IN"/>
        </a:p>
      </dgm:t>
    </dgm:pt>
    <dgm:pt modelId="{19F09C3F-1A48-4FA8-B1E5-68836F4AB998}" type="sibTrans" cxnId="{9235BD2C-169B-40C8-8349-5E97D2C54C98}">
      <dgm:prSet/>
      <dgm:spPr/>
      <dgm:t>
        <a:bodyPr/>
        <a:lstStyle/>
        <a:p>
          <a:endParaRPr lang="en-IN"/>
        </a:p>
      </dgm:t>
    </dgm:pt>
    <dgm:pt modelId="{F8A065EC-175F-448E-BE65-165D95C2498D}" type="pres">
      <dgm:prSet presAssocID="{114DD5FC-4D6D-421A-9BDB-755434A681CB}" presName="diagram" presStyleCnt="0">
        <dgm:presLayoutVars>
          <dgm:dir/>
          <dgm:resizeHandles val="exact"/>
        </dgm:presLayoutVars>
      </dgm:prSet>
      <dgm:spPr/>
    </dgm:pt>
    <dgm:pt modelId="{44F66CE5-25BB-4DCF-BECD-4D231C943D73}" type="pres">
      <dgm:prSet presAssocID="{3A023B20-5934-40C8-9211-D54BB255CDE4}" presName="node" presStyleLbl="node1" presStyleIdx="0" presStyleCnt="4">
        <dgm:presLayoutVars>
          <dgm:bulletEnabled val="1"/>
        </dgm:presLayoutVars>
      </dgm:prSet>
      <dgm:spPr/>
    </dgm:pt>
    <dgm:pt modelId="{2F5A703D-98C5-4F31-8CE6-B62CB109D20A}" type="pres">
      <dgm:prSet presAssocID="{0559C9A1-7C61-411C-9948-1F59CFEE712B}" presName="sibTrans" presStyleCnt="0"/>
      <dgm:spPr/>
    </dgm:pt>
    <dgm:pt modelId="{A2BD83AC-B00F-4E2C-BA41-D3DDB3146E6F}" type="pres">
      <dgm:prSet presAssocID="{032D7F21-8E58-4E88-99CA-72C6A4FB01D8}" presName="node" presStyleLbl="node1" presStyleIdx="1" presStyleCnt="4">
        <dgm:presLayoutVars>
          <dgm:bulletEnabled val="1"/>
        </dgm:presLayoutVars>
      </dgm:prSet>
      <dgm:spPr/>
    </dgm:pt>
    <dgm:pt modelId="{EB5C0A9A-5442-4F98-9C05-FB9A442B9DF3}" type="pres">
      <dgm:prSet presAssocID="{57906446-9CAB-4411-B2B4-40A5AFFEC470}" presName="sibTrans" presStyleCnt="0"/>
      <dgm:spPr/>
    </dgm:pt>
    <dgm:pt modelId="{0DB6C5FC-A062-404F-87D5-03C71FF2533D}" type="pres">
      <dgm:prSet presAssocID="{445B560D-57B6-4596-B1BE-F9E8032D4207}" presName="node" presStyleLbl="node1" presStyleIdx="2" presStyleCnt="4">
        <dgm:presLayoutVars>
          <dgm:bulletEnabled val="1"/>
        </dgm:presLayoutVars>
      </dgm:prSet>
      <dgm:spPr/>
    </dgm:pt>
    <dgm:pt modelId="{8B62F50D-E5CB-436C-954C-2C05A5DAED8D}" type="pres">
      <dgm:prSet presAssocID="{1D722367-5AF7-489D-BB4B-0A3574AA5F02}" presName="sibTrans" presStyleCnt="0"/>
      <dgm:spPr/>
    </dgm:pt>
    <dgm:pt modelId="{4E799158-E107-42CD-8081-B0E7CA53656D}" type="pres">
      <dgm:prSet presAssocID="{AB126F63-84E9-4F85-A516-49F73B110DE9}" presName="node" presStyleLbl="node1" presStyleIdx="3" presStyleCnt="4">
        <dgm:presLayoutVars>
          <dgm:bulletEnabled val="1"/>
        </dgm:presLayoutVars>
      </dgm:prSet>
      <dgm:spPr/>
    </dgm:pt>
  </dgm:ptLst>
  <dgm:cxnLst>
    <dgm:cxn modelId="{78543406-0EDD-470F-B017-BBA37802B2B6}" type="presOf" srcId="{445B560D-57B6-4596-B1BE-F9E8032D4207}" destId="{0DB6C5FC-A062-404F-87D5-03C71FF2533D}" srcOrd="0" destOrd="0" presId="urn:microsoft.com/office/officeart/2005/8/layout/default"/>
    <dgm:cxn modelId="{57356911-D303-4515-8FDB-CC59EDF40906}" type="presOf" srcId="{032D7F21-8E58-4E88-99CA-72C6A4FB01D8}" destId="{A2BD83AC-B00F-4E2C-BA41-D3DDB3146E6F}" srcOrd="0" destOrd="0" presId="urn:microsoft.com/office/officeart/2005/8/layout/default"/>
    <dgm:cxn modelId="{9235BD2C-169B-40C8-8349-5E97D2C54C98}" srcId="{114DD5FC-4D6D-421A-9BDB-755434A681CB}" destId="{AB126F63-84E9-4F85-A516-49F73B110DE9}" srcOrd="3" destOrd="0" parTransId="{00A09A06-EAF9-4EBC-A82A-CDB932D2CE68}" sibTransId="{19F09C3F-1A48-4FA8-B1E5-68836F4AB998}"/>
    <dgm:cxn modelId="{AF963039-7D29-4932-A361-204752C29BF4}" type="presOf" srcId="{3A023B20-5934-40C8-9211-D54BB255CDE4}" destId="{44F66CE5-25BB-4DCF-BECD-4D231C943D73}" srcOrd="0" destOrd="0" presId="urn:microsoft.com/office/officeart/2005/8/layout/default"/>
    <dgm:cxn modelId="{9FA7E648-42A0-4E53-85A4-9FDCA1400BFA}" type="presOf" srcId="{114DD5FC-4D6D-421A-9BDB-755434A681CB}" destId="{F8A065EC-175F-448E-BE65-165D95C2498D}" srcOrd="0" destOrd="0" presId="urn:microsoft.com/office/officeart/2005/8/layout/default"/>
    <dgm:cxn modelId="{156AF693-987E-498B-8313-951C3DC3E44B}" srcId="{114DD5FC-4D6D-421A-9BDB-755434A681CB}" destId="{032D7F21-8E58-4E88-99CA-72C6A4FB01D8}" srcOrd="1" destOrd="0" parTransId="{383C7BE6-2D92-4066-9F62-3E7C2B5E5955}" sibTransId="{57906446-9CAB-4411-B2B4-40A5AFFEC470}"/>
    <dgm:cxn modelId="{EA9FD695-7274-4B5B-BD7E-E89F04EE7E4F}" srcId="{114DD5FC-4D6D-421A-9BDB-755434A681CB}" destId="{3A023B20-5934-40C8-9211-D54BB255CDE4}" srcOrd="0" destOrd="0" parTransId="{24F41EC3-E1A3-418F-B346-6C55D66E1D7E}" sibTransId="{0559C9A1-7C61-411C-9948-1F59CFEE712B}"/>
    <dgm:cxn modelId="{C3C3CFD4-430C-4F99-BE2A-A077A596B518}" srcId="{114DD5FC-4D6D-421A-9BDB-755434A681CB}" destId="{445B560D-57B6-4596-B1BE-F9E8032D4207}" srcOrd="2" destOrd="0" parTransId="{CD142192-3362-47C1-AD5B-945530C97C66}" sibTransId="{1D722367-5AF7-489D-BB4B-0A3574AA5F02}"/>
    <dgm:cxn modelId="{B0B2CFFA-9A89-4822-A353-D65732127A9A}" type="presOf" srcId="{AB126F63-84E9-4F85-A516-49F73B110DE9}" destId="{4E799158-E107-42CD-8081-B0E7CA53656D}" srcOrd="0" destOrd="0" presId="urn:microsoft.com/office/officeart/2005/8/layout/default"/>
    <dgm:cxn modelId="{53377784-D5CC-41B6-8730-17A3779BC1C0}" type="presParOf" srcId="{F8A065EC-175F-448E-BE65-165D95C2498D}" destId="{44F66CE5-25BB-4DCF-BECD-4D231C943D73}" srcOrd="0" destOrd="0" presId="urn:microsoft.com/office/officeart/2005/8/layout/default"/>
    <dgm:cxn modelId="{B052DC06-9026-428B-B450-5FD8A07C8C0F}" type="presParOf" srcId="{F8A065EC-175F-448E-BE65-165D95C2498D}" destId="{2F5A703D-98C5-4F31-8CE6-B62CB109D20A}" srcOrd="1" destOrd="0" presId="urn:microsoft.com/office/officeart/2005/8/layout/default"/>
    <dgm:cxn modelId="{3B784946-7B6D-4018-A73E-16C1582AFADC}" type="presParOf" srcId="{F8A065EC-175F-448E-BE65-165D95C2498D}" destId="{A2BD83AC-B00F-4E2C-BA41-D3DDB3146E6F}" srcOrd="2" destOrd="0" presId="urn:microsoft.com/office/officeart/2005/8/layout/default"/>
    <dgm:cxn modelId="{7C474AC3-84DA-48E5-B412-5ED8220B64DA}" type="presParOf" srcId="{F8A065EC-175F-448E-BE65-165D95C2498D}" destId="{EB5C0A9A-5442-4F98-9C05-FB9A442B9DF3}" srcOrd="3" destOrd="0" presId="urn:microsoft.com/office/officeart/2005/8/layout/default"/>
    <dgm:cxn modelId="{77D527E5-A24A-4D17-892C-4C59CF1E0F1B}" type="presParOf" srcId="{F8A065EC-175F-448E-BE65-165D95C2498D}" destId="{0DB6C5FC-A062-404F-87D5-03C71FF2533D}" srcOrd="4" destOrd="0" presId="urn:microsoft.com/office/officeart/2005/8/layout/default"/>
    <dgm:cxn modelId="{62C9F528-FBDD-44D2-A6F3-0A0344660365}" type="presParOf" srcId="{F8A065EC-175F-448E-BE65-165D95C2498D}" destId="{8B62F50D-E5CB-436C-954C-2C05A5DAED8D}" srcOrd="5" destOrd="0" presId="urn:microsoft.com/office/officeart/2005/8/layout/default"/>
    <dgm:cxn modelId="{4C792883-66A3-4696-9F68-B0882813E5AF}" type="presParOf" srcId="{F8A065EC-175F-448E-BE65-165D95C2498D}" destId="{4E799158-E107-42CD-8081-B0E7CA53656D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8EA8E01-BD95-4899-BCBF-2AB2E66AC6C3}" type="doc">
      <dgm:prSet loTypeId="urn:microsoft.com/office/officeart/2005/8/layout/default" loCatId="list" qsTypeId="urn:microsoft.com/office/officeart/2005/8/quickstyle/3d3" qsCatId="3D" csTypeId="urn:microsoft.com/office/officeart/2005/8/colors/accent0_3" csCatId="mainScheme" phldr="1"/>
      <dgm:spPr/>
      <dgm:t>
        <a:bodyPr/>
        <a:lstStyle/>
        <a:p>
          <a:endParaRPr lang="en-IN"/>
        </a:p>
      </dgm:t>
    </dgm:pt>
    <dgm:pt modelId="{2F229A31-CB77-402D-910A-530646C68B57}">
      <dgm:prSet phldrT="[Text]" custT="1"/>
      <dgm:spPr/>
      <dgm:t>
        <a:bodyPr/>
        <a:lstStyle/>
        <a:p>
          <a:r>
            <a:rPr lang="en-US" sz="2800" dirty="0"/>
            <a:t>Round</a:t>
          </a:r>
          <a:endParaRPr lang="en-IN" sz="2800" dirty="0"/>
        </a:p>
      </dgm:t>
    </dgm:pt>
    <dgm:pt modelId="{B59F52D9-9718-4296-B7F9-7EAD5327240A}" type="parTrans" cxnId="{1C6A96F4-54CF-4D2F-B137-B362B823559A}">
      <dgm:prSet/>
      <dgm:spPr/>
      <dgm:t>
        <a:bodyPr/>
        <a:lstStyle/>
        <a:p>
          <a:endParaRPr lang="en-IN" sz="1050"/>
        </a:p>
      </dgm:t>
    </dgm:pt>
    <dgm:pt modelId="{93E20BB1-877A-4273-84A9-02D0D9BDF363}" type="sibTrans" cxnId="{1C6A96F4-54CF-4D2F-B137-B362B823559A}">
      <dgm:prSet/>
      <dgm:spPr/>
      <dgm:t>
        <a:bodyPr/>
        <a:lstStyle/>
        <a:p>
          <a:endParaRPr lang="en-IN" sz="1050"/>
        </a:p>
      </dgm:t>
    </dgm:pt>
    <dgm:pt modelId="{C16861C5-89A2-4479-8FCF-C54C397E8754}">
      <dgm:prSet phldrT="[Text]" custT="1"/>
      <dgm:spPr/>
      <dgm:t>
        <a:bodyPr/>
        <a:lstStyle/>
        <a:p>
          <a:r>
            <a:rPr lang="en-US" sz="2800" dirty="0"/>
            <a:t>Square</a:t>
          </a:r>
          <a:endParaRPr lang="en-IN" sz="2800" dirty="0"/>
        </a:p>
      </dgm:t>
    </dgm:pt>
    <dgm:pt modelId="{D053191A-EB4C-4A97-82FF-7226A456DC4E}" type="parTrans" cxnId="{3A29116D-ECD0-4ECA-8536-EF98AC7BD356}">
      <dgm:prSet/>
      <dgm:spPr/>
      <dgm:t>
        <a:bodyPr/>
        <a:lstStyle/>
        <a:p>
          <a:endParaRPr lang="en-IN" sz="1050"/>
        </a:p>
      </dgm:t>
    </dgm:pt>
    <dgm:pt modelId="{D616304B-8C57-41E0-9202-15852BD830EA}" type="sibTrans" cxnId="{3A29116D-ECD0-4ECA-8536-EF98AC7BD356}">
      <dgm:prSet/>
      <dgm:spPr/>
      <dgm:t>
        <a:bodyPr/>
        <a:lstStyle/>
        <a:p>
          <a:endParaRPr lang="en-IN" sz="1050"/>
        </a:p>
      </dgm:t>
    </dgm:pt>
    <dgm:pt modelId="{D0B3160D-DBFB-4712-B414-060936198D59}">
      <dgm:prSet phldrT="[Text]" custT="1"/>
      <dgm:spPr/>
      <dgm:t>
        <a:bodyPr/>
        <a:lstStyle/>
        <a:p>
          <a:r>
            <a:rPr lang="en-US" sz="2800" dirty="0"/>
            <a:t>Rectangle</a:t>
          </a:r>
          <a:endParaRPr lang="en-IN" sz="2800" dirty="0"/>
        </a:p>
      </dgm:t>
    </dgm:pt>
    <dgm:pt modelId="{2024D6CC-524F-438E-97C9-F6BF72BB8CDC}" type="parTrans" cxnId="{070B3D39-CADF-4597-8B83-1F8877557CE7}">
      <dgm:prSet/>
      <dgm:spPr/>
      <dgm:t>
        <a:bodyPr/>
        <a:lstStyle/>
        <a:p>
          <a:endParaRPr lang="en-IN" sz="1050"/>
        </a:p>
      </dgm:t>
    </dgm:pt>
    <dgm:pt modelId="{2D61FE39-ECF9-449A-A8EC-84E57409E943}" type="sibTrans" cxnId="{070B3D39-CADF-4597-8B83-1F8877557CE7}">
      <dgm:prSet/>
      <dgm:spPr/>
      <dgm:t>
        <a:bodyPr/>
        <a:lstStyle/>
        <a:p>
          <a:endParaRPr lang="en-IN" sz="1050"/>
        </a:p>
      </dgm:t>
    </dgm:pt>
    <dgm:pt modelId="{A29923CD-9FED-43B9-9FD9-A6D5256CB1F9}">
      <dgm:prSet phldrT="[Text]" custT="1"/>
      <dgm:spPr/>
      <dgm:t>
        <a:bodyPr/>
        <a:lstStyle/>
        <a:p>
          <a:r>
            <a:rPr lang="en-US" sz="2800" dirty="0"/>
            <a:t>Glass</a:t>
          </a:r>
          <a:endParaRPr lang="en-IN" sz="2800" dirty="0"/>
        </a:p>
      </dgm:t>
    </dgm:pt>
    <dgm:pt modelId="{9CBABB8C-1D86-4BBD-A7E7-BE6E7FD9C162}" type="parTrans" cxnId="{A24B638D-B1D4-46F2-B145-B7AB3EEC0143}">
      <dgm:prSet/>
      <dgm:spPr/>
      <dgm:t>
        <a:bodyPr/>
        <a:lstStyle/>
        <a:p>
          <a:endParaRPr lang="en-IN" sz="1050"/>
        </a:p>
      </dgm:t>
    </dgm:pt>
    <dgm:pt modelId="{D6BA2250-1FF7-4692-8CC1-3BD10A942441}" type="sibTrans" cxnId="{A24B638D-B1D4-46F2-B145-B7AB3EEC0143}">
      <dgm:prSet/>
      <dgm:spPr/>
      <dgm:t>
        <a:bodyPr/>
        <a:lstStyle/>
        <a:p>
          <a:endParaRPr lang="en-IN" sz="1050"/>
        </a:p>
      </dgm:t>
    </dgm:pt>
    <dgm:pt modelId="{D7C02170-04AF-40C4-A0DA-33749B2FABF2}">
      <dgm:prSet phldrT="[Text]" custT="1"/>
      <dgm:spPr/>
      <dgm:t>
        <a:bodyPr/>
        <a:lstStyle/>
        <a:p>
          <a:r>
            <a:rPr lang="en-US" sz="2800" dirty="0"/>
            <a:t>Plastic</a:t>
          </a:r>
          <a:endParaRPr lang="en-IN" sz="2800" dirty="0"/>
        </a:p>
      </dgm:t>
    </dgm:pt>
    <dgm:pt modelId="{30BE7850-D428-44B3-8B4D-5B140C47CA81}" type="parTrans" cxnId="{EA5CA885-53A4-447E-8F1C-1B24E50E8537}">
      <dgm:prSet/>
      <dgm:spPr/>
      <dgm:t>
        <a:bodyPr/>
        <a:lstStyle/>
        <a:p>
          <a:endParaRPr lang="en-IN" sz="1050"/>
        </a:p>
      </dgm:t>
    </dgm:pt>
    <dgm:pt modelId="{76CDFECA-7405-49CB-ADBE-DEA4452BE1BF}" type="sibTrans" cxnId="{EA5CA885-53A4-447E-8F1C-1B24E50E8537}">
      <dgm:prSet/>
      <dgm:spPr/>
      <dgm:t>
        <a:bodyPr/>
        <a:lstStyle/>
        <a:p>
          <a:endParaRPr lang="en-IN" sz="1050"/>
        </a:p>
      </dgm:t>
    </dgm:pt>
    <dgm:pt modelId="{74AA01CB-2415-4D25-9258-A5AA19A62CFB}">
      <dgm:prSet phldrT="[Text]" custT="1"/>
      <dgm:spPr/>
      <dgm:t>
        <a:bodyPr/>
        <a:lstStyle/>
        <a:p>
          <a:r>
            <a:rPr lang="en-US" sz="2800" dirty="0"/>
            <a:t>Quartz</a:t>
          </a:r>
          <a:endParaRPr lang="en-IN" sz="2800" dirty="0"/>
        </a:p>
      </dgm:t>
    </dgm:pt>
    <dgm:pt modelId="{08EC17A1-6129-4628-8383-5D73D6F8AA28}" type="parTrans" cxnId="{C7C0FE6F-73E4-4406-ACB1-C2CAD3C0ADB7}">
      <dgm:prSet/>
      <dgm:spPr/>
      <dgm:t>
        <a:bodyPr/>
        <a:lstStyle/>
        <a:p>
          <a:endParaRPr lang="en-IN" sz="1050"/>
        </a:p>
      </dgm:t>
    </dgm:pt>
    <dgm:pt modelId="{695CA772-ED0B-415F-8BC9-EE3069D53E68}" type="sibTrans" cxnId="{C7C0FE6F-73E4-4406-ACB1-C2CAD3C0ADB7}">
      <dgm:prSet/>
      <dgm:spPr/>
      <dgm:t>
        <a:bodyPr/>
        <a:lstStyle/>
        <a:p>
          <a:endParaRPr lang="en-IN" sz="1050"/>
        </a:p>
      </dgm:t>
    </dgm:pt>
    <dgm:pt modelId="{196DE13A-52CC-4C2C-BB5E-A023FB53F51E}" type="pres">
      <dgm:prSet presAssocID="{18EA8E01-BD95-4899-BCBF-2AB2E66AC6C3}" presName="diagram" presStyleCnt="0">
        <dgm:presLayoutVars>
          <dgm:dir/>
          <dgm:resizeHandles val="exact"/>
        </dgm:presLayoutVars>
      </dgm:prSet>
      <dgm:spPr/>
    </dgm:pt>
    <dgm:pt modelId="{9E956152-5EC3-47C2-B1F8-3FB83892CD0C}" type="pres">
      <dgm:prSet presAssocID="{2F229A31-CB77-402D-910A-530646C68B57}" presName="node" presStyleLbl="node1" presStyleIdx="0" presStyleCnt="6" custLinFactNeighborX="1017" custLinFactNeighborY="-1694">
        <dgm:presLayoutVars>
          <dgm:bulletEnabled val="1"/>
        </dgm:presLayoutVars>
      </dgm:prSet>
      <dgm:spPr/>
    </dgm:pt>
    <dgm:pt modelId="{4ED7B3B2-CEB5-49AA-8755-930C1E1486CC}" type="pres">
      <dgm:prSet presAssocID="{93E20BB1-877A-4273-84A9-02D0D9BDF363}" presName="sibTrans" presStyleCnt="0"/>
      <dgm:spPr/>
    </dgm:pt>
    <dgm:pt modelId="{EAA9C818-A150-4AC2-94FA-2E108E25834A}" type="pres">
      <dgm:prSet presAssocID="{C16861C5-89A2-4479-8FCF-C54C397E8754}" presName="node" presStyleLbl="node1" presStyleIdx="1" presStyleCnt="6">
        <dgm:presLayoutVars>
          <dgm:bulletEnabled val="1"/>
        </dgm:presLayoutVars>
      </dgm:prSet>
      <dgm:spPr/>
    </dgm:pt>
    <dgm:pt modelId="{7F8DE578-8987-40FB-A0F3-7DE20D11AA79}" type="pres">
      <dgm:prSet presAssocID="{D616304B-8C57-41E0-9202-15852BD830EA}" presName="sibTrans" presStyleCnt="0"/>
      <dgm:spPr/>
    </dgm:pt>
    <dgm:pt modelId="{0A7289A3-CD18-47B9-8355-2AD8A717A75E}" type="pres">
      <dgm:prSet presAssocID="{D0B3160D-DBFB-4712-B414-060936198D59}" presName="node" presStyleLbl="node1" presStyleIdx="2" presStyleCnt="6">
        <dgm:presLayoutVars>
          <dgm:bulletEnabled val="1"/>
        </dgm:presLayoutVars>
      </dgm:prSet>
      <dgm:spPr/>
    </dgm:pt>
    <dgm:pt modelId="{B6D227C8-30DE-4AAC-9987-79460E4C8888}" type="pres">
      <dgm:prSet presAssocID="{2D61FE39-ECF9-449A-A8EC-84E57409E943}" presName="sibTrans" presStyleCnt="0"/>
      <dgm:spPr/>
    </dgm:pt>
    <dgm:pt modelId="{F874CFF7-7252-40A3-BC87-D9C168D8584C}" type="pres">
      <dgm:prSet presAssocID="{A29923CD-9FED-43B9-9FD9-A6D5256CB1F9}" presName="node" presStyleLbl="node1" presStyleIdx="3" presStyleCnt="6">
        <dgm:presLayoutVars>
          <dgm:bulletEnabled val="1"/>
        </dgm:presLayoutVars>
      </dgm:prSet>
      <dgm:spPr/>
    </dgm:pt>
    <dgm:pt modelId="{CC2F103A-8C2B-48D2-A5C5-40881C54F133}" type="pres">
      <dgm:prSet presAssocID="{D6BA2250-1FF7-4692-8CC1-3BD10A942441}" presName="sibTrans" presStyleCnt="0"/>
      <dgm:spPr/>
    </dgm:pt>
    <dgm:pt modelId="{4F628E5E-FE26-4506-8287-F00EEB780950}" type="pres">
      <dgm:prSet presAssocID="{D7C02170-04AF-40C4-A0DA-33749B2FABF2}" presName="node" presStyleLbl="node1" presStyleIdx="4" presStyleCnt="6">
        <dgm:presLayoutVars>
          <dgm:bulletEnabled val="1"/>
        </dgm:presLayoutVars>
      </dgm:prSet>
      <dgm:spPr/>
    </dgm:pt>
    <dgm:pt modelId="{80696C40-2C9B-4BB3-B5DA-31CE3F87F25E}" type="pres">
      <dgm:prSet presAssocID="{76CDFECA-7405-49CB-ADBE-DEA4452BE1BF}" presName="sibTrans" presStyleCnt="0"/>
      <dgm:spPr/>
    </dgm:pt>
    <dgm:pt modelId="{76DB90AD-0AE7-4630-9BE9-6BFB4ABF030C}" type="pres">
      <dgm:prSet presAssocID="{74AA01CB-2415-4D25-9258-A5AA19A62CFB}" presName="node" presStyleLbl="node1" presStyleIdx="5" presStyleCnt="6">
        <dgm:presLayoutVars>
          <dgm:bulletEnabled val="1"/>
        </dgm:presLayoutVars>
      </dgm:prSet>
      <dgm:spPr/>
    </dgm:pt>
  </dgm:ptLst>
  <dgm:cxnLst>
    <dgm:cxn modelId="{8889F118-542F-4D90-9B16-3B9756489BC1}" type="presOf" srcId="{74AA01CB-2415-4D25-9258-A5AA19A62CFB}" destId="{76DB90AD-0AE7-4630-9BE9-6BFB4ABF030C}" srcOrd="0" destOrd="0" presId="urn:microsoft.com/office/officeart/2005/8/layout/default"/>
    <dgm:cxn modelId="{61B06724-1EDC-44D3-9C50-63A51CFEC1E9}" type="presOf" srcId="{C16861C5-89A2-4479-8FCF-C54C397E8754}" destId="{EAA9C818-A150-4AC2-94FA-2E108E25834A}" srcOrd="0" destOrd="0" presId="urn:microsoft.com/office/officeart/2005/8/layout/default"/>
    <dgm:cxn modelId="{0EFA6A28-FAA1-4F68-B538-50D26D999D54}" type="presOf" srcId="{2F229A31-CB77-402D-910A-530646C68B57}" destId="{9E956152-5EC3-47C2-B1F8-3FB83892CD0C}" srcOrd="0" destOrd="0" presId="urn:microsoft.com/office/officeart/2005/8/layout/default"/>
    <dgm:cxn modelId="{070B3D39-CADF-4597-8B83-1F8877557CE7}" srcId="{18EA8E01-BD95-4899-BCBF-2AB2E66AC6C3}" destId="{D0B3160D-DBFB-4712-B414-060936198D59}" srcOrd="2" destOrd="0" parTransId="{2024D6CC-524F-438E-97C9-F6BF72BB8CDC}" sibTransId="{2D61FE39-ECF9-449A-A8EC-84E57409E943}"/>
    <dgm:cxn modelId="{3A29116D-ECD0-4ECA-8536-EF98AC7BD356}" srcId="{18EA8E01-BD95-4899-BCBF-2AB2E66AC6C3}" destId="{C16861C5-89A2-4479-8FCF-C54C397E8754}" srcOrd="1" destOrd="0" parTransId="{D053191A-EB4C-4A97-82FF-7226A456DC4E}" sibTransId="{D616304B-8C57-41E0-9202-15852BD830EA}"/>
    <dgm:cxn modelId="{C7C0FE6F-73E4-4406-ACB1-C2CAD3C0ADB7}" srcId="{18EA8E01-BD95-4899-BCBF-2AB2E66AC6C3}" destId="{74AA01CB-2415-4D25-9258-A5AA19A62CFB}" srcOrd="5" destOrd="0" parTransId="{08EC17A1-6129-4628-8383-5D73D6F8AA28}" sibTransId="{695CA772-ED0B-415F-8BC9-EE3069D53E68}"/>
    <dgm:cxn modelId="{36F04C79-DBD2-4B59-9D49-8C7EB8B9683D}" type="presOf" srcId="{D7C02170-04AF-40C4-A0DA-33749B2FABF2}" destId="{4F628E5E-FE26-4506-8287-F00EEB780950}" srcOrd="0" destOrd="0" presId="urn:microsoft.com/office/officeart/2005/8/layout/default"/>
    <dgm:cxn modelId="{EA5CA885-53A4-447E-8F1C-1B24E50E8537}" srcId="{18EA8E01-BD95-4899-BCBF-2AB2E66AC6C3}" destId="{D7C02170-04AF-40C4-A0DA-33749B2FABF2}" srcOrd="4" destOrd="0" parTransId="{30BE7850-D428-44B3-8B4D-5B140C47CA81}" sibTransId="{76CDFECA-7405-49CB-ADBE-DEA4452BE1BF}"/>
    <dgm:cxn modelId="{A24B638D-B1D4-46F2-B145-B7AB3EEC0143}" srcId="{18EA8E01-BD95-4899-BCBF-2AB2E66AC6C3}" destId="{A29923CD-9FED-43B9-9FD9-A6D5256CB1F9}" srcOrd="3" destOrd="0" parTransId="{9CBABB8C-1D86-4BBD-A7E7-BE6E7FD9C162}" sibTransId="{D6BA2250-1FF7-4692-8CC1-3BD10A942441}"/>
    <dgm:cxn modelId="{8F6ADEBA-AF1A-4178-BB2F-9C7722D8CAF0}" type="presOf" srcId="{18EA8E01-BD95-4899-BCBF-2AB2E66AC6C3}" destId="{196DE13A-52CC-4C2C-BB5E-A023FB53F51E}" srcOrd="0" destOrd="0" presId="urn:microsoft.com/office/officeart/2005/8/layout/default"/>
    <dgm:cxn modelId="{DB6554C3-8846-4D36-8DF4-1314980C5038}" type="presOf" srcId="{D0B3160D-DBFB-4712-B414-060936198D59}" destId="{0A7289A3-CD18-47B9-8355-2AD8A717A75E}" srcOrd="0" destOrd="0" presId="urn:microsoft.com/office/officeart/2005/8/layout/default"/>
    <dgm:cxn modelId="{EAD63ACE-E9FF-464C-AB74-651AF6B60B32}" type="presOf" srcId="{A29923CD-9FED-43B9-9FD9-A6D5256CB1F9}" destId="{F874CFF7-7252-40A3-BC87-D9C168D8584C}" srcOrd="0" destOrd="0" presId="urn:microsoft.com/office/officeart/2005/8/layout/default"/>
    <dgm:cxn modelId="{1C6A96F4-54CF-4D2F-B137-B362B823559A}" srcId="{18EA8E01-BD95-4899-BCBF-2AB2E66AC6C3}" destId="{2F229A31-CB77-402D-910A-530646C68B57}" srcOrd="0" destOrd="0" parTransId="{B59F52D9-9718-4296-B7F9-7EAD5327240A}" sibTransId="{93E20BB1-877A-4273-84A9-02D0D9BDF363}"/>
    <dgm:cxn modelId="{D73FA47B-6004-4AA1-B835-8D6EE0377E76}" type="presParOf" srcId="{196DE13A-52CC-4C2C-BB5E-A023FB53F51E}" destId="{9E956152-5EC3-47C2-B1F8-3FB83892CD0C}" srcOrd="0" destOrd="0" presId="urn:microsoft.com/office/officeart/2005/8/layout/default"/>
    <dgm:cxn modelId="{D7FDDD89-BB9F-43AC-8BCD-056CC3D2C505}" type="presParOf" srcId="{196DE13A-52CC-4C2C-BB5E-A023FB53F51E}" destId="{4ED7B3B2-CEB5-49AA-8755-930C1E1486CC}" srcOrd="1" destOrd="0" presId="urn:microsoft.com/office/officeart/2005/8/layout/default"/>
    <dgm:cxn modelId="{732AA3F5-323B-4553-805B-7A5D47616862}" type="presParOf" srcId="{196DE13A-52CC-4C2C-BB5E-A023FB53F51E}" destId="{EAA9C818-A150-4AC2-94FA-2E108E25834A}" srcOrd="2" destOrd="0" presId="urn:microsoft.com/office/officeart/2005/8/layout/default"/>
    <dgm:cxn modelId="{280CD132-20F0-464D-A31C-EB6640E80F81}" type="presParOf" srcId="{196DE13A-52CC-4C2C-BB5E-A023FB53F51E}" destId="{7F8DE578-8987-40FB-A0F3-7DE20D11AA79}" srcOrd="3" destOrd="0" presId="urn:microsoft.com/office/officeart/2005/8/layout/default"/>
    <dgm:cxn modelId="{26B06239-5E45-45EF-8E0E-2DF1FCE76620}" type="presParOf" srcId="{196DE13A-52CC-4C2C-BB5E-A023FB53F51E}" destId="{0A7289A3-CD18-47B9-8355-2AD8A717A75E}" srcOrd="4" destOrd="0" presId="urn:microsoft.com/office/officeart/2005/8/layout/default"/>
    <dgm:cxn modelId="{00DAE206-CA22-4DE4-859C-54802843620C}" type="presParOf" srcId="{196DE13A-52CC-4C2C-BB5E-A023FB53F51E}" destId="{B6D227C8-30DE-4AAC-9987-79460E4C8888}" srcOrd="5" destOrd="0" presId="urn:microsoft.com/office/officeart/2005/8/layout/default"/>
    <dgm:cxn modelId="{99CA2AF3-E268-467D-BF05-FC2E736C5889}" type="presParOf" srcId="{196DE13A-52CC-4C2C-BB5E-A023FB53F51E}" destId="{F874CFF7-7252-40A3-BC87-D9C168D8584C}" srcOrd="6" destOrd="0" presId="urn:microsoft.com/office/officeart/2005/8/layout/default"/>
    <dgm:cxn modelId="{8997FBCE-CEE7-4E76-B4A7-52501D41F0F6}" type="presParOf" srcId="{196DE13A-52CC-4C2C-BB5E-A023FB53F51E}" destId="{CC2F103A-8C2B-48D2-A5C5-40881C54F133}" srcOrd="7" destOrd="0" presId="urn:microsoft.com/office/officeart/2005/8/layout/default"/>
    <dgm:cxn modelId="{94D39556-AE5D-4F84-898C-833AA8627598}" type="presParOf" srcId="{196DE13A-52CC-4C2C-BB5E-A023FB53F51E}" destId="{4F628E5E-FE26-4506-8287-F00EEB780950}" srcOrd="8" destOrd="0" presId="urn:microsoft.com/office/officeart/2005/8/layout/default"/>
    <dgm:cxn modelId="{C6875B3F-FBBE-435C-973E-B1C7D08202D0}" type="presParOf" srcId="{196DE13A-52CC-4C2C-BB5E-A023FB53F51E}" destId="{80696C40-2C9B-4BB3-B5DA-31CE3F87F25E}" srcOrd="9" destOrd="0" presId="urn:microsoft.com/office/officeart/2005/8/layout/default"/>
    <dgm:cxn modelId="{BD013D2E-2117-48F6-93E8-A55301BC55BF}" type="presParOf" srcId="{196DE13A-52CC-4C2C-BB5E-A023FB53F51E}" destId="{76DB90AD-0AE7-4630-9BE9-6BFB4ABF030C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F66CE5-25BB-4DCF-BECD-4D231C943D73}">
      <dsp:nvSpPr>
        <dsp:cNvPr id="0" name=""/>
        <dsp:cNvSpPr/>
      </dsp:nvSpPr>
      <dsp:spPr>
        <a:xfrm>
          <a:off x="636796" y="937"/>
          <a:ext cx="1550249" cy="93014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n-IN" sz="1900" kern="1200" dirty="0"/>
            <a:t>Incandescent</a:t>
          </a:r>
        </a:p>
      </dsp:txBody>
      <dsp:txXfrm>
        <a:off x="636796" y="937"/>
        <a:ext cx="1550249" cy="930149"/>
      </dsp:txXfrm>
    </dsp:sp>
    <dsp:sp modelId="{A2BD83AC-B00F-4E2C-BA41-D3DDB3146E6F}">
      <dsp:nvSpPr>
        <dsp:cNvPr id="0" name=""/>
        <dsp:cNvSpPr/>
      </dsp:nvSpPr>
      <dsp:spPr>
        <a:xfrm>
          <a:off x="2342070" y="937"/>
          <a:ext cx="1550249" cy="93014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n-IN" sz="1900" kern="1200" dirty="0"/>
            <a:t>Gas discharge</a:t>
          </a:r>
        </a:p>
      </dsp:txBody>
      <dsp:txXfrm>
        <a:off x="2342070" y="937"/>
        <a:ext cx="1550249" cy="930149"/>
      </dsp:txXfrm>
    </dsp:sp>
    <dsp:sp modelId="{0DB6C5FC-A062-404F-87D5-03C71FF2533D}">
      <dsp:nvSpPr>
        <dsp:cNvPr id="0" name=""/>
        <dsp:cNvSpPr/>
      </dsp:nvSpPr>
      <dsp:spPr>
        <a:xfrm>
          <a:off x="636796" y="1086112"/>
          <a:ext cx="1550249" cy="93014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n-IN" sz="1900" kern="1200" dirty="0"/>
            <a:t>LED</a:t>
          </a:r>
        </a:p>
      </dsp:txBody>
      <dsp:txXfrm>
        <a:off x="636796" y="1086112"/>
        <a:ext cx="1550249" cy="930149"/>
      </dsp:txXfrm>
    </dsp:sp>
    <dsp:sp modelId="{4E799158-E107-42CD-8081-B0E7CA53656D}">
      <dsp:nvSpPr>
        <dsp:cNvPr id="0" name=""/>
        <dsp:cNvSpPr/>
      </dsp:nvSpPr>
      <dsp:spPr>
        <a:xfrm>
          <a:off x="2342070" y="1086112"/>
          <a:ext cx="1550249" cy="93014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n-IN" sz="1900" kern="1200" dirty="0"/>
            <a:t>LASER</a:t>
          </a:r>
        </a:p>
      </dsp:txBody>
      <dsp:txXfrm>
        <a:off x="2342070" y="1086112"/>
        <a:ext cx="1550249" cy="93014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956152-5EC3-47C2-B1F8-3FB83892CD0C}">
      <dsp:nvSpPr>
        <dsp:cNvPr id="0" name=""/>
        <dsp:cNvSpPr/>
      </dsp:nvSpPr>
      <dsp:spPr>
        <a:xfrm>
          <a:off x="42388" y="0"/>
          <a:ext cx="1861741" cy="1117044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Round</a:t>
          </a:r>
          <a:endParaRPr lang="en-IN" sz="2800" kern="1200" dirty="0"/>
        </a:p>
      </dsp:txBody>
      <dsp:txXfrm>
        <a:off x="42388" y="0"/>
        <a:ext cx="1861741" cy="1117044"/>
      </dsp:txXfrm>
    </dsp:sp>
    <dsp:sp modelId="{EAA9C818-A150-4AC2-94FA-2E108E25834A}">
      <dsp:nvSpPr>
        <dsp:cNvPr id="0" name=""/>
        <dsp:cNvSpPr/>
      </dsp:nvSpPr>
      <dsp:spPr>
        <a:xfrm>
          <a:off x="2071370" y="986"/>
          <a:ext cx="1861741" cy="1117044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Square</a:t>
          </a:r>
          <a:endParaRPr lang="en-IN" sz="2800" kern="1200" dirty="0"/>
        </a:p>
      </dsp:txBody>
      <dsp:txXfrm>
        <a:off x="2071370" y="986"/>
        <a:ext cx="1861741" cy="1117044"/>
      </dsp:txXfrm>
    </dsp:sp>
    <dsp:sp modelId="{0A7289A3-CD18-47B9-8355-2AD8A717A75E}">
      <dsp:nvSpPr>
        <dsp:cNvPr id="0" name=""/>
        <dsp:cNvSpPr/>
      </dsp:nvSpPr>
      <dsp:spPr>
        <a:xfrm>
          <a:off x="4119286" y="986"/>
          <a:ext cx="1861741" cy="1117044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Rectangle</a:t>
          </a:r>
          <a:endParaRPr lang="en-IN" sz="2800" kern="1200" dirty="0"/>
        </a:p>
      </dsp:txBody>
      <dsp:txXfrm>
        <a:off x="4119286" y="986"/>
        <a:ext cx="1861741" cy="1117044"/>
      </dsp:txXfrm>
    </dsp:sp>
    <dsp:sp modelId="{F874CFF7-7252-40A3-BC87-D9C168D8584C}">
      <dsp:nvSpPr>
        <dsp:cNvPr id="0" name=""/>
        <dsp:cNvSpPr/>
      </dsp:nvSpPr>
      <dsp:spPr>
        <a:xfrm>
          <a:off x="23455" y="1304206"/>
          <a:ext cx="1861741" cy="1117044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Glass</a:t>
          </a:r>
          <a:endParaRPr lang="en-IN" sz="2800" kern="1200" dirty="0"/>
        </a:p>
      </dsp:txBody>
      <dsp:txXfrm>
        <a:off x="23455" y="1304206"/>
        <a:ext cx="1861741" cy="1117044"/>
      </dsp:txXfrm>
    </dsp:sp>
    <dsp:sp modelId="{4F628E5E-FE26-4506-8287-F00EEB780950}">
      <dsp:nvSpPr>
        <dsp:cNvPr id="0" name=""/>
        <dsp:cNvSpPr/>
      </dsp:nvSpPr>
      <dsp:spPr>
        <a:xfrm>
          <a:off x="2071370" y="1304206"/>
          <a:ext cx="1861741" cy="1117044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Plastic</a:t>
          </a:r>
          <a:endParaRPr lang="en-IN" sz="2800" kern="1200" dirty="0"/>
        </a:p>
      </dsp:txBody>
      <dsp:txXfrm>
        <a:off x="2071370" y="1304206"/>
        <a:ext cx="1861741" cy="1117044"/>
      </dsp:txXfrm>
    </dsp:sp>
    <dsp:sp modelId="{76DB90AD-0AE7-4630-9BE9-6BFB4ABF030C}">
      <dsp:nvSpPr>
        <dsp:cNvPr id="0" name=""/>
        <dsp:cNvSpPr/>
      </dsp:nvSpPr>
      <dsp:spPr>
        <a:xfrm>
          <a:off x="4119286" y="1304206"/>
          <a:ext cx="1861741" cy="1117044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Quartz</a:t>
          </a:r>
          <a:endParaRPr lang="en-IN" sz="2800" kern="1200" dirty="0"/>
        </a:p>
      </dsp:txBody>
      <dsp:txXfrm>
        <a:off x="4119286" y="1304206"/>
        <a:ext cx="1861741" cy="11170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48206A-F050-4811-96A6-82246AAA039E}" type="datetimeFigureOut">
              <a:rPr lang="en-IN" smtClean="0"/>
              <a:t>11-09-2024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94AF51-57FF-4EC7-BBDF-0266889605B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159321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Emit light due to thermal excitation. Relation between temperature and spectrum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22600E-9779-48FA-A72B-28F998FD0809}" type="slidenum">
              <a:rPr lang="en-IN" smtClean="0"/>
              <a:t>14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585129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94AF51-57FF-4EC7-BBDF-0266889605B9}" type="slidenum">
              <a:rPr lang="en-IN" smtClean="0"/>
              <a:t>54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024488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Samarium perchlorate UV-VIS and Rare earth sulphate UV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94AF51-57FF-4EC7-BBDF-0266889605B9}" type="slidenum">
              <a:rPr lang="en-IN" smtClean="0"/>
              <a:t>55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985459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D76F4-EA33-42E9-AA19-8AB69AD11775}" type="datetime3">
              <a:rPr lang="en-US" smtClean="0"/>
              <a:t>11 September 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STANBIO ONLINE PG CRASH COURSE 2024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331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FECF7-3AA6-4C8D-92A4-1C901A5858A3}" type="datetime3">
              <a:rPr lang="en-US" smtClean="0"/>
              <a:t>11 September 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STANBIO ONLINE PG CRASH COURSE 2024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269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CB312-3F94-47C2-9C89-5CF5DF18610D}" type="datetime3">
              <a:rPr lang="en-US" smtClean="0"/>
              <a:t>11 September 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STANBIO ONLINE PG CRASH COURSE 2024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827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61711-B1F2-4166-A25C-64FE60411FF8}" type="datetime3">
              <a:rPr lang="en-US" smtClean="0"/>
              <a:t>11 September 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STANBIO ONLINE PG CRASH COURSE 2024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670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602FB-86D3-4574-B687-C67BD0C7318B}" type="datetime3">
              <a:rPr lang="en-US" smtClean="0"/>
              <a:t>11 September 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STANBIO ONLINE PG CRASH COURSE 2024</a:t>
            </a:r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162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08CA6-6B4B-40A2-AEA6-B98DE5EAABAD}" type="datetime3">
              <a:rPr lang="en-US" smtClean="0"/>
              <a:t>11 September 2024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STANBIO ONLINE PG CRASH COURSE 2024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663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679CB-4CE3-4DDF-BA7B-5CE00FF6B226}" type="datetime3">
              <a:rPr lang="en-US" smtClean="0"/>
              <a:t>11 September 2024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STANBIO ONLINE PG CRASH COURSE 2024</a:t>
            </a:r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194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DDFB2-1642-4072-9087-0059174063E5}" type="datetime3">
              <a:rPr lang="en-US" smtClean="0"/>
              <a:t>11 September 2024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STANBIO ONLINE PG CRASH COURSE 2024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860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7B50B-6FCA-4636-B5E6-AAC7B94E7160}" type="datetime3">
              <a:rPr lang="en-US" smtClean="0"/>
              <a:t>11 September 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STANBIO ONLINE PG CRASH COURSE 2024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422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5FF9339C-BB61-48C3-90FC-02A2C4FBECFA}" type="datetime3">
              <a:rPr lang="en-US" smtClean="0"/>
              <a:t>11 September 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STANBIO ONLINE PG CRASH COURSE 2024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282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528C711-8196-4866-ADA0-BB0DB90D87E9}" type="datetime3">
              <a:rPr lang="en-US" smtClean="0"/>
              <a:t>11 September 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r>
              <a:rPr lang="en-US"/>
              <a:t>STANBIO ONLINE PG CRASH COURSE 2024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267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30EB3425-6061-47E3-A44E-A782E4B5ED91}" type="datetime3">
              <a:rPr lang="en-US" smtClean="0"/>
              <a:t>11 September 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STANBIO ONLINE PG CRASH COURSE 2024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4982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47" r:id="rId3"/>
    <p:sldLayoutId id="2147483743" r:id="rId4"/>
    <p:sldLayoutId id="2147483738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A9286AD2-18A9-4868-A4E3-7A2097A208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FD68DA-43BA-4508-8DE2-BA9BB7B2F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89754" y="639097"/>
            <a:ext cx="6253317" cy="3686015"/>
          </a:xfrm>
        </p:spPr>
        <p:txBody>
          <a:bodyPr>
            <a:normAutofit/>
          </a:bodyPr>
          <a:lstStyle/>
          <a:p>
            <a:r>
              <a:rPr lang="en-US" sz="4800" dirty="0"/>
              <a:t>Spectrophotometer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E9CFF2-3777-4FF4-A759-8491175B0B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89753" y="4672739"/>
            <a:ext cx="6269347" cy="1021498"/>
          </a:xfrm>
        </p:spPr>
        <p:txBody>
          <a:bodyPr>
            <a:normAutofit lnSpcReduction="10000"/>
          </a:bodyPr>
          <a:lstStyle/>
          <a:p>
            <a:r>
              <a:rPr lang="en-US" sz="1200" cap="none" dirty="0">
                <a:solidFill>
                  <a:schemeClr val="tx1">
                    <a:lumMod val="85000"/>
                    <a:lumOff val="15000"/>
                  </a:schemeClr>
                </a:solidFill>
                <a:latin typeface="Bookman Old Style" panose="02050604050505020204" pitchFamily="18" charset="0"/>
              </a:rPr>
              <a:t>Dr Sumitra G,</a:t>
            </a:r>
          </a:p>
          <a:p>
            <a:r>
              <a:rPr lang="en-US" sz="1200" cap="none" dirty="0">
                <a:solidFill>
                  <a:schemeClr val="tx1">
                    <a:lumMod val="85000"/>
                    <a:lumOff val="15000"/>
                  </a:schemeClr>
                </a:solidFill>
                <a:latin typeface="Bookman Old Style" panose="02050604050505020204" pitchFamily="18" charset="0"/>
              </a:rPr>
              <a:t>Professor of Biochemistry,</a:t>
            </a:r>
          </a:p>
          <a:p>
            <a:r>
              <a:rPr lang="en-US" sz="1200" cap="none" dirty="0">
                <a:solidFill>
                  <a:schemeClr val="tx1">
                    <a:lumMod val="85000"/>
                    <a:lumOff val="15000"/>
                  </a:schemeClr>
                </a:solidFill>
                <a:latin typeface="Bookman Old Style" panose="02050604050505020204" pitchFamily="18" charset="0"/>
              </a:rPr>
              <a:t>PSG Institute of Medical Sciences and Research, Coimbatore.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7A7CD63-7EC3-44F3-95D0-595C4019F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27754" y="4498925"/>
            <a:ext cx="5636107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633CCA0B-15AB-89F3-B355-9B879F105861}"/>
              </a:ext>
            </a:extLst>
          </p:cNvPr>
          <p:cNvSpPr/>
          <p:nvPr/>
        </p:nvSpPr>
        <p:spPr>
          <a:xfrm>
            <a:off x="680720" y="639097"/>
            <a:ext cx="4089400" cy="621890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AAFFD2-5762-D062-3ED7-F0491ACF406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7029"/>
          <a:stretch/>
        </p:blipFill>
        <p:spPr>
          <a:xfrm>
            <a:off x="591190" y="2608580"/>
            <a:ext cx="4216438" cy="263906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2F588CC-6167-E708-9A97-52E90F333202}"/>
              </a:ext>
            </a:extLst>
          </p:cNvPr>
          <p:cNvSpPr txBox="1"/>
          <p:nvPr/>
        </p:nvSpPr>
        <p:spPr>
          <a:xfrm>
            <a:off x="831272" y="1241028"/>
            <a:ext cx="38493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b="1" dirty="0">
                <a:solidFill>
                  <a:schemeClr val="bg1"/>
                </a:solidFill>
              </a:rPr>
              <a:t>STANBIO ONLINE PG CRASH COURSE 2024</a:t>
            </a:r>
          </a:p>
          <a:p>
            <a:pPr algn="ctr"/>
            <a:r>
              <a:rPr lang="en-IN" b="1" dirty="0">
                <a:solidFill>
                  <a:schemeClr val="bg1"/>
                </a:solidFill>
              </a:rPr>
              <a:t>11 September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4EEACB4-28A1-8201-F349-3C7A6E4F21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417E1-E1B3-4E93-85F2-821B2765B2B1}" type="datetime3">
              <a:rPr lang="en-US" smtClean="0"/>
              <a:t>11 September 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37378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>
            <a:extLst>
              <a:ext uri="{FF2B5EF4-FFF2-40B4-BE49-F238E27FC236}">
                <a16:creationId xmlns:a16="http://schemas.microsoft.com/office/drawing/2014/main" id="{FBDCECDC-EEE3-4128-AA5E-82A8C0879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892168"/>
          </a:xfrm>
        </p:spPr>
        <p:txBody>
          <a:bodyPr anchor="ctr">
            <a:normAutofit/>
          </a:bodyPr>
          <a:lstStyle/>
          <a:p>
            <a:r>
              <a:rPr lang="en-US" sz="4800" i="1" dirty="0">
                <a:solidFill>
                  <a:srgbClr val="FFFFFF"/>
                </a:solidFill>
              </a:rPr>
              <a:t>Instrumentation 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4260EDE0-989C-4E16-AF94-F652294D82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5225240"/>
            <a:ext cx="10058400" cy="1143000"/>
          </a:xfrm>
        </p:spPr>
        <p:txBody>
          <a:bodyPr>
            <a:normAutofit/>
          </a:bodyPr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731DB3-9B32-D779-934C-004D29A1D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657F0-91F4-4A87-8C83-C1860EE3E72D}" type="datetime3">
              <a:rPr lang="en-US" smtClean="0"/>
              <a:t>11 September 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35BE28-AC82-5F2B-D4E2-6921F845BB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STANBIO ONLINE PG CRASH COURSE 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45731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Components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074" name="AutoShape 2" descr="Spectrophotometers - PSIBER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12C4AA-2D22-C2B8-F794-72D6E14AA1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9519" y="2556337"/>
            <a:ext cx="7090681" cy="2083138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6C8F7A-595A-9AB8-8DBD-3068B55D3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EF1BC-927F-45FB-97E0-5D7A656467D7}" type="datetime3">
              <a:rPr lang="en-US" smtClean="0"/>
              <a:t>11 September 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F7BFDD-BE21-69C9-5498-CE24B07DA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STANBIO ONLINE PG CRASH COURSE 2024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1E18C-966F-7E00-E05E-9EA0249D76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Types of spectrophotometers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218381-4C48-D417-7CB5-61B8F680DE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  <a:p>
            <a:endParaRPr lang="en-IN" dirty="0"/>
          </a:p>
          <a:p>
            <a:endParaRPr lang="en-IN" dirty="0"/>
          </a:p>
          <a:p>
            <a:endParaRPr lang="en-IN" dirty="0"/>
          </a:p>
          <a:p>
            <a:endParaRPr lang="en-IN" dirty="0"/>
          </a:p>
          <a:p>
            <a:r>
              <a:rPr lang="en-IN" dirty="0"/>
              <a:t>UV-VIS Spectrophotometer</a:t>
            </a:r>
          </a:p>
          <a:p>
            <a:r>
              <a:rPr lang="en-IN" dirty="0"/>
              <a:t>IR Spectrophotometer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A5E715-A06C-EA3F-E240-87988C08D5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5294" y="2142033"/>
            <a:ext cx="4924301" cy="1846613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3235A7-EAC6-72C0-638B-3F2CE18760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25820-8984-4098-A12B-CCC604F1CEF8}" type="datetime3">
              <a:rPr lang="en-US" smtClean="0"/>
              <a:t>11 September 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976F94-3C8C-943E-7DF7-CDD31E23DF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STANBIO ONLINE PG CRASH COURSE 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6499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Light source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The goal is to have a light source that provides high-intensity light uniformly across the spectrum of interest 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/>
              <a:t>bright across a wide wavelength range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/>
              <a:t>stable over time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/>
              <a:t>long service life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/>
              <a:t>low cost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CD865B92-ACA4-9B62-C25B-36EF4894FD4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71905096"/>
              </p:ext>
            </p:extLst>
          </p:nvPr>
        </p:nvGraphicFramePr>
        <p:xfrm>
          <a:off x="3747984" y="3932339"/>
          <a:ext cx="4529117" cy="201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3A1FC0-0662-FA85-C57C-5A677FE67C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1D827-BE2C-4406-A19D-E437013008B8}" type="datetime3">
              <a:rPr lang="en-US" smtClean="0"/>
              <a:t>11 September 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A82852-EC30-67AF-3AFD-50CDDAA84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STANBIO ONLINE PG CRASH COURSE 2024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3239F5-5292-962B-03A7-C6C2D59A6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Incandescent lamps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7A57B2-A838-92DD-1271-9D294844F7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IN" sz="2400" dirty="0"/>
              <a:t>A filament is heated to high temperature using electric current – emits light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IN" sz="2400" dirty="0"/>
              <a:t>Continuous spectrum of light</a:t>
            </a:r>
          </a:p>
          <a:p>
            <a:r>
              <a:rPr lang="en-IN" dirty="0">
                <a:latin typeface="Bookman Old Style" panose="02050604050505020204" pitchFamily="18" charset="0"/>
              </a:rPr>
              <a:t>Examples</a:t>
            </a:r>
          </a:p>
          <a:p>
            <a:pPr lvl="1"/>
            <a:r>
              <a:rPr lang="en-IN" sz="1900" dirty="0">
                <a:latin typeface="Bookman Old Style" panose="02050604050505020204" pitchFamily="18" charset="0"/>
              </a:rPr>
              <a:t>Quartz-halogen lamp – Tungsten - Vis and near IR	 </a:t>
            </a:r>
          </a:p>
          <a:p>
            <a:pPr lvl="1"/>
            <a:r>
              <a:rPr lang="en-US" sz="1900" dirty="0">
                <a:latin typeface="Bookman Old Style" panose="02050604050505020204" pitchFamily="18" charset="0"/>
              </a:rPr>
              <a:t>Nernst glower - </a:t>
            </a:r>
            <a:r>
              <a:rPr lang="en-US" altLang="en-US" sz="1900" dirty="0">
                <a:solidFill>
                  <a:schemeClr val="tx1"/>
                </a:solidFill>
                <a:latin typeface="Bookman Old Style" panose="02050604050505020204" pitchFamily="18" charset="0"/>
              </a:rPr>
              <a:t>oxides like zirconium oxide (</a:t>
            </a:r>
            <a:r>
              <a:rPr lang="en-US" altLang="en-US" sz="1900" dirty="0" err="1">
                <a:solidFill>
                  <a:schemeClr val="tx1"/>
                </a:solidFill>
                <a:latin typeface="Bookman Old Style" panose="02050604050505020204" pitchFamily="18" charset="0"/>
              </a:rPr>
              <a:t>ZrO</a:t>
            </a:r>
            <a:r>
              <a:rPr lang="en-US" altLang="en-US" sz="1900" dirty="0">
                <a:solidFill>
                  <a:schemeClr val="tx1"/>
                </a:solidFill>
                <a:latin typeface="Bookman Old Style" panose="02050604050505020204" pitchFamily="18" charset="0"/>
              </a:rPr>
              <a:t>₂) and yttrium oxide (Y₂O₃)</a:t>
            </a:r>
            <a:r>
              <a:rPr lang="en-US" sz="1900" dirty="0">
                <a:latin typeface="Bookman Old Style" panose="02050604050505020204" pitchFamily="18" charset="0"/>
              </a:rPr>
              <a:t>  - IR</a:t>
            </a:r>
          </a:p>
          <a:p>
            <a:pPr lvl="1"/>
            <a:r>
              <a:rPr lang="en-US" sz="1900" dirty="0" err="1">
                <a:latin typeface="Bookman Old Style" panose="02050604050505020204" pitchFamily="18" charset="0"/>
              </a:rPr>
              <a:t>Globar</a:t>
            </a:r>
            <a:r>
              <a:rPr lang="en-US" sz="1900" dirty="0">
                <a:latin typeface="Bookman Old Style" panose="02050604050505020204" pitchFamily="18" charset="0"/>
              </a:rPr>
              <a:t> </a:t>
            </a:r>
            <a:r>
              <a:rPr lang="en-IN" sz="1900" dirty="0">
                <a:latin typeface="Bookman Old Style" panose="02050604050505020204" pitchFamily="18" charset="0"/>
              </a:rPr>
              <a:t>Silicon carbide (</a:t>
            </a:r>
            <a:r>
              <a:rPr lang="en-IN" sz="1900" dirty="0" err="1">
                <a:latin typeface="Bookman Old Style" panose="02050604050505020204" pitchFamily="18" charset="0"/>
              </a:rPr>
              <a:t>SiC</a:t>
            </a:r>
            <a:r>
              <a:rPr lang="en-IN" sz="1900" dirty="0">
                <a:latin typeface="Bookman Old Style" panose="02050604050505020204" pitchFamily="18" charset="0"/>
              </a:rPr>
              <a:t>) -</a:t>
            </a:r>
            <a:r>
              <a:rPr lang="en-US" sz="1900" dirty="0">
                <a:latin typeface="Bookman Old Style" panose="02050604050505020204" pitchFamily="18" charset="0"/>
              </a:rPr>
              <a:t> IR</a:t>
            </a:r>
          </a:p>
          <a:p>
            <a:pPr lvl="1"/>
            <a:r>
              <a:rPr lang="en-US" sz="1900" dirty="0">
                <a:latin typeface="Bookman Old Style" panose="02050604050505020204" pitchFamily="18" charset="0"/>
              </a:rPr>
              <a:t>Nichrome lights -alloy of nickel and chromium - IR</a:t>
            </a:r>
            <a:endParaRPr lang="en-IN" sz="1900" dirty="0">
              <a:latin typeface="Bookman Old Style" panose="02050604050505020204" pitchFamily="18" charset="0"/>
            </a:endParaRPr>
          </a:p>
          <a:p>
            <a:r>
              <a:rPr lang="en-IN" sz="2400" dirty="0"/>
              <a:t> </a:t>
            </a:r>
            <a:endParaRPr lang="en-IN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D83D6C-B4AB-5533-0E0B-53B3D3C868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2C65C-9580-40FF-B027-0BB2A521EF09}" type="datetime3">
              <a:rPr lang="en-US" smtClean="0"/>
              <a:t>11 September 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364C27-0450-0F42-18E5-484A3AEF8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STANBIO ONLINE PG CRASH COURSE 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26774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3239F5-5292-962B-03A7-C6C2D59A6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4000" dirty="0"/>
              <a:t>Quartz halogen lamp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CA2507E-425E-0CB6-9A85-1C247344E2E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-883" t="-5962" r="883" b="7977"/>
          <a:stretch/>
        </p:blipFill>
        <p:spPr>
          <a:xfrm>
            <a:off x="1261561" y="2323604"/>
            <a:ext cx="4719027" cy="303810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1E93DCE-1BCC-0DA5-2F6C-E551F08CE1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9253" y="2827643"/>
            <a:ext cx="3615241" cy="2481287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3FFF8E4-2ECD-5E01-0C37-04F5339366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DBF52-9674-432F-9ED8-4E74EF7B99BF}" type="datetime3">
              <a:rPr lang="en-US" smtClean="0"/>
              <a:t>11 September 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991DE7-FA0F-4ED4-5E95-18E554665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STANBIO ONLINE PG CRASH COURSE 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3378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68805-427A-54F9-A9D2-D2F16244D0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 </a:t>
            </a:r>
            <a:r>
              <a:rPr lang="en-IN" sz="4000" dirty="0"/>
              <a:t>Gas discharge- Arc lamps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F82C33-F674-0AF5-EC70-3E3811D4E5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1800" dirty="0"/>
              <a:t>Arc lamps generate light through an electric arc formed between two electrodes in a gas or vapor.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1800" dirty="0"/>
              <a:t>The high temperatures in the arc cause the gas to emit light.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IN" sz="1800" dirty="0"/>
              <a:t>continuous spectrum – UV, Vis and near IR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IN" sz="1800" dirty="0"/>
              <a:t>Xenon arc lamps, Deuterium arc lamps</a:t>
            </a:r>
          </a:p>
        </p:txBody>
      </p:sp>
      <p:pic>
        <p:nvPicPr>
          <p:cNvPr id="2050" name="Picture 2" descr="The Mercury Vapour Lamp">
            <a:extLst>
              <a:ext uri="{FF2B5EF4-FFF2-40B4-BE49-F238E27FC236}">
                <a16:creationId xmlns:a16="http://schemas.microsoft.com/office/drawing/2014/main" id="{3086F81A-C984-A499-51CA-E5A7AA77F1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5535" y="2906604"/>
            <a:ext cx="4464028" cy="2781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ABE62D7-9324-FBC0-5EF8-D5C8EBFE62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482" y="4050481"/>
            <a:ext cx="2428230" cy="1818611"/>
          </a:xfrm>
          <a:prstGeom prst="rect">
            <a:avLst/>
          </a:prstGeom>
        </p:spPr>
      </p:pic>
      <p:pic>
        <p:nvPicPr>
          <p:cNvPr id="8194" name="Picture 2">
            <a:extLst>
              <a:ext uri="{FF2B5EF4-FFF2-40B4-BE49-F238E27FC236}">
                <a16:creationId xmlns:a16="http://schemas.microsoft.com/office/drawing/2014/main" id="{E17C2F03-0CDC-F6A9-F8F7-E490AE49F9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0059" y="4050481"/>
            <a:ext cx="2330409" cy="1749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8DBECA-1296-84E3-92C5-0297553C16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67ED8-C6E6-43DC-911F-0C3E78A8247B}" type="datetime3">
              <a:rPr lang="en-US" smtClean="0"/>
              <a:t>11 September 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D050BF-43F7-89E4-1F3C-81E1D4978C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STANBIO ONLINE PG CRASH COURSE 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34469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CDEDC3-C332-3E84-AFA3-583D35B74F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CC4659-EADF-7AC5-64EB-75DDDA1F67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63B8EFA-B42F-1E2C-B1BB-12D77B5145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772" y="2051095"/>
            <a:ext cx="4087570" cy="298471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7928B03-105E-911F-3F68-90FFDA81A5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1563" y="1946440"/>
            <a:ext cx="5463896" cy="273837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27255CF-E175-8198-3AA2-575889DEAC76}"/>
              </a:ext>
            </a:extLst>
          </p:cNvPr>
          <p:cNvSpPr/>
          <p:nvPr/>
        </p:nvSpPr>
        <p:spPr>
          <a:xfrm>
            <a:off x="1858487" y="5219205"/>
            <a:ext cx="1923803" cy="914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Deuterium lamp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F62C3D9-A3CE-F3EB-EF33-AF8635B064C4}"/>
              </a:ext>
            </a:extLst>
          </p:cNvPr>
          <p:cNvSpPr/>
          <p:nvPr/>
        </p:nvSpPr>
        <p:spPr>
          <a:xfrm>
            <a:off x="7447810" y="4794024"/>
            <a:ext cx="1923803" cy="914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Xenon arc lamp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609ED720-A4C7-8272-AEF6-07D3685E8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BD8FD-57BD-47B9-9846-F163191D619A}" type="datetime3">
              <a:rPr lang="en-US" smtClean="0"/>
              <a:t>11 September 2024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74EDD696-B13A-7659-8C15-E61C9518E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STANBIO ONLINE PG CRASH COURSE 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98184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68805-427A-54F9-A9D2-D2F16244D0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 Gas discharge- vapour lamps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F82C33-F674-0AF5-EC70-3E3811D4E5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IN" sz="2400" dirty="0"/>
              <a:t>Low pressure mercury vapour lamp</a:t>
            </a:r>
          </a:p>
          <a:p>
            <a:pPr marL="0" indent="0">
              <a:buNone/>
            </a:pPr>
            <a:r>
              <a:rPr lang="en-US" sz="2400" dirty="0"/>
              <a:t>When an electric current passes through the gas, it excites the atoms, causing them to emit light.</a:t>
            </a:r>
            <a:endParaRPr lang="en-IN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984E634-20E0-CD4F-98F3-F4089D0577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0808" y="3225140"/>
            <a:ext cx="4858727" cy="2926278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A81F04-9C5F-C9D7-8288-5AD5A0EF3E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0C9F3-42B3-4D36-A7CE-5856DC66B153}" type="datetime3">
              <a:rPr lang="en-US" smtClean="0"/>
              <a:t>11 September 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B8824C-42F3-5478-5EA8-B49169A2B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STANBIO ONLINE PG CRASH COURSE 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38361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392A05-1FEF-6D13-CDB6-641EA94438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4000" dirty="0"/>
              <a:t>Light Emitting Diodes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8CD694-505C-8DB6-579E-5E4BA11D2D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10242" name="Picture 2" descr="p-type Semiconductor">
            <a:extLst>
              <a:ext uri="{FF2B5EF4-FFF2-40B4-BE49-F238E27FC236}">
                <a16:creationId xmlns:a16="http://schemas.microsoft.com/office/drawing/2014/main" id="{200A3CB8-8B15-F37D-A96A-3498863570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988" y="1948317"/>
            <a:ext cx="3929581" cy="1550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82BCA89-206A-FDF5-0E1A-B71B57997B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9981" y="1988094"/>
            <a:ext cx="3927578" cy="151102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E3AA4F3-F1B0-2FCB-271F-AF2BD4F56C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1772" y="3740601"/>
            <a:ext cx="4043593" cy="188701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1952B7D-F982-3FEC-EB56-4D96033D87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02898" y="4215002"/>
            <a:ext cx="1717404" cy="1652143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B02A77-2CAB-D12D-3159-2957242FC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4D850-B4C0-455B-98D3-6B9D705FFF48}" type="datetime3">
              <a:rPr lang="en-US" smtClean="0"/>
              <a:t>11 September 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3C384C-E83C-C8D5-DF63-8DDFA699AA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STANBIO ONLINE PG CRASH COURSE 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1966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000" dirty="0"/>
              <a:t>Principle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/>
              <a:t>Components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/>
              <a:t>Applications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/>
              <a:t>Advantages &amp; Limitations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/>
              <a:t>Performance characteristics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5E69B0-3A4B-775D-E28B-38F25E8041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61D96-552A-427A-A2D8-DDB25F389EF3}" type="datetime3">
              <a:rPr lang="en-US" smtClean="0"/>
              <a:t>11 September 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5BBF42-BDED-8EAA-ABF5-0A9CFFEE6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STANBIO ONLINE PG CRASH COURSE 2024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392A05-1FEF-6D13-CDB6-641EA94438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z="4000" dirty="0"/>
              <a:t>LEDs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8CD694-505C-8DB6-579E-5E4BA11D2D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11266" name="Picture 2" descr="Forward Bias p-n junction">
            <a:extLst>
              <a:ext uri="{FF2B5EF4-FFF2-40B4-BE49-F238E27FC236}">
                <a16:creationId xmlns:a16="http://schemas.microsoft.com/office/drawing/2014/main" id="{97B87F0B-E082-F039-412B-DF10317123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957" y="1974382"/>
            <a:ext cx="6085485" cy="3894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F75C041-9139-9DE3-0D0F-1A2434236A1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58" t="61257" r="-158" b="-4321"/>
          <a:stretch/>
        </p:blipFill>
        <p:spPr>
          <a:xfrm>
            <a:off x="6391721" y="3263268"/>
            <a:ext cx="4879322" cy="145075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E5D9CD6-CCAE-7362-D5E0-6F121BC61C93}"/>
              </a:ext>
            </a:extLst>
          </p:cNvPr>
          <p:cNvSpPr/>
          <p:nvPr/>
        </p:nvSpPr>
        <p:spPr>
          <a:xfrm>
            <a:off x="10254343" y="3711039"/>
            <a:ext cx="659080" cy="1721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7B81E0-8DCC-E6CE-96C0-ECEDA158CA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6E555-C46F-478C-A823-DD79CCF699A5}" type="datetime3">
              <a:rPr lang="en-US" smtClean="0"/>
              <a:t>11 September 2024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E28C330-1F47-5A82-0B4F-B31D7B306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STANBIO ONLINE PG CRASH COURSE 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88881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F743D7-FDF8-02CA-7507-139683B731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LEDs</a:t>
            </a:r>
            <a:endParaRPr lang="en-IN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34EA36-76C2-88A9-0767-26E9ABF4AC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C13E76-9662-2B78-545E-53222188F12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32928"/>
          <a:stretch/>
        </p:blipFill>
        <p:spPr>
          <a:xfrm>
            <a:off x="1432275" y="2516515"/>
            <a:ext cx="4440073" cy="30956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DFEC373-BC8C-162D-782D-011D1D610F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4869" y="2172619"/>
            <a:ext cx="4693122" cy="3361510"/>
          </a:xfrm>
          <a:prstGeom prst="rect">
            <a:avLst/>
          </a:prstGeom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0A94C2F-C8B7-C123-6C89-A864F966A1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D08BA-E4A0-4EF6-BDBF-15A7F6C37BBC}" type="datetime3">
              <a:rPr lang="en-US" smtClean="0"/>
              <a:t>11 September 2024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231DE48-10FE-206D-5E3F-C8721D245D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STANBIO ONLINE PG CRASH COURSE 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49256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9AF3D8-99C5-C474-5BAD-E691BFA826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4000" dirty="0"/>
              <a:t>LASERS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E590F9-5E45-EC2D-BD7C-C92B7E8D81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IN" dirty="0"/>
              <a:t>Monochromatic light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IN" dirty="0"/>
              <a:t>Narrow beam width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IN" dirty="0"/>
              <a:t>Versatile pulse widths</a:t>
            </a:r>
          </a:p>
          <a:p>
            <a:r>
              <a:rPr lang="en-IN" dirty="0"/>
              <a:t>Continuous wave dye laser – Argon laser with fluorescent dyes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62ED82D-1F3B-BBD3-63E9-C24B79F401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6883" y="4210358"/>
            <a:ext cx="4610100" cy="1857375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054743-24B6-CE42-03D7-93E5039098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EFA5F-0C9C-431F-89ED-68DDF7E6C68C}" type="datetime3">
              <a:rPr lang="en-US" smtClean="0"/>
              <a:t>11 September 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50FA68-900D-A895-038C-B0885E582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STANBIO ONLINE PG CRASH COURSE 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5751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B77130-A3A2-FD84-4ECA-D13054DCDA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4000" dirty="0"/>
              <a:t>Wavelength selector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457CC4-32D2-F680-901D-91ECF373B7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Required for isolating desired wavelengths – Fixed or scanning.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IN" dirty="0"/>
              <a:t>Filters – Interference filters, absorption filters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IN" dirty="0"/>
              <a:t>Dispersive elements – Prisms, Diffraction gratings </a:t>
            </a:r>
          </a:p>
          <a:p>
            <a:endParaRPr lang="en-IN" dirty="0"/>
          </a:p>
          <a:p>
            <a:r>
              <a:rPr lang="en-IN" dirty="0"/>
              <a:t>Purity of the exiting light is described as spectral bandwidth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DC824C8-4A18-872A-4680-2B0C8897D4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9288" y="2868222"/>
            <a:ext cx="4200644" cy="2857415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93348A-5691-8A08-09BE-6FB2911658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63006-6AF0-44D4-89F5-33D38ED30CA4}" type="datetime3">
              <a:rPr lang="en-US" smtClean="0"/>
              <a:t>11 September 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4A31D2-950A-13BB-B647-5E53D260B4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STANBIO ONLINE PG CRASH COURSE 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7426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21942F-FB78-F9F5-D397-B70250497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4000" dirty="0"/>
              <a:t>Absorption filter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D1B45A-BDB6-F8D5-41CD-BDC91FF2D8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Absorption filters work by absorbing specific wavelengths of light and allowing the rest to pass through. Made of </a:t>
            </a:r>
            <a:r>
              <a:rPr lang="en-US" b="1" dirty="0"/>
              <a:t>colored glass or plastic materials </a:t>
            </a:r>
            <a:r>
              <a:rPr lang="en-US" dirty="0"/>
              <a:t>that absorb certain parts of the spectrum.</a:t>
            </a:r>
          </a:p>
          <a:p>
            <a:pPr marL="0" indent="0">
              <a:buNone/>
            </a:pPr>
            <a:r>
              <a:rPr lang="en-US" b="1" dirty="0"/>
              <a:t>Advantages: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Durable and easy to use.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Cost-effective for broad applications.</a:t>
            </a:r>
          </a:p>
          <a:p>
            <a:pPr marL="0" indent="0">
              <a:buNone/>
            </a:pPr>
            <a:r>
              <a:rPr lang="en-US" b="1" dirty="0"/>
              <a:t>Disadvantages: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Lower spectral resolution.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Not suitable for precise wavelength selection.</a:t>
            </a:r>
            <a:endParaRPr lang="en-I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70F5C37-1A3A-B4F6-97CE-C3F990D8CD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0084" y="3162676"/>
            <a:ext cx="3409836" cy="2032178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2AACB6-454F-0BF6-7A69-CC46ADF8D3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DEC24-5CEB-47DE-9A68-A014996C9B73}" type="datetime3">
              <a:rPr lang="en-US" smtClean="0"/>
              <a:t>11 September 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522669-2B38-4BB6-BAF5-ECD45E198E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STANBIO ONLINE PG CRASH COURSE 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81042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E7A58D-A1B9-9A96-E2FF-E027CC20A8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4000" dirty="0"/>
              <a:t>Interference filter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9DCD77-997C-8B21-9932-14E23A5B6E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3DD6A51-62C7-9E2F-D5D7-54562A0F0B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788" y="1976540"/>
            <a:ext cx="3756712" cy="212566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F866D1E-953D-767C-4F14-45AD22478C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0620" y="4289928"/>
            <a:ext cx="2356961" cy="157916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97652E6-0BAD-D207-06E7-0F4ACBFA64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0697" y="2108201"/>
            <a:ext cx="6697884" cy="3099593"/>
          </a:xfrm>
          <a:prstGeom prst="rect">
            <a:avLst/>
          </a:prstGeom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E4476C6-3BA1-0268-0865-3466A35ED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3C081-9C15-40C0-B968-60BE08F24205}" type="datetime3">
              <a:rPr lang="en-US" smtClean="0"/>
              <a:t>11 September 2024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D06C639-0CEB-0F3D-6CF2-603B6B4C2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STANBIO ONLINE PG CRASH COURSE 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02092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8B4D80-CE2C-7A31-ED5A-DA4375B239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4000" dirty="0"/>
              <a:t>Interference filter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2DDD89-9827-D103-39E9-48355014CE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Use the phenomenon of constructive and destructive interference to transmit light within a narrow wavelength range. Made by stacking thin layers of dielectric materials and metal coatings. Provide high spectral resolution with very narrow bandwidth.</a:t>
            </a:r>
          </a:p>
          <a:p>
            <a:r>
              <a:rPr lang="en-US" b="1" dirty="0"/>
              <a:t>Advantages: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High precision and narrow bandwidth.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Ideal for applications requiring specific wavelength isolation, such as fluorescence spectroscopy and monochromatic light.</a:t>
            </a:r>
          </a:p>
          <a:p>
            <a:r>
              <a:rPr lang="en-US" b="1" dirty="0"/>
              <a:t>Disadvantages: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More expensive than absorption filters.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Low peak transmittance value</a:t>
            </a:r>
            <a:endParaRPr lang="en-IN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6073DD-520B-6168-D32A-D071E8DB8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F26D3-C732-413F-96AE-4957A08B3F23}" type="datetime3">
              <a:rPr lang="en-US" smtClean="0"/>
              <a:t>11 September 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70B4A8-ED75-92E5-ADF4-5AE5F386F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STANBIO ONLINE PG CRASH COURSE 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12806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23C991-52BD-2A3B-DCDB-81E4D88DA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Prism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C1F0D4-8255-6A96-6AA3-A79EFB5803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1"/>
            <a:ext cx="6419735" cy="4063999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Principle</a:t>
            </a:r>
            <a:r>
              <a:rPr lang="en-US" dirty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Prisms disperse light by </a:t>
            </a:r>
            <a:r>
              <a:rPr lang="en-US" b="1" dirty="0"/>
              <a:t>refraction</a:t>
            </a:r>
            <a:r>
              <a:rPr lang="en-US" dirty="0"/>
              <a:t>; different wavelengths bend at different angles due to varying refractive indices.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Commonly made from </a:t>
            </a:r>
            <a:r>
              <a:rPr lang="en-US" b="1" dirty="0"/>
              <a:t>glass</a:t>
            </a:r>
            <a:r>
              <a:rPr lang="en-US" dirty="0"/>
              <a:t>, </a:t>
            </a:r>
            <a:r>
              <a:rPr lang="en-US" b="1" dirty="0"/>
              <a:t>quartz</a:t>
            </a:r>
            <a:r>
              <a:rPr lang="en-US" dirty="0"/>
              <a:t>, or </a:t>
            </a:r>
            <a:r>
              <a:rPr lang="en-US" b="1" dirty="0"/>
              <a:t>fluorite</a:t>
            </a:r>
            <a:r>
              <a:rPr lang="en-US" dirty="0"/>
              <a:t> (for visible and UV light), and </a:t>
            </a:r>
            <a:r>
              <a:rPr lang="en-US" b="1" dirty="0"/>
              <a:t>calcite</a:t>
            </a:r>
            <a:r>
              <a:rPr lang="en-US" dirty="0"/>
              <a:t> (for infrared).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Advantages</a:t>
            </a:r>
            <a:r>
              <a:rPr lang="en-US" dirty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Durable</a:t>
            </a:r>
            <a:r>
              <a:rPr lang="en-US" dirty="0"/>
              <a:t> and suitable for broad-spectrum use.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Disadvantages</a:t>
            </a:r>
            <a:r>
              <a:rPr lang="en-US" dirty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Non-linear</a:t>
            </a:r>
            <a:r>
              <a:rPr lang="en-US" dirty="0"/>
              <a:t> dispersion; shorter wavelengths (UV) are refracted more than longer wavelengths (IR).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C9D42C5-4BD8-BB1A-D82E-FF5CDB2CE3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7015" y="2674371"/>
            <a:ext cx="3855836" cy="2796327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12F12F-928B-E974-D94B-CF27C420C1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0A5C-3702-4785-AB60-E27A77566DC4}" type="datetime3">
              <a:rPr lang="en-US" smtClean="0"/>
              <a:t>11 September 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88682F-A095-99BD-D6C9-D6F788F9E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STANBIO ONLINE PG CRASH COURSE 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0599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18623B-6B53-CCC9-69C5-8A6A7AFCCB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8A4760B-6E31-3BD3-7989-A09DB17774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253" y="4701450"/>
            <a:ext cx="5326083" cy="153848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F59B1BB-3921-8925-9CB8-3B4CAA50032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6682"/>
          <a:stretch/>
        </p:blipFill>
        <p:spPr>
          <a:xfrm>
            <a:off x="1036320" y="1965365"/>
            <a:ext cx="4876800" cy="285696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7BC9162-A931-B72B-20C7-02D75D7BCD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4866" y="2046338"/>
            <a:ext cx="4471881" cy="3884616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6C48CA2F-2170-05DE-E0E5-469AD807FF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963" y="287338"/>
            <a:ext cx="10058400" cy="1449387"/>
          </a:xfrm>
        </p:spPr>
        <p:txBody>
          <a:bodyPr>
            <a:normAutofit/>
          </a:bodyPr>
          <a:lstStyle/>
          <a:p>
            <a:r>
              <a:rPr lang="en-US" sz="4000" dirty="0"/>
              <a:t>Diffraction Gratings</a:t>
            </a:r>
            <a:endParaRPr lang="en-IN" sz="4000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33A7491-36C8-D8F1-BFCB-FED149725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6861A-A01C-4C2D-AE8F-974C0EA8FA1E}" type="datetime3">
              <a:rPr lang="en-US" smtClean="0"/>
              <a:t>11 September 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FF0A8C-1B6B-A57E-7B3B-AE54B2AC8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STANBIO ONLINE PG CRASH COURSE 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3938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9B74A-3164-03BE-53B9-BC2FA5099A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Diffraction Gratings</a:t>
            </a:r>
            <a:endParaRPr lang="en-IN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E98F59-DDC9-9338-2FE9-FD24DEC678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dirty="0"/>
              <a:t>Disperse light through </a:t>
            </a:r>
            <a:r>
              <a:rPr lang="en-US" b="1" dirty="0"/>
              <a:t>interference</a:t>
            </a:r>
            <a:r>
              <a:rPr lang="en-US" dirty="0"/>
              <a:t>; light waves are diffracted at different angles based on the wavelength. </a:t>
            </a:r>
          </a:p>
          <a:p>
            <a:pPr marL="457200" lvl="1" indent="0">
              <a:buNone/>
            </a:pPr>
            <a:r>
              <a:rPr lang="en-US" dirty="0"/>
              <a:t>Composed of </a:t>
            </a:r>
            <a:r>
              <a:rPr lang="en-US" b="1" dirty="0"/>
              <a:t>closely spaced grooves</a:t>
            </a:r>
            <a:r>
              <a:rPr lang="en-US" dirty="0"/>
              <a:t> or lines.</a:t>
            </a:r>
          </a:p>
          <a:p>
            <a:pPr marL="0" indent="0">
              <a:buNone/>
            </a:pPr>
            <a:r>
              <a:rPr lang="en-US" b="1" dirty="0"/>
              <a:t>Advantages</a:t>
            </a:r>
            <a:r>
              <a:rPr lang="en-US" dirty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High resolution</a:t>
            </a:r>
            <a:r>
              <a:rPr lang="en-US" dirty="0"/>
              <a:t> and precise wavelength selection.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Suitable for </a:t>
            </a:r>
            <a:r>
              <a:rPr lang="en-US" b="1" dirty="0"/>
              <a:t>UV, visible, and IR</a:t>
            </a:r>
            <a:r>
              <a:rPr lang="en-US" dirty="0"/>
              <a:t> spectral ranges.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Disadvantages</a:t>
            </a:r>
            <a:r>
              <a:rPr lang="en-US" dirty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Higher-order diffraction</a:t>
            </a:r>
            <a:r>
              <a:rPr lang="en-US" dirty="0"/>
              <a:t> can cause overlapping and needs filtering.</a:t>
            </a:r>
          </a:p>
          <a:p>
            <a:pPr marL="0" indent="0">
              <a:buNone/>
            </a:pPr>
            <a:endParaRPr lang="en-IN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C6909E-616C-C7DE-15D3-44F1CFA207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F5BDA-0156-47DE-B64C-514254645CFD}" type="datetime3">
              <a:rPr lang="en-US" smtClean="0"/>
              <a:t>11 September 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818A09-F293-AD86-82C2-561E1F9EE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STANBIO ONLINE PG CRASH COURSE 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58082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Photometry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Photometry is defined as the </a:t>
            </a:r>
            <a:r>
              <a:rPr lang="en-US" b="1" i="1" dirty="0"/>
              <a:t>measurement of light </a:t>
            </a:r>
          </a:p>
          <a:p>
            <a:r>
              <a:rPr lang="en-US" i="1" dirty="0" err="1"/>
              <a:t>Spectrophotometry</a:t>
            </a:r>
            <a:r>
              <a:rPr lang="en-US" i="1" dirty="0"/>
              <a:t> </a:t>
            </a:r>
            <a:r>
              <a:rPr lang="en-US" dirty="0"/>
              <a:t>is defined as the measurement of the intensity of light </a:t>
            </a:r>
            <a:r>
              <a:rPr lang="en-US" b="1" u="sng" dirty="0"/>
              <a:t>at selected wavelengths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FBC4F6-B5C0-5BD4-0D71-F6F7BE6515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51CD0-E3A9-4172-8949-A6B5C4836A1E}" type="datetime3">
              <a:rPr lang="en-US" smtClean="0"/>
              <a:t>11 September 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AC61B4-C002-57DF-1B60-7631A255B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STANBIO ONLINE PG CRASH COURSE 2024</a:t>
            </a:r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6F50D1-92A2-7C7E-DAFC-B6163C9F8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Cuvettes</a:t>
            </a:r>
            <a:endParaRPr lang="en-IN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7FEDC4A-AF95-90D7-AC93-888B139675F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3186215"/>
              </p:ext>
            </p:extLst>
          </p:nvPr>
        </p:nvGraphicFramePr>
        <p:xfrm>
          <a:off x="2943574" y="2589149"/>
          <a:ext cx="6004483" cy="24222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C981A7-2E1C-192B-CC4C-C695BB6206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5FBEB-50C8-45AB-8913-FB741EA8B167}" type="datetime3">
              <a:rPr lang="en-US" smtClean="0"/>
              <a:t>11 September 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570050-D0FD-5F79-A225-703FD9FDA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STANBIO ONLINE PG CRASH COURSE 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3637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err="1"/>
              <a:t>Photodetectors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Goal of photodetector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Responsive to low radiant energy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Cover broad wavelength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High signal to noise ratio</a:t>
            </a:r>
          </a:p>
          <a:p>
            <a:endParaRPr lang="en-US" dirty="0"/>
          </a:p>
        </p:txBody>
      </p:sp>
      <p:pic>
        <p:nvPicPr>
          <p:cNvPr id="1026" name="Picture 2" descr="Fig.2 Detectors and Wavelength Ranges"/>
          <p:cNvPicPr>
            <a:picLocks noChangeAspect="1" noChangeArrowheads="1"/>
          </p:cNvPicPr>
          <p:nvPr/>
        </p:nvPicPr>
        <p:blipFill>
          <a:blip r:embed="rId2"/>
          <a:srcRect t="18467" b="13955"/>
          <a:stretch/>
        </p:blipFill>
        <p:spPr bwMode="auto">
          <a:xfrm>
            <a:off x="3035135" y="4073235"/>
            <a:ext cx="5905500" cy="1795857"/>
          </a:xfrm>
          <a:prstGeom prst="rect">
            <a:avLst/>
          </a:prstGeom>
          <a:noFill/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2BAC66-EB8C-4E4E-489E-4390FCF4B5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14AA6-D285-4F88-81E3-90E290702B7C}" type="datetime3">
              <a:rPr lang="en-US" smtClean="0"/>
              <a:t>11 September 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F6C9E1-DBE6-014D-A198-F0F09781E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STANBIO ONLINE PG CRASH COURSE 2024</a:t>
            </a:r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Photomultiplier tube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24" name="Picture 4" descr="Photomultiplier tube R7446 | Hamamatsu Photonic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32074" y="2646363"/>
            <a:ext cx="2400300" cy="2400301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B9FD919-68A0-92B4-AF2D-F42F68020C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2992" y="2199556"/>
            <a:ext cx="4935938" cy="3119469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670C09-CE05-2ECB-F5A8-FB3D75462A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8C491-25C6-44DE-BC6E-C6FA6C6DB757}" type="datetime3">
              <a:rPr lang="en-US" smtClean="0"/>
              <a:t>11 September 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130C92-AB04-306E-85B2-C35B2BF9E0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STANBIO ONLINE PG CRASH COURSE 2024</a:t>
            </a:r>
            <a:endParaRPr 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9759913-28DA-2BD8-7089-C092D18611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2508" y="2534637"/>
            <a:ext cx="5883150" cy="3475021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651216-352A-6BA0-A595-0FFEB0FF0D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34C65-C580-4BAE-A068-6F28AFB2BAF7}" type="datetime3">
              <a:rPr lang="en-US" smtClean="0"/>
              <a:t>11 September 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671100-8826-4E7D-6872-4346B6A9A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STANBIO ONLINE PG CRASH COURSE 2024</a:t>
            </a:r>
            <a:endParaRPr 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PMT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Advantages:</a:t>
            </a:r>
          </a:p>
          <a:p>
            <a:pPr marL="292608" lvl="1">
              <a:buFont typeface="Wingdings" panose="05000000000000000000" pitchFamily="2" charset="2"/>
              <a:buChar char="q"/>
            </a:pPr>
            <a:r>
              <a:rPr lang="en-US" dirty="0"/>
              <a:t>High Sensitivity</a:t>
            </a:r>
          </a:p>
          <a:p>
            <a:pPr marL="292608" lvl="1">
              <a:buFont typeface="Wingdings" panose="05000000000000000000" pitchFamily="2" charset="2"/>
              <a:buChar char="q"/>
            </a:pPr>
            <a:r>
              <a:rPr lang="en-US" dirty="0"/>
              <a:t>Fast Response Time</a:t>
            </a:r>
          </a:p>
          <a:p>
            <a:pPr marL="292608" lvl="1">
              <a:buFont typeface="Wingdings" panose="05000000000000000000" pitchFamily="2" charset="2"/>
              <a:buChar char="q"/>
            </a:pPr>
            <a:r>
              <a:rPr lang="en-US" dirty="0"/>
              <a:t>Wide Spectral Range</a:t>
            </a:r>
          </a:p>
          <a:p>
            <a:pPr marL="292608" lvl="1">
              <a:buFont typeface="Wingdings" panose="05000000000000000000" pitchFamily="2" charset="2"/>
              <a:buChar char="q"/>
            </a:pPr>
            <a:r>
              <a:rPr lang="en-US" dirty="0"/>
              <a:t>Long operational lifespan</a:t>
            </a:r>
          </a:p>
          <a:p>
            <a:r>
              <a:rPr lang="en-US" b="1" dirty="0"/>
              <a:t>Disadvantage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/>
              <a:t>Very sensitive to stray light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D0FD54-FB65-B500-6421-948792A6F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BBF20-E928-41E1-8954-B8D74DB61E09}" type="datetime3">
              <a:rPr lang="en-US" smtClean="0"/>
              <a:t>11 September 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91CC29-D63B-1C9F-622C-898B39CDD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STANBIO ONLINE PG CRASH COURSE 2024</a:t>
            </a:r>
            <a:endParaRPr 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Photodiode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3796" name="Picture 4" descr="Understanding Photodiodes: Working Principles and Applications - Part 2 -  Utme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2167" y="2286002"/>
            <a:ext cx="4553833" cy="3259940"/>
          </a:xfrm>
          <a:prstGeom prst="rect">
            <a:avLst/>
          </a:prstGeom>
          <a:noFill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4C70565-FA06-DA42-62EF-EB97458206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3107" y="2427958"/>
            <a:ext cx="4174934" cy="3276445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69CA9B-6BF5-C365-8EDF-5911B7D6D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7F7A5-1EFF-412F-9E34-DEFB6D18A4A5}" type="datetime3">
              <a:rPr lang="en-US" smtClean="0"/>
              <a:t>11 September 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87C0C2-E492-5908-E39E-91791AA11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STANBIO ONLINE PG CRASH COURSE 2024</a:t>
            </a:r>
            <a:endParaRPr 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Photodiode array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Advantages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Parallel Detection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Sensitivity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Fast Response Time</a:t>
            </a:r>
          </a:p>
          <a:p>
            <a:pPr marL="0" indent="0">
              <a:buNone/>
            </a:pPr>
            <a:r>
              <a:rPr lang="en-US" b="1" dirty="0"/>
              <a:t>Disadvantage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Not suited for measuring when light intensity is low</a:t>
            </a:r>
          </a:p>
        </p:txBody>
      </p:sp>
      <p:pic>
        <p:nvPicPr>
          <p:cNvPr id="4" name="Picture 2" descr="Photodiode Array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92866" y="2819400"/>
            <a:ext cx="3546534" cy="2362200"/>
          </a:xfrm>
          <a:prstGeom prst="rect">
            <a:avLst/>
          </a:prstGeom>
          <a:noFill/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0C0CD8-CC44-7305-8C47-4DA3B93BDF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0A8E9-1184-4E98-8610-177C799FD4F9}" type="datetime3">
              <a:rPr lang="en-US" smtClean="0"/>
              <a:t>11 September 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D3835A-FA0E-A1EE-0F91-A9DD06F42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STANBIO ONLINE PG CRASH COURSE 2024</a:t>
            </a:r>
            <a:endParaRPr 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Charge-Coupled Device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Consists of an array of light-sensitive elements (pixels) that transfer charge to an output device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High Sensitivity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High Resolution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Uniform Response</a:t>
            </a:r>
          </a:p>
          <a:p>
            <a:pPr marL="0" indent="0"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Disadvantage: </a:t>
            </a:r>
            <a:r>
              <a:rPr lang="en-US" b="1" dirty="0"/>
              <a:t>Readout Speed low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13E54B-1A84-F79E-9506-7111C87455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0841A-105C-42F7-8284-F7EEA6099F81}" type="datetime3">
              <a:rPr lang="en-US" smtClean="0"/>
              <a:t>11 September 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EAAFB2-DDD6-7F9C-14F7-7A67F9E23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STANBIO ONLINE PG CRASH COURSE 2024</a:t>
            </a:r>
            <a:endParaRPr lang="en-US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 flow in CCD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Light to charge conversion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Charge accumulation – potential well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Charge transfer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Charge to voltage conversion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Amplification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487644-9852-76B8-53F5-A969B5F2E3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8792E-2677-404A-AF4A-9F38E5ABD4EC}" type="datetime3">
              <a:rPr lang="en-US" smtClean="0"/>
              <a:t>11 September 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2C1849-1636-CE9D-6A5D-93E6ACA473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STANBIO ONLINE PG CRASH COURSE 2024</a:t>
            </a:r>
            <a:endParaRPr lang="en-US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70114" y="1300164"/>
            <a:ext cx="7850187" cy="425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2C7DA9-546B-271B-E9BC-67931F8DD6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14173-BAA0-4351-8252-96C8428D9BB6}" type="datetime3">
              <a:rPr lang="en-US" smtClean="0"/>
              <a:t>11 September 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DEDEBF-7EFE-53C6-F0E8-6CCDAEB42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STANBIO ONLINE PG CRASH COURSE 2024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>
            <a:extLst>
              <a:ext uri="{FF2B5EF4-FFF2-40B4-BE49-F238E27FC236}">
                <a16:creationId xmlns:a16="http://schemas.microsoft.com/office/drawing/2014/main" id="{FBDCECDC-EEE3-4128-AA5E-82A8C0879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892168"/>
          </a:xfrm>
        </p:spPr>
        <p:txBody>
          <a:bodyPr anchor="ctr">
            <a:normAutofit/>
          </a:bodyPr>
          <a:lstStyle/>
          <a:p>
            <a:r>
              <a:rPr lang="en-US" sz="4800" i="1" dirty="0">
                <a:solidFill>
                  <a:srgbClr val="FFFFFF"/>
                </a:solidFill>
              </a:rPr>
              <a:t>Principle 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4260EDE0-989C-4E16-AF94-F652294D82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5225240"/>
            <a:ext cx="10058400" cy="1143000"/>
          </a:xfrm>
        </p:spPr>
        <p:txBody>
          <a:bodyPr>
            <a:normAutofit/>
          </a:bodyPr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D2C2A4-402A-B112-EECA-E61C8F1DC2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70216-6348-4E8D-A294-9547DBD2F711}" type="datetime3">
              <a:rPr lang="en-US" smtClean="0"/>
              <a:t>11 September 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565A49-19D3-F087-570B-AA99C51FA6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STANBIO ONLINE PG CRASH COURSE 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71460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CMOS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Photon Detection</a:t>
            </a:r>
            <a:r>
              <a:rPr lang="en-US" dirty="0"/>
              <a:t>: Light is converted into charge.</a:t>
            </a:r>
          </a:p>
          <a:p>
            <a:r>
              <a:rPr lang="en-US" b="1" dirty="0"/>
              <a:t>Charge Accumulation</a:t>
            </a:r>
            <a:r>
              <a:rPr lang="en-US" dirty="0"/>
              <a:t>: Electrons are collected and stored.</a:t>
            </a:r>
          </a:p>
          <a:p>
            <a:r>
              <a:rPr lang="en-US" b="1" dirty="0"/>
              <a:t>Signal Amplification</a:t>
            </a:r>
            <a:r>
              <a:rPr lang="en-US" dirty="0"/>
              <a:t>: The charge signal is amplified within each pixel.</a:t>
            </a:r>
          </a:p>
          <a:p>
            <a:r>
              <a:rPr lang="en-US" b="1" dirty="0"/>
              <a:t>Charge-to-Voltage Conversion</a:t>
            </a:r>
            <a:r>
              <a:rPr lang="en-US" dirty="0"/>
              <a:t>: Charge is converted into a voltage signal.</a:t>
            </a:r>
          </a:p>
          <a:p>
            <a:r>
              <a:rPr lang="en-US" b="1" dirty="0"/>
              <a:t>Analog-to-Digital Conversion</a:t>
            </a:r>
            <a:r>
              <a:rPr lang="en-US" dirty="0"/>
              <a:t>: The voltage signal is digitized.</a:t>
            </a:r>
          </a:p>
          <a:p>
            <a:r>
              <a:rPr lang="en-US" b="1" dirty="0"/>
              <a:t>Readout</a:t>
            </a:r>
            <a:r>
              <a:rPr lang="en-US" dirty="0"/>
              <a:t>: Digital signals from each pixel are read out.</a:t>
            </a:r>
          </a:p>
          <a:p>
            <a:endParaRPr lang="en-US" i="1" dirty="0"/>
          </a:p>
          <a:p>
            <a:r>
              <a:rPr lang="en-US" i="1" dirty="0"/>
              <a:t>More compact, faster readout speed, low cost but higher noise level compared to CCDs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BF5339-23D5-E512-EDA1-32020EB6F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E7ACC-7FBA-4442-B948-57605389422B}" type="datetime3">
              <a:rPr lang="en-US" smtClean="0"/>
              <a:t>11 September 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C5D603-0476-4162-7B3E-7B03937C0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STANBIO ONLINE PG CRASH COURSE 2024</a:t>
            </a:r>
            <a:endParaRPr lang="en-US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268DB1-BE36-EEE1-2F10-508FCF56DA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F8D1FD-89EB-F6DE-2AE6-281ECB1867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B273D2A-CBC4-20C2-CCAE-C97F7B1E3A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6946" y="2290356"/>
            <a:ext cx="5985164" cy="3396580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7203E4-D1AA-1234-4000-39825E5E0E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48A17-CFD0-4583-A8CA-44A904ED6E29}" type="datetime3">
              <a:rPr lang="en-US" smtClean="0"/>
              <a:t>11 September 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2D0C20-FC22-93B8-28E1-EF3724D91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STANBIO ONLINE PG CRASH COURSE 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861993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6B18DF-B9A3-9112-6A4D-1F880C0B18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153E49-7119-906C-0608-9B8E2DF109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8F2500-669E-DC73-FF51-7FC3C12679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8900" y="1200150"/>
            <a:ext cx="6934200" cy="4457700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C97E0E-5FFA-6776-9F43-5E7C1CC6D2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CCD8D-8BB8-49EF-BD42-1810D61A47A1}" type="datetime3">
              <a:rPr lang="en-US" smtClean="0"/>
              <a:t>11 September 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C41A02-601B-C719-970D-5EBE55E06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STANBIO ONLINE PG CRASH COURSE 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169587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3554" name="Picture 2" descr="double beam spectrophotometer"/>
          <p:cNvPicPr>
            <a:picLocks noChangeAspect="1" noChangeArrowheads="1"/>
          </p:cNvPicPr>
          <p:nvPr/>
        </p:nvPicPr>
        <p:blipFill>
          <a:blip r:embed="rId2"/>
          <a:srcRect t="1" b="18317"/>
          <a:stretch/>
        </p:blipFill>
        <p:spPr bwMode="auto">
          <a:xfrm>
            <a:off x="2507674" y="2298391"/>
            <a:ext cx="6666221" cy="3380509"/>
          </a:xfrm>
          <a:prstGeom prst="rect">
            <a:avLst/>
          </a:prstGeom>
          <a:noFill/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9E8E3B-0156-9DAE-83C0-248923440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C2E59-7A5C-472B-B0F7-05EF151DA725}" type="datetime3">
              <a:rPr lang="en-US" smtClean="0"/>
              <a:t>11 September 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62C2FF-25C0-7784-B175-FD53DB7170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STANBIO ONLINE PG CRASH COURSE 2024</a:t>
            </a:r>
            <a:endParaRPr lang="en-US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2AACB3-A09A-8068-9C14-FCCBDD951F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7AC64C-C9B2-4A8E-879E-8950CB431C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0208886-48BF-123E-2B99-21A94DC133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3945" y="1737360"/>
            <a:ext cx="9906000" cy="3543300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C522CD-002E-F9F5-125B-87B21E8AA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B6C9F-49A0-4D0C-B626-EEA119B68C0E}" type="datetime3">
              <a:rPr lang="en-US" smtClean="0"/>
              <a:t>11 September 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0AC6A7-132C-6594-C5D6-45631B1C6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STANBIO ONLINE PG CRASH COURSE 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24069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>
            <a:extLst>
              <a:ext uri="{FF2B5EF4-FFF2-40B4-BE49-F238E27FC236}">
                <a16:creationId xmlns:a16="http://schemas.microsoft.com/office/drawing/2014/main" id="{FBDCECDC-EEE3-4128-AA5E-82A8C0879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892168"/>
          </a:xfrm>
        </p:spPr>
        <p:txBody>
          <a:bodyPr anchor="ctr">
            <a:normAutofit/>
          </a:bodyPr>
          <a:lstStyle/>
          <a:p>
            <a:pPr lvl="0"/>
            <a:r>
              <a:rPr lang="en-US" sz="4800" i="1" dirty="0">
                <a:solidFill>
                  <a:srgbClr val="FFFFFF"/>
                </a:solidFill>
              </a:rPr>
              <a:t>Applications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4260EDE0-989C-4E16-AF94-F652294D82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5225240"/>
            <a:ext cx="10058400" cy="1143000"/>
          </a:xfrm>
        </p:spPr>
        <p:txBody>
          <a:bodyPr>
            <a:normAutofit/>
          </a:bodyPr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965F05-F61F-2CCE-ABDB-408A823171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4360E-04D2-402C-841F-ACDFBE302977}" type="datetime3">
              <a:rPr lang="en-US" smtClean="0"/>
              <a:t>11 September 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EC2F89-D418-9FCF-E2EC-13478F21B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STANBIO ONLINE PG CRASH COURSE 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3834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13C620-4781-767E-A9B9-40D32F6FC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Applications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FFB4A6-3712-A101-950F-9967435A91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>
                <a:solidFill>
                  <a:srgbClr val="303030"/>
                </a:solidFill>
                <a:latin typeface="roboto_condensedlight"/>
              </a:rPr>
              <a:t>Identifying a substance</a:t>
            </a:r>
            <a:endParaRPr lang="en-IN" b="0" i="0" dirty="0">
              <a:solidFill>
                <a:srgbClr val="303030"/>
              </a:solidFill>
              <a:effectLst/>
              <a:latin typeface="roboto_condensedlight"/>
            </a:endParaRPr>
          </a:p>
          <a:p>
            <a:r>
              <a:rPr lang="en-IN" b="0" i="0" dirty="0">
                <a:solidFill>
                  <a:srgbClr val="303030"/>
                </a:solidFill>
                <a:effectLst/>
                <a:latin typeface="roboto_condensedlight"/>
              </a:rPr>
              <a:t>Quantifying a Molecule</a:t>
            </a:r>
          </a:p>
          <a:p>
            <a:r>
              <a:rPr lang="en-IN" dirty="0">
                <a:solidFill>
                  <a:srgbClr val="303030"/>
                </a:solidFill>
                <a:latin typeface="roboto_condensedlight"/>
              </a:rPr>
              <a:t>Study enzyme kinetics</a:t>
            </a:r>
          </a:p>
          <a:p>
            <a:r>
              <a:rPr lang="en-IN" b="0" i="0" dirty="0">
                <a:solidFill>
                  <a:srgbClr val="303030"/>
                </a:solidFill>
                <a:effectLst/>
                <a:latin typeface="roboto_condensedlight"/>
              </a:rPr>
              <a:t>Study confirmational changes</a:t>
            </a:r>
          </a:p>
          <a:p>
            <a:r>
              <a:rPr lang="en-IN" dirty="0">
                <a:solidFill>
                  <a:srgbClr val="303030"/>
                </a:solidFill>
                <a:latin typeface="roboto_condensedlight"/>
              </a:rPr>
              <a:t>Measure purity of proteins and Nucleic acid</a:t>
            </a:r>
          </a:p>
          <a:p>
            <a:r>
              <a:rPr lang="en-IN" b="0" i="0" dirty="0">
                <a:solidFill>
                  <a:srgbClr val="303030"/>
                </a:solidFill>
                <a:effectLst/>
                <a:latin typeface="roboto_condensedlight"/>
              </a:rPr>
              <a:t>Nucleic acid and proteins me</a:t>
            </a:r>
            <a:r>
              <a:rPr lang="en-IN" dirty="0">
                <a:solidFill>
                  <a:srgbClr val="303030"/>
                </a:solidFill>
                <a:latin typeface="roboto_condensedlight"/>
              </a:rPr>
              <a:t>lting temperature</a:t>
            </a:r>
          </a:p>
          <a:p>
            <a:r>
              <a:rPr lang="en-IN" b="0" i="0" dirty="0">
                <a:solidFill>
                  <a:srgbClr val="303030"/>
                </a:solidFill>
                <a:effectLst/>
                <a:latin typeface="roboto_condensedlight"/>
              </a:rPr>
              <a:t>Colour </a:t>
            </a:r>
            <a:r>
              <a:rPr lang="en-IN" dirty="0">
                <a:solidFill>
                  <a:srgbClr val="303030"/>
                </a:solidFill>
                <a:latin typeface="roboto_condensedlight"/>
              </a:rPr>
              <a:t>measurement</a:t>
            </a:r>
            <a:endParaRPr lang="en-IN" b="0" i="0" dirty="0">
              <a:solidFill>
                <a:srgbClr val="303030"/>
              </a:solidFill>
              <a:effectLst/>
              <a:latin typeface="roboto_condensedlight"/>
            </a:endParaRPr>
          </a:p>
          <a:p>
            <a:endParaRPr lang="en-IN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17CBEC-413B-0778-D4E2-3693408613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B8034-4A41-41E9-992F-21348FA0C34E}" type="datetime3">
              <a:rPr lang="en-US" smtClean="0"/>
              <a:t>11 September 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B86530-956F-BA6C-F653-FC33092A69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STANBIO ONLINE PG CRASH COURSE 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400051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6D045A-EE3E-C324-028C-D32FC17C2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34C4C8-6D10-3A91-A415-0D085D2782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Clinical laboratory – measurement of analytes, drugs concentrations in biological fluids</a:t>
            </a:r>
          </a:p>
          <a:p>
            <a:r>
              <a:rPr lang="en-IN" dirty="0"/>
              <a:t>Molecular biology – Study the quantity, purity and structural changes in DNA</a:t>
            </a:r>
          </a:p>
          <a:p>
            <a:r>
              <a:rPr lang="en-IN" dirty="0"/>
              <a:t>Pharmaceutical industry – verify purity, analyse concentration and quality control</a:t>
            </a:r>
          </a:p>
          <a:p>
            <a:r>
              <a:rPr lang="en-IN" dirty="0"/>
              <a:t>Environmental testing – water and soil quality</a:t>
            </a:r>
          </a:p>
          <a:p>
            <a:r>
              <a:rPr lang="en-IN" dirty="0"/>
              <a:t>Food and beverage industry – food content analysis, colour measurement</a:t>
            </a:r>
          </a:p>
          <a:p>
            <a:r>
              <a:rPr lang="en-IN" dirty="0"/>
              <a:t>Forensic – Identification of substances</a:t>
            </a:r>
          </a:p>
          <a:p>
            <a:r>
              <a:rPr lang="en-IN" dirty="0"/>
              <a:t>Spectrophotometer is an integral part of other instruments like HPLC, ELISA readers, ABG systems for co-oximetry</a:t>
            </a:r>
          </a:p>
          <a:p>
            <a:endParaRPr lang="en-IN" dirty="0"/>
          </a:p>
          <a:p>
            <a:endParaRPr lang="en-IN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4B5163-26A9-617E-2265-9255994479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B0388-E158-4536-B197-BA0B10C22C6A}" type="datetime3">
              <a:rPr lang="en-US" smtClean="0"/>
              <a:t>11 September 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F494A0-4C62-7088-6A5A-28D97A774D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STANBIO ONLINE PG CRASH COURSE 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496152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>
            <a:extLst>
              <a:ext uri="{FF2B5EF4-FFF2-40B4-BE49-F238E27FC236}">
                <a16:creationId xmlns:a16="http://schemas.microsoft.com/office/drawing/2014/main" id="{FBDCECDC-EEE3-4128-AA5E-82A8C0879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892168"/>
          </a:xfrm>
        </p:spPr>
        <p:txBody>
          <a:bodyPr anchor="ctr">
            <a:normAutofit/>
          </a:bodyPr>
          <a:lstStyle/>
          <a:p>
            <a:pPr lvl="0"/>
            <a:r>
              <a:rPr lang="en-US" sz="4800" i="1" dirty="0">
                <a:solidFill>
                  <a:srgbClr val="FFFFFF"/>
                </a:solidFill>
              </a:rPr>
              <a:t>Advantages and Limitations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4260EDE0-989C-4E16-AF94-F652294D82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5225240"/>
            <a:ext cx="10058400" cy="1143000"/>
          </a:xfrm>
        </p:spPr>
        <p:txBody>
          <a:bodyPr>
            <a:normAutofit/>
          </a:bodyPr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E81D86-0F6C-A065-EB96-CB98847C90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E4572-9827-485E-8A1C-E1B5D0773A73}" type="datetime3">
              <a:rPr lang="en-US" smtClean="0"/>
              <a:t>11 September 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CBA0AB-1942-67F9-B72A-69F059079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STANBIO ONLINE PG CRASH COURSE 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382002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EA7499-2D58-FF0F-7105-C7A3429F0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Advantages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4DCAD3-3779-AEBD-9E8A-3186D41FDE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High Sensitivity: Capable of detecting very low concentrations of analytes.</a:t>
            </a:r>
          </a:p>
          <a:p>
            <a:r>
              <a:rPr lang="en-US" dirty="0"/>
              <a:t>Non-Destructive: Does not alter or destroy the sample during analysis.</a:t>
            </a:r>
          </a:p>
          <a:p>
            <a:r>
              <a:rPr lang="en-US" dirty="0"/>
              <a:t>Wide Applicability: Can be used for a variety of compounds in different industries (e.g., chemistry, biology, environmental science).</a:t>
            </a:r>
          </a:p>
          <a:p>
            <a:r>
              <a:rPr lang="en-US" dirty="0"/>
              <a:t>Quantitative and Qualitative: Allows both the identification and quantification of substances.</a:t>
            </a:r>
          </a:p>
          <a:p>
            <a:r>
              <a:rPr lang="en-US" dirty="0"/>
              <a:t>Fast and Simple: Provides quick results with straightforward procedures.</a:t>
            </a:r>
          </a:p>
          <a:p>
            <a:r>
              <a:rPr lang="en-US" dirty="0"/>
              <a:t>Automation Capability: Easily integrated into automated systems for high-throughput analysis (e.g., in clinical labs, HPLC detectors, or ELISA readers).</a:t>
            </a:r>
            <a:endParaRPr lang="en-IN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0F13E5-36D9-0D8E-91D8-ACE43C3C7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7D2F9-C7F6-4400-8E2B-4AEFEFC80272}" type="datetime3">
              <a:rPr lang="en-US" smtClean="0"/>
              <a:t>11 September 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891EBA-5772-D4FB-C1B9-0776207B95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STANBIO ONLINE PG CRASH COURSE 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81264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Beer Lambert’s law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t="14169"/>
          <a:stretch>
            <a:fillRect/>
          </a:stretch>
        </p:blipFill>
        <p:spPr bwMode="auto">
          <a:xfrm>
            <a:off x="1228007" y="1835636"/>
            <a:ext cx="2593461" cy="2285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4389120" y="2535099"/>
            <a:ext cx="2156959" cy="110440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T=  I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        I</a:t>
            </a:r>
            <a:r>
              <a:rPr lang="en-US" baseline="-25000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3E1B4A8-14FF-BC13-6EAD-02ACCE11322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9209" b="11422"/>
          <a:stretch/>
        </p:blipFill>
        <p:spPr>
          <a:xfrm>
            <a:off x="7454932" y="2203772"/>
            <a:ext cx="2270959" cy="24126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1A85013-DF9A-E604-6215-3EC66506C9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3647" y="4165641"/>
            <a:ext cx="2322179" cy="1976016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913BAF0-980B-1631-50E4-79B76E94EB32}"/>
              </a:ext>
            </a:extLst>
          </p:cNvPr>
          <p:cNvCxnSpPr>
            <a:cxnSpLocks/>
          </p:cNvCxnSpPr>
          <p:nvPr/>
        </p:nvCxnSpPr>
        <p:spPr>
          <a:xfrm>
            <a:off x="5518991" y="3077141"/>
            <a:ext cx="307769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D25AE8-420D-45D5-7E5B-C7DE772AE9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F9260-A66E-4C6A-A186-4448F87B02CB}" type="datetime3">
              <a:rPr lang="en-US" smtClean="0"/>
              <a:t>11 September 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B213897-78B2-4A23-050F-C95AF57CC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STANBIO ONLINE PG CRASH COURSE 2024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308437-4BEF-FC9B-3806-176D6ACF34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Limitations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E65544-6E5C-D4DC-7F2C-6AA8AE73C9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Stray Light: Causes errors at high absorbance values, leading to inaccurate readings.</a:t>
            </a:r>
          </a:p>
          <a:p>
            <a:r>
              <a:rPr lang="en-US" dirty="0"/>
              <a:t>Sample Preparation: Requires careful preparation; poor handling can affect accuracy.</a:t>
            </a:r>
          </a:p>
          <a:p>
            <a:r>
              <a:rPr lang="en-US" dirty="0"/>
              <a:t>Turbidity: Suspended particles can scatter light, causing measurement errors.</a:t>
            </a:r>
          </a:p>
          <a:p>
            <a:r>
              <a:rPr lang="en-US" dirty="0"/>
              <a:t>Beer's Law Deviations: Nonlinear results at high concentrations due to molecular interactions.</a:t>
            </a:r>
          </a:p>
          <a:p>
            <a:r>
              <a:rPr lang="en-US" dirty="0"/>
              <a:t>Limited Wavelength Range: A single spectrophotometer may not cover all required wavelengths (UV, visible, or IR).</a:t>
            </a:r>
          </a:p>
          <a:p>
            <a:r>
              <a:rPr lang="en-US" dirty="0"/>
              <a:t>Non-Specific Detection: Overlapping absorbance spectra can make it difficult to differentiate components in mixtures.</a:t>
            </a:r>
          </a:p>
          <a:p>
            <a:r>
              <a:rPr lang="en-US" dirty="0"/>
              <a:t>Environmental Sensitivity: Temperature, light, and vibrations can introduce noise or variability.</a:t>
            </a:r>
            <a:endParaRPr lang="en-IN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0B9B40-DC05-3F20-D6F1-D8404B2761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FF859-57AB-4B32-A078-838598A3A4E2}" type="datetime3">
              <a:rPr lang="en-US" smtClean="0"/>
              <a:t>11 September 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0DD165-C14A-73B6-23BD-275E8EC5B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STANBIO ONLINE PG CRASH COURSE 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039416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>
            <a:extLst>
              <a:ext uri="{FF2B5EF4-FFF2-40B4-BE49-F238E27FC236}">
                <a16:creationId xmlns:a16="http://schemas.microsoft.com/office/drawing/2014/main" id="{FBDCECDC-EEE3-4128-AA5E-82A8C0879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892168"/>
          </a:xfrm>
        </p:spPr>
        <p:txBody>
          <a:bodyPr anchor="ctr">
            <a:normAutofit/>
          </a:bodyPr>
          <a:lstStyle/>
          <a:p>
            <a:pPr lvl="0"/>
            <a:r>
              <a:rPr lang="en-US" sz="4800" i="1" dirty="0">
                <a:solidFill>
                  <a:srgbClr val="FFFFFF"/>
                </a:solidFill>
              </a:rPr>
              <a:t>Performance characteristics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4260EDE0-989C-4E16-AF94-F652294D82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5225240"/>
            <a:ext cx="10058400" cy="1143000"/>
          </a:xfrm>
        </p:spPr>
        <p:txBody>
          <a:bodyPr>
            <a:normAutofit/>
          </a:bodyPr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A751DD-1208-DD5C-4582-CA82D0D0B8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F9CD2-45C9-430B-A6EC-5795B1EA79C5}" type="datetime3">
              <a:rPr lang="en-US" smtClean="0"/>
              <a:t>11 September 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52DCB1-DC14-9E5A-BC6C-213CCC967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STANBIO ONLINE PG CRASH COURSE 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676555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2839ED-182F-8E6E-CF7E-89A85265DC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Performance characteristics</a:t>
            </a:r>
            <a:endParaRPr lang="en-IN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578F3B-9489-B878-AA03-0284E650F1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IN" dirty="0"/>
              <a:t>Wavelength accuracy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IN" dirty="0"/>
              <a:t>Spectral bandwidth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IN" dirty="0"/>
              <a:t>Straylight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IN" dirty="0"/>
              <a:t>Linearity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IN" dirty="0"/>
              <a:t>Photometric accuracy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IN" dirty="0"/>
              <a:t>Testing frequency- no regulations regarding - testing frequency monthly testing is preferred and frequency can be increased in high sample throughput environment</a:t>
            </a:r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endParaRPr lang="en-IN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38EE38-692A-EF6E-B699-ECED65AB20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FB4A3-28F0-4313-BC25-98F13D0D271F}" type="datetime3">
              <a:rPr lang="en-US" smtClean="0"/>
              <a:t>11 September 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F50EE3-41BF-E123-80FA-062D148ED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STANBIO ONLINE PG CRASH COURSE 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36247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2392CE-A3B4-3D71-CD96-64283C73A0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4000" dirty="0"/>
              <a:t>Wavelength accuracy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094935-8183-E902-FCF5-DABF05ACAC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wavelength accuracy test is used to ensure that the wavelength axis of the UV-Vis spectrum is accurate (correct and within acceptable limits) across the intended operational range. </a:t>
            </a:r>
            <a:endParaRPr lang="en-IN" dirty="0"/>
          </a:p>
          <a:p>
            <a:r>
              <a:rPr lang="en-IN" dirty="0"/>
              <a:t>This is assessed by using either a sample or a glass filter containing a series of very sharp peaks or by measuring the emission from a lamp.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IN" dirty="0"/>
              <a:t>Deuterium lamp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IN" dirty="0"/>
              <a:t>Mercury emission source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IN" dirty="0"/>
              <a:t>Glass and liquid filters such as holmium oxide, didymium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8913F2-2313-7A48-6CA6-1EF928C167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28935-E0D6-48B4-92A3-158B47A0941B}" type="datetime3">
              <a:rPr lang="en-US" smtClean="0"/>
              <a:t>11 September 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635970-32C4-E955-B704-C7E426CB1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STANBIO ONLINE PG CRASH COURSE 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825707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B44FA8-4798-2136-183F-6B609D9949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4000" dirty="0"/>
              <a:t>Wavelength accuracy </a:t>
            </a:r>
            <a:r>
              <a:rPr lang="en-US" sz="4000" dirty="0"/>
              <a:t>using lamp emissions</a:t>
            </a:r>
            <a:endParaRPr lang="en-IN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710839-F322-1334-3888-8BAF6781CE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5BA1DA-91AD-C9DD-9A0E-E96ACFA351B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8085"/>
          <a:stretch/>
        </p:blipFill>
        <p:spPr>
          <a:xfrm>
            <a:off x="938344" y="2523509"/>
            <a:ext cx="4107721" cy="259934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4F3A714-DE08-DEAB-20CE-CE95C3A6E3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4468" y="2173252"/>
            <a:ext cx="4979188" cy="299079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12938D0-F1EB-5D5B-16CB-E9939AE2294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b="27403"/>
          <a:stretch/>
        </p:blipFill>
        <p:spPr>
          <a:xfrm>
            <a:off x="6674267" y="4906456"/>
            <a:ext cx="4640349" cy="91245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5719B78-9A18-A83A-B4FC-C8942AE9A72E}"/>
              </a:ext>
            </a:extLst>
          </p:cNvPr>
          <p:cNvSpPr txBox="1"/>
          <p:nvPr/>
        </p:nvSpPr>
        <p:spPr>
          <a:xfrm>
            <a:off x="1141515" y="5294357"/>
            <a:ext cx="609501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600" dirty="0"/>
              <a:t>Deuterium lamp emission: 656.1 nm emission line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6436F6-A7A4-4322-A0A7-DC348C7825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B083A-2199-4577-AC69-E534453893D1}" type="datetime3">
              <a:rPr lang="en-US" smtClean="0"/>
              <a:t>11 September 2024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A5DDC79-3A1A-CEF5-F6A4-F4502DFE20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STANBIO ONLINE PG CRASH COURSE 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704855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C949F4-5A90-BA75-E6B4-A80884BDF5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4000" dirty="0"/>
              <a:t>Wavelength accuracy using glass and liquid filters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D1EFD4-A798-DCB7-13DA-62D0DA6EE0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EA737DB-726C-067E-1899-4F26B12EF9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7174" y="2240495"/>
            <a:ext cx="5475252" cy="2949247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267CED-1A80-E62F-0036-9776EF0705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1BF65-4C2B-4BB1-A56A-6D067F850605}" type="datetime3">
              <a:rPr lang="en-US" smtClean="0"/>
              <a:t>11 September 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512592-11CC-F1FD-5A31-DC7F03B17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STANBIO ONLINE PG CRASH COURSE 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047621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FBF746-CD69-0652-600C-BD8E2519EE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Photometric Accuracy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BA7800-E6BD-160D-A458-EA01514D37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These tests are used to ensure that a UV-Vis spectrophotometer yields reliable quantitative measurements.</a:t>
            </a:r>
            <a:endParaRPr lang="en-IN" dirty="0"/>
          </a:p>
          <a:p>
            <a:r>
              <a:rPr lang="en-IN" dirty="0"/>
              <a:t>Neutral density glass filters</a:t>
            </a:r>
          </a:p>
          <a:p>
            <a:r>
              <a:rPr lang="en-IN" dirty="0"/>
              <a:t>Potassium dichromate solution</a:t>
            </a:r>
          </a:p>
          <a:p>
            <a:r>
              <a:rPr lang="en-IN" dirty="0"/>
              <a:t>Nicotinic acid solution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1423ED7-2BB5-751F-C578-D3D68E3901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381" y="2556499"/>
            <a:ext cx="2519775" cy="2864293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544068-28BA-59F4-286E-DB7BA1BC1C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6E71C-BA1F-4916-AD56-82748AFDFFA8}" type="datetime3">
              <a:rPr lang="en-US" smtClean="0"/>
              <a:t>11 September 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5275F1-61EA-85B8-612A-D636DC08F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STANBIO ONLINE PG CRASH COURSE 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34919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178DFE-77F6-F1E3-12E4-EE8444A6B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Photometric linearity</a:t>
            </a:r>
            <a:endParaRPr lang="en-IN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FDD53A-ADAB-C156-CCDC-677689F940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Photometric linearity affects how accurately an instrument measures absorbance with increasing optical density or concentration.</a:t>
            </a:r>
            <a:endParaRPr lang="en-I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F59B9B-F15D-35D4-B2B0-96A522E640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7813" y="3429000"/>
            <a:ext cx="6078999" cy="2771095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467789-9CC0-4474-2FEE-69E52871C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65369-FC7A-4CF5-8828-8BA4A203AF9D}" type="datetime3">
              <a:rPr lang="en-US" smtClean="0"/>
              <a:t>11 September 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F783AA-FEA9-941D-E9DC-8011F61719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STANBIO ONLINE PG CRASH COURSE 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83006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EB4F0E-E98D-E287-E653-FC7E08F9A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Stray light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398BA9-0A6E-34C4-7AD8-89806861008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Stray light can be defined as the amount of unwanted wavelengths that are present in the sample beam. </a:t>
            </a:r>
            <a:endParaRPr lang="en-IN" dirty="0"/>
          </a:p>
          <a:p>
            <a:r>
              <a:rPr lang="en-IN" dirty="0"/>
              <a:t>Scattering or diffraction by monochromator, other components of spectrophotometer or sample itself</a:t>
            </a:r>
          </a:p>
          <a:p>
            <a:r>
              <a:rPr lang="en-IN" dirty="0"/>
              <a:t>Light leaks</a:t>
            </a:r>
          </a:p>
          <a:p>
            <a:r>
              <a:rPr lang="en-IN" dirty="0"/>
              <a:t>Fluorescence of the sample</a:t>
            </a:r>
          </a:p>
          <a:p>
            <a:r>
              <a:rPr lang="en-US" dirty="0"/>
              <a:t>The best achievable stray light value will be around </a:t>
            </a:r>
            <a:r>
              <a:rPr lang="en-US" b="1" dirty="0"/>
              <a:t>0.01%T</a:t>
            </a:r>
            <a:endParaRPr lang="en-IN" b="1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D4D54E-E627-8E0A-335F-AB4A78586BF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en-IN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2D79AC-C77A-0B63-36E4-772EA55CBA4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9972"/>
          <a:stretch/>
        </p:blipFill>
        <p:spPr>
          <a:xfrm>
            <a:off x="6515944" y="2454520"/>
            <a:ext cx="4298320" cy="2901252"/>
          </a:xfrm>
          <a:prstGeom prst="rect">
            <a:avLst/>
          </a:prstGeom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49AAE86-D457-4BEC-48AD-E0BE96219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3330A-7562-489D-A02A-019B7E97C256}" type="datetime3">
              <a:rPr lang="en-US" smtClean="0"/>
              <a:t>11 September 2024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976A5DE-B0FA-4068-774A-485B01D85F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STANBIO ONLINE PG CRASH COURSE 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212512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395884F-4691-E5A8-A571-B5A9B37979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Stray light measurement </a:t>
            </a:r>
            <a:endParaRPr lang="en-IN" sz="4000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4CDE640-85CD-6BA7-73D9-E7268F94C6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5113516" cy="736282"/>
          </a:xfrm>
        </p:spPr>
        <p:txBody>
          <a:bodyPr>
            <a:normAutofit/>
          </a:bodyPr>
          <a:lstStyle/>
          <a:p>
            <a:r>
              <a:rPr lang="en-IN" cap="none" dirty="0"/>
              <a:t>50 g/L sodium nitrite for 340 nm and 370 nm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FD3E9C-EDC6-01AE-1BDC-F96B33F4E53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079E15A-C3CE-89E4-2E4D-6137EBB5FA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596735"/>
          </a:xfrm>
        </p:spPr>
        <p:txBody>
          <a:bodyPr>
            <a:normAutofit/>
          </a:bodyPr>
          <a:lstStyle/>
          <a:p>
            <a:r>
              <a:rPr lang="en-IN" cap="none" dirty="0"/>
              <a:t>10 g/L sodium iodide for 220 nm</a:t>
            </a:r>
            <a:endParaRPr lang="en-IN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8194991D-2AB2-B42C-8A33-FB656D11DFAA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612C03E-617C-E173-93D1-DEF60188B68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-1039" b="48929"/>
          <a:stretch/>
        </p:blipFill>
        <p:spPr>
          <a:xfrm>
            <a:off x="6762134" y="2793682"/>
            <a:ext cx="3745849" cy="308972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04C7465-B4D4-ED72-B36A-B9968E8273B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51273"/>
          <a:stretch/>
        </p:blipFill>
        <p:spPr>
          <a:xfrm>
            <a:off x="1097280" y="2897969"/>
            <a:ext cx="4332588" cy="3341706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E94A161-791B-5FDE-B65B-77762F3CF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78E6D-FE19-4775-9DE4-CAD5ACF45092}" type="datetime3">
              <a:rPr lang="en-US" smtClean="0"/>
              <a:t>11 September 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FE3AEC-C784-5744-3FD0-CA8D135B7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STANBIO ONLINE PG CRASH COURSE 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19149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Absorbance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1875" y="2181324"/>
            <a:ext cx="3857625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5C7244F-2D41-523D-ED63-BA8A7225F349}"/>
              </a:ext>
            </a:extLst>
          </p:cNvPr>
          <p:cNvSpPr/>
          <p:nvPr/>
        </p:nvSpPr>
        <p:spPr>
          <a:xfrm>
            <a:off x="1219265" y="4607122"/>
            <a:ext cx="3857625" cy="172786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Absorbance =  log</a:t>
            </a:r>
            <a:r>
              <a:rPr lang="en-US" sz="1050" dirty="0"/>
              <a:t>10</a:t>
            </a:r>
            <a:r>
              <a:rPr lang="en-US" dirty="0"/>
              <a:t> 1/T </a:t>
            </a:r>
          </a:p>
          <a:p>
            <a:pPr marL="1271400" lvl="7" indent="0">
              <a:buNone/>
            </a:pPr>
            <a:r>
              <a:rPr lang="en-US" sz="1800" dirty="0"/>
              <a:t>=  log</a:t>
            </a:r>
            <a:r>
              <a:rPr lang="en-US" sz="1000" dirty="0"/>
              <a:t>10</a:t>
            </a:r>
            <a:r>
              <a:rPr lang="en-US" sz="1800" dirty="0"/>
              <a:t> 100/%T </a:t>
            </a:r>
          </a:p>
          <a:p>
            <a:pPr marL="1271400" lvl="7" indent="0">
              <a:buNone/>
            </a:pPr>
            <a:r>
              <a:rPr lang="en-US" sz="1800" dirty="0"/>
              <a:t>= 2- log</a:t>
            </a:r>
            <a:r>
              <a:rPr lang="en-US" sz="700" dirty="0"/>
              <a:t>10</a:t>
            </a:r>
            <a:r>
              <a:rPr lang="en-US" sz="1800" dirty="0"/>
              <a:t> (%T)</a:t>
            </a:r>
            <a:endParaRPr lang="en-US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EA53893B-9B81-B3C5-7FB8-9DAF517056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9492545"/>
              </p:ext>
            </p:extLst>
          </p:nvPr>
        </p:nvGraphicFramePr>
        <p:xfrm>
          <a:off x="7249885" y="2516218"/>
          <a:ext cx="3313218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609">
                  <a:extLst>
                    <a:ext uri="{9D8B030D-6E8A-4147-A177-3AD203B41FA5}">
                      <a16:colId xmlns:a16="http://schemas.microsoft.com/office/drawing/2014/main" val="2426147326"/>
                    </a:ext>
                  </a:extLst>
                </a:gridCol>
                <a:gridCol w="1656609">
                  <a:extLst>
                    <a:ext uri="{9D8B030D-6E8A-4147-A177-3AD203B41FA5}">
                      <a16:colId xmlns:a16="http://schemas.microsoft.com/office/drawing/2014/main" val="1520883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T%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95950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99109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43940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83997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0.1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16799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0.01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29004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0.001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2643666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EA97F8-8D3A-3B7D-8CD0-F17E41782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9D893-A477-4E2F-931A-43EB02782948}" type="datetime3">
              <a:rPr lang="en-US" smtClean="0"/>
              <a:t>11 September 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4F2949-EA1A-BEC7-015E-50D06FF044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STANBIO ONLINE PG CRASH COURSE 2024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BC8748-7044-A903-595D-3B2C8AE682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Spectral resolution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DCEA7B-A172-348E-06DF-738B2294D7D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The resolution of a UV-Vis spectrophotometer is the narrowest spectral bandwidth that the instrument can achieve.</a:t>
            </a:r>
            <a:endParaRPr lang="en-IN" dirty="0"/>
          </a:p>
          <a:p>
            <a:pPr>
              <a:buFont typeface="Wingdings" panose="05000000000000000000" pitchFamily="2" charset="2"/>
              <a:buChar char="q"/>
            </a:pPr>
            <a:r>
              <a:rPr lang="en-IN" dirty="0"/>
              <a:t>Toluene in Hexane solution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F28CF0-4B7B-913F-EE23-DDFBFD93FAF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AE69D9-1338-A9BE-C301-4064B56837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8839" y="2108201"/>
            <a:ext cx="4625881" cy="3342118"/>
          </a:xfrm>
          <a:prstGeom prst="rect">
            <a:avLst/>
          </a:prstGeom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C97684D-75F9-5763-EFFA-81EDAC15E9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D8902-4311-4362-AE57-408007754DE9}" type="datetime3">
              <a:rPr lang="en-US" smtClean="0"/>
              <a:t>11 September 2024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F8ADB20-4841-1B53-B341-F5FEA3A212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STANBIO ONLINE PG CRASH COURSE 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335939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7044A-217E-9799-5914-34B482CE78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Other performance characteristics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F752DF-D689-2DA5-B2B0-4986B113AD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b="1" dirty="0"/>
              <a:t>Noise</a:t>
            </a:r>
            <a:r>
              <a:rPr lang="en-IN" dirty="0"/>
              <a:t>: </a:t>
            </a:r>
            <a:r>
              <a:rPr lang="en-US" dirty="0"/>
              <a:t>Noise refers to </a:t>
            </a:r>
            <a:r>
              <a:rPr lang="en-US" b="1" dirty="0"/>
              <a:t>random fluctuations</a:t>
            </a:r>
            <a:r>
              <a:rPr lang="en-US" dirty="0"/>
              <a:t> in the signal that are inherent in any measurement system. It is usually a combination of electrical noise from the detector, thermal noise, and fluctuations in the light source.</a:t>
            </a:r>
          </a:p>
          <a:p>
            <a:r>
              <a:rPr lang="en-IN" dirty="0"/>
              <a:t>Baseline flatness</a:t>
            </a:r>
            <a:endParaRPr lang="en-US" dirty="0"/>
          </a:p>
          <a:p>
            <a:r>
              <a:rPr lang="en-IN" dirty="0"/>
              <a:t>Absorbance stability (drift) </a:t>
            </a:r>
            <a:endParaRPr lang="en-US" dirty="0"/>
          </a:p>
          <a:p>
            <a:r>
              <a:rPr lang="en-IN" dirty="0"/>
              <a:t>Reproducibility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AC5368-448C-4848-2F75-451C68E30F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001A0-5E2F-482B-ABF5-6D92FEE22F94}" type="datetime3">
              <a:rPr lang="en-US" smtClean="0"/>
              <a:t>11 September 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56B820-AB63-E607-1F35-70D7B38B94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STANBIO ONLINE PG CRASH COURSE 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49399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5E5440E5-2F3F-F507-2336-34A28E2DCFA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69" r="69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DAF05365-E746-A1BE-5D2A-F0DDD6977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Questions?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0EE4385-5626-7547-A96D-EA508347E80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2823D1-D67F-4529-4FB6-A388654B00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F3684-9556-450B-8767-97E36940E264}" type="datetime3">
              <a:rPr lang="en-US" smtClean="0"/>
              <a:t>11 September 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DDE97DC-0326-632E-52DF-D1F410086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STANBIO ONLINE PG CRASH COURSE 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4533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Concentration and absorbance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B0CCB85-B686-B14B-E4DF-26E9C23C5D94}"/>
              </a:ext>
            </a:extLst>
          </p:cNvPr>
          <p:cNvSpPr/>
          <p:nvPr/>
        </p:nvSpPr>
        <p:spPr>
          <a:xfrm>
            <a:off x="2202873" y="2159958"/>
            <a:ext cx="1977242" cy="914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A = a b c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6916F77-7BBA-38EB-4E95-D4B24A8459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4863350"/>
              </p:ext>
            </p:extLst>
          </p:nvPr>
        </p:nvGraphicFramePr>
        <p:xfrm>
          <a:off x="1521361" y="3661998"/>
          <a:ext cx="4659745" cy="158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59745">
                  <a:extLst>
                    <a:ext uri="{9D8B030D-6E8A-4147-A177-3AD203B41FA5}">
                      <a16:colId xmlns:a16="http://schemas.microsoft.com/office/drawing/2014/main" val="2863338550"/>
                    </a:ext>
                  </a:extLst>
                </a:gridCol>
              </a:tblGrid>
              <a:tr h="9064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>
                          <a:solidFill>
                            <a:sysClr val="windowText" lastClr="000000"/>
                          </a:solidFill>
                        </a:rPr>
                        <a:t>A= Absorbance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>
                          <a:solidFill>
                            <a:sysClr val="windowText" lastClr="000000"/>
                          </a:solidFill>
                        </a:rPr>
                        <a:t>a = Constant – Molar absorptivity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>
                          <a:solidFill>
                            <a:sysClr val="windowText" lastClr="000000"/>
                          </a:solidFill>
                        </a:rPr>
                        <a:t>b = path length in cm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>
                          <a:solidFill>
                            <a:sysClr val="windowText" lastClr="000000"/>
                          </a:solidFill>
                        </a:rPr>
                        <a:t>c = Concentration of the solute in mol/L</a:t>
                      </a:r>
                    </a:p>
                    <a:p>
                      <a:endParaRPr lang="en-IN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80444543"/>
                  </a:ext>
                </a:extLst>
              </a:tr>
            </a:tbl>
          </a:graphicData>
        </a:graphic>
      </p:graphicFrame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E6FB81E-7E27-E1E5-9B32-93CF35773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A445-4FA7-4B06-A125-3A5357B52F82}" type="datetime3">
              <a:rPr lang="en-US" smtClean="0"/>
              <a:t>11 September 2024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57817BB-FC8C-0171-584C-D266844688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STANBIO ONLINE PG CRASH COURSE 2024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Assumptions/ Limitations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/>
              <a:t>Beer’s law is followed only if the following conditions are met: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Incident radiation on the substance of interest is </a:t>
            </a:r>
            <a:r>
              <a:rPr lang="en-US" b="1" dirty="0"/>
              <a:t>monochromatic</a:t>
            </a:r>
            <a:r>
              <a:rPr lang="en-US" dirty="0"/>
              <a:t>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The </a:t>
            </a:r>
            <a:r>
              <a:rPr lang="en-US" b="1" dirty="0"/>
              <a:t>solvent absorption is insignificant </a:t>
            </a:r>
            <a:r>
              <a:rPr lang="en-US" dirty="0"/>
              <a:t>compared with the solute absorbance.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The solute concentration is </a:t>
            </a:r>
            <a:r>
              <a:rPr lang="en-US" b="1" dirty="0"/>
              <a:t>within given limits</a:t>
            </a:r>
            <a:r>
              <a:rPr lang="en-US" dirty="0"/>
              <a:t>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An optical interferant is not present.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A chemical reaction does not occur between the molecule of interest and another solute or solvent molecule.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76C6CA-1512-5546-37BC-7610F23CE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9E260-659A-406F-9305-A09B05F4D1E0}" type="datetime3">
              <a:rPr lang="en-US" smtClean="0"/>
              <a:t>11 September 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1AFD6A-20EF-5E39-8A2B-6A99AA5CD4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STANBIO ONLINE PG CRASH COURSE 2024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905000" y="3048000"/>
            <a:ext cx="80772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Why can’t molar absorptivity be used instead of calibration for all assays?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7C913B-7CAB-31AE-BB6E-B04212ECD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0D5B5-27F6-4E17-8952-8EB8CB4210E1}" type="datetime3">
              <a:rPr lang="en-US" smtClean="0"/>
              <a:t>11 September 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F95F6A-7802-FFCA-8886-25C1BD31B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STANBIO ONLINE PG CRASH COURSE 2024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Custom 37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9BA8B7"/>
      </a:accent1>
      <a:accent2>
        <a:srgbClr val="E6A02E"/>
      </a:accent2>
      <a:accent3>
        <a:srgbClr val="BF6A3B"/>
      </a:accent3>
      <a:accent4>
        <a:srgbClr val="92987A"/>
      </a:accent4>
      <a:accent5>
        <a:srgbClr val="857659"/>
      </a:accent5>
      <a:accent6>
        <a:srgbClr val="A0988C"/>
      </a:accent6>
      <a:hlink>
        <a:srgbClr val="00B0F0"/>
      </a:hlink>
      <a:folHlink>
        <a:srgbClr val="738F97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WO.pptx" id="{80AA9D2D-EE59-4148-A11E-A51EEE828B28}" vid="{AEAFD717-D3C8-4034-8F7E-D5220B0CCEB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7" ma:contentTypeDescription="Create a new document." ma:contentTypeScope="" ma:versionID="c6f9a84f66a9c8b9a21755b9ffafb945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27df39e3e7036dff54f89ddd5805ce72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5A59D56-2157-4202-9D02-F44E447A241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F4F4D41-822D-40F2-A7AC-E4E6CB36CA7A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19DAD249-BF80-48EF-9AFB-36A11BCDC2C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{D9EBDB41-B459-41D6-BFCE-EAED287C54BE}tf56160789_win32</Template>
  <TotalTime>2003</TotalTime>
  <Words>2045</Words>
  <Application>Microsoft Office PowerPoint</Application>
  <PresentationFormat>Widescreen</PresentationFormat>
  <Paragraphs>393</Paragraphs>
  <Slides>62</Slides>
  <Notes>3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69" baseType="lpstr">
      <vt:lpstr>Arial</vt:lpstr>
      <vt:lpstr>Bookman Old Style</vt:lpstr>
      <vt:lpstr>Calibri</vt:lpstr>
      <vt:lpstr>Franklin Gothic Book</vt:lpstr>
      <vt:lpstr>roboto_condensedlight</vt:lpstr>
      <vt:lpstr>Wingdings</vt:lpstr>
      <vt:lpstr>Custom</vt:lpstr>
      <vt:lpstr>Spectrophotometer</vt:lpstr>
      <vt:lpstr>Outline</vt:lpstr>
      <vt:lpstr>Photometry</vt:lpstr>
      <vt:lpstr>Principle </vt:lpstr>
      <vt:lpstr>Beer Lambert’s law</vt:lpstr>
      <vt:lpstr>Absorbance</vt:lpstr>
      <vt:lpstr>Concentration and absorbance</vt:lpstr>
      <vt:lpstr>Assumptions/ Limitations</vt:lpstr>
      <vt:lpstr>PowerPoint Presentation</vt:lpstr>
      <vt:lpstr>Instrumentation </vt:lpstr>
      <vt:lpstr>Components</vt:lpstr>
      <vt:lpstr>Types of spectrophotometers</vt:lpstr>
      <vt:lpstr>Light source</vt:lpstr>
      <vt:lpstr>Incandescent lamps</vt:lpstr>
      <vt:lpstr>Quartz halogen lamp</vt:lpstr>
      <vt:lpstr> Gas discharge- Arc lamps</vt:lpstr>
      <vt:lpstr>PowerPoint Presentation</vt:lpstr>
      <vt:lpstr> Gas discharge- vapour lamps</vt:lpstr>
      <vt:lpstr>Light Emitting Diodes</vt:lpstr>
      <vt:lpstr>LEDs</vt:lpstr>
      <vt:lpstr>LEDs</vt:lpstr>
      <vt:lpstr>LASERS</vt:lpstr>
      <vt:lpstr>Wavelength selector </vt:lpstr>
      <vt:lpstr>Absorption filter</vt:lpstr>
      <vt:lpstr>Interference filter</vt:lpstr>
      <vt:lpstr>Interference filter</vt:lpstr>
      <vt:lpstr>Prism</vt:lpstr>
      <vt:lpstr>Diffraction Gratings</vt:lpstr>
      <vt:lpstr>Diffraction Gratings</vt:lpstr>
      <vt:lpstr>Cuvettes</vt:lpstr>
      <vt:lpstr>Photodetectors</vt:lpstr>
      <vt:lpstr>Photomultiplier tube</vt:lpstr>
      <vt:lpstr>PowerPoint Presentation</vt:lpstr>
      <vt:lpstr>PMT</vt:lpstr>
      <vt:lpstr>Photodiode</vt:lpstr>
      <vt:lpstr>Photodiode array</vt:lpstr>
      <vt:lpstr>Charge-Coupled Device</vt:lpstr>
      <vt:lpstr>Process flow in CCD</vt:lpstr>
      <vt:lpstr>PowerPoint Presentation</vt:lpstr>
      <vt:lpstr>CMOS</vt:lpstr>
      <vt:lpstr>PowerPoint Presentation</vt:lpstr>
      <vt:lpstr>PowerPoint Presentation</vt:lpstr>
      <vt:lpstr>PowerPoint Presentation</vt:lpstr>
      <vt:lpstr>PowerPoint Presentation</vt:lpstr>
      <vt:lpstr>Applications</vt:lpstr>
      <vt:lpstr>Applications</vt:lpstr>
      <vt:lpstr>PowerPoint Presentation</vt:lpstr>
      <vt:lpstr>Advantages and Limitations</vt:lpstr>
      <vt:lpstr>Advantages</vt:lpstr>
      <vt:lpstr>Limitations</vt:lpstr>
      <vt:lpstr>Performance characteristics</vt:lpstr>
      <vt:lpstr>Performance characteristics</vt:lpstr>
      <vt:lpstr>Wavelength accuracy</vt:lpstr>
      <vt:lpstr>Wavelength accuracy using lamp emissions</vt:lpstr>
      <vt:lpstr>Wavelength accuracy using glass and liquid filters</vt:lpstr>
      <vt:lpstr>Photometric Accuracy</vt:lpstr>
      <vt:lpstr>Photometric linearity</vt:lpstr>
      <vt:lpstr>Stray light</vt:lpstr>
      <vt:lpstr>Stray light measurement </vt:lpstr>
      <vt:lpstr>Spectral resolution</vt:lpstr>
      <vt:lpstr>Other performance characteristics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Sumitra</dc:creator>
  <cp:lastModifiedBy>Sumitra</cp:lastModifiedBy>
  <cp:revision>21</cp:revision>
  <dcterms:created xsi:type="dcterms:W3CDTF">2024-09-09T12:35:28Z</dcterms:created>
  <dcterms:modified xsi:type="dcterms:W3CDTF">2024-09-11T01:14:00Z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