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8"/>
  </p:notesMasterIdLst>
  <p:sldIdLst>
    <p:sldId id="358" r:id="rId2"/>
    <p:sldId id="359" r:id="rId3"/>
    <p:sldId id="362" r:id="rId4"/>
    <p:sldId id="360" r:id="rId5"/>
    <p:sldId id="361" r:id="rId6"/>
    <p:sldId id="257" r:id="rId7"/>
    <p:sldId id="258" r:id="rId8"/>
    <p:sldId id="266" r:id="rId9"/>
    <p:sldId id="363" r:id="rId10"/>
    <p:sldId id="364" r:id="rId11"/>
    <p:sldId id="365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373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67" r:id="rId38"/>
    <p:sldId id="368" r:id="rId39"/>
    <p:sldId id="369" r:id="rId40"/>
    <p:sldId id="370" r:id="rId41"/>
    <p:sldId id="295" r:id="rId42"/>
    <p:sldId id="371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31" r:id="rId73"/>
    <p:sldId id="337" r:id="rId74"/>
    <p:sldId id="338" r:id="rId75"/>
    <p:sldId id="356" r:id="rId76"/>
    <p:sldId id="374" r:id="rId77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43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630488" cy="227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438525" y="0"/>
            <a:ext cx="2630488" cy="227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5444E-AF0F-49EF-9C5F-2A4495EF3E88}" type="datetimeFigureOut">
              <a:rPr lang="en-US" smtClean="0"/>
              <a:pPr/>
              <a:t>10/6/2023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97063" y="341313"/>
            <a:ext cx="2276475" cy="1708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06425" y="2162175"/>
            <a:ext cx="4857750" cy="204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324350"/>
            <a:ext cx="2630488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438525" y="4324350"/>
            <a:ext cx="2630488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B61AE-5CB5-416B-B86C-9497E83ED8C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8E404-4059-4119-8203-9B463EA207D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DC18B-F830-4FE8-AB39-206448BEEE7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8FD70-AE28-48E5-A1D5-01AC4DE22EB4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DE485-D9A8-45DF-B0E6-CA59732F5CA0}" type="slidenum">
              <a:rPr lang="en-US" smtClean="0"/>
              <a:pPr/>
              <a:t>76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400" dirty="0" smtClean="0"/>
              <a:t>Automation</a:t>
            </a:r>
            <a:endParaRPr lang="en-IN" sz="6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10590" y="2580005"/>
            <a:ext cx="4249420" cy="1163532"/>
          </a:xfrm>
          <a:prstGeom prst="rect">
            <a:avLst/>
          </a:prstGeom>
        </p:spPr>
        <p:txBody>
          <a:bodyPr lIns="60698" tIns="30349" rIns="60698" bIns="30349">
            <a:noAutofit/>
          </a:bodyPr>
          <a:lstStyle/>
          <a:p>
            <a:r>
              <a:rPr lang="en-US" sz="5300" dirty="0" smtClean="0">
                <a:solidFill>
                  <a:schemeClr val="tx1"/>
                </a:solidFill>
              </a:rPr>
              <a:t>Clinical Biochemistry</a:t>
            </a:r>
            <a:endParaRPr lang="en-IN" sz="5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47" y="1047178"/>
            <a:ext cx="5469255" cy="276999"/>
          </a:xfrm>
        </p:spPr>
        <p:txBody>
          <a:bodyPr/>
          <a:lstStyle/>
          <a:p>
            <a:endParaRPr lang="en-IN"/>
          </a:p>
        </p:txBody>
      </p:sp>
      <p:pic>
        <p:nvPicPr>
          <p:cNvPr id="1026" name="Picture 2" descr="C:\Users\Power\Pictures\BloodPrototy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10" y="0"/>
            <a:ext cx="5924714" cy="4473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ower\Pictures\Robotic-device-set-up-and-operation-a-Hand-held-venipuncture-device-b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18835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800725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447675"/>
            <a:ext cx="5934075" cy="39719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2875"/>
            <a:ext cx="6076950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2875"/>
            <a:ext cx="6076950" cy="43719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533400"/>
            <a:ext cx="5562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5715000" cy="4181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2875"/>
            <a:ext cx="5715000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42875"/>
            <a:ext cx="5724525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03530" y="182329"/>
            <a:ext cx="5387658" cy="323165"/>
          </a:xfrm>
        </p:spPr>
        <p:txBody>
          <a:bodyPr/>
          <a:lstStyle/>
          <a:p>
            <a:pPr eaLnBrk="1" hangingPunct="1"/>
            <a:r>
              <a:rPr lang="en-US" sz="2100" b="1" dirty="0" smtClean="0"/>
              <a:t>Automation In Clinical Chemistry</a:t>
            </a:r>
            <a:endParaRPr lang="ar-SA" sz="21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303530" y="912698"/>
            <a:ext cx="5362363" cy="3437899"/>
          </a:xfrm>
        </p:spPr>
        <p:txBody>
          <a:bodyPr>
            <a:normAutofit/>
          </a:bodyPr>
          <a:lstStyle/>
          <a:p>
            <a:pPr marL="182094" indent="-182094">
              <a:lnSpc>
                <a:spcPct val="110000"/>
              </a:lnSpc>
              <a:buFont typeface="Wingdings"/>
              <a:buChar char=""/>
              <a:defRPr/>
            </a:pPr>
            <a:r>
              <a:rPr lang="en-US" sz="1900" dirty="0" smtClean="0"/>
              <a:t>The analytic process can be divided into three major phases— </a:t>
            </a:r>
            <a:r>
              <a:rPr lang="en-US" sz="1900" dirty="0" err="1" smtClean="0"/>
              <a:t>preanalytic</a:t>
            </a:r>
            <a:r>
              <a:rPr lang="en-US" sz="1900" dirty="0" smtClean="0"/>
              <a:t>, analytic, and </a:t>
            </a:r>
            <a:r>
              <a:rPr lang="en-US" sz="1900" dirty="0" err="1" smtClean="0"/>
              <a:t>postanalytic</a:t>
            </a:r>
            <a:r>
              <a:rPr lang="en-US" sz="1900" dirty="0" smtClean="0"/>
              <a:t>—corresponding to sample processing, chemical analysis, and data management, respectively.</a:t>
            </a:r>
          </a:p>
          <a:p>
            <a:pPr marL="182094" indent="-182094">
              <a:lnSpc>
                <a:spcPct val="110000"/>
              </a:lnSpc>
              <a:buFont typeface="Wingdings"/>
              <a:buChar char=""/>
              <a:defRPr/>
            </a:pPr>
            <a:r>
              <a:rPr lang="en-US" sz="1900" dirty="0" smtClean="0"/>
              <a:t>Substantial improvements have occurred in all three areas during the past decade. </a:t>
            </a:r>
          </a:p>
          <a:p>
            <a:pPr marL="182094" indent="-182094">
              <a:lnSpc>
                <a:spcPct val="110000"/>
              </a:lnSpc>
              <a:buFont typeface="Wingdings"/>
              <a:buChar char=""/>
              <a:defRPr/>
            </a:pPr>
            <a:r>
              <a:rPr lang="en-US" sz="1900" dirty="0" smtClean="0"/>
              <a:t>The analytic phase is the most automated, and more research and development efforts are focusing on increasing automation of the </a:t>
            </a:r>
            <a:r>
              <a:rPr lang="en-US" sz="1900" dirty="0" err="1" smtClean="0"/>
              <a:t>preanalytic</a:t>
            </a:r>
            <a:r>
              <a:rPr lang="en-US" sz="1900" dirty="0" smtClean="0"/>
              <a:t> and </a:t>
            </a:r>
            <a:r>
              <a:rPr lang="en-US" sz="1900" dirty="0" err="1" smtClean="0"/>
              <a:t>postanalytic</a:t>
            </a:r>
            <a:r>
              <a:rPr lang="en-US" sz="1900" dirty="0" smtClean="0"/>
              <a:t> processes.</a:t>
            </a:r>
            <a:endParaRPr lang="ar-SA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42875"/>
            <a:ext cx="5924550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706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42875"/>
            <a:ext cx="5495925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0075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4864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42875"/>
            <a:ext cx="5562600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800725" cy="44005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607695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42875"/>
            <a:ext cx="5495925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102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3530" y="0"/>
            <a:ext cx="5463540" cy="276999"/>
          </a:xfrm>
        </p:spPr>
        <p:txBody>
          <a:bodyPr/>
          <a:lstStyle/>
          <a:p>
            <a:pPr eaLnBrk="1" hangingPunct="1"/>
            <a:r>
              <a:rPr lang="en-US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AUTOMATION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6472"/>
            <a:ext cx="6070600" cy="399647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term automation is applied to described the process whereby an analytical instrument performs many tests with only minimal involvement of an analyst.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 The replacement  of human manipulative effort and facilities in the performance of a given process by mechanical and instrumental devices that are regulated by feedback of information so that an apparatus is self-monitoring or self-adjusting.” </a:t>
            </a:r>
          </a:p>
          <a:p>
            <a:r>
              <a:rPr lang="en-US" dirty="0" smtClean="0"/>
              <a:t>Use of laboratory instruments and specimen processing equipment to perform clinical laboratory assays with only minimal involvement of technologist .</a:t>
            </a:r>
          </a:p>
          <a:p>
            <a:pPr eaLnBrk="1" hangingPunct="1"/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4953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5715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5800725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4953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57150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52400"/>
            <a:ext cx="57912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75" y="142875"/>
            <a:ext cx="5886450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ower\Pictures\Krankenschwester-mit-Rohrpostbuechse-mit-blutprob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08" y="419087"/>
            <a:ext cx="5072098" cy="3505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47" y="1047178"/>
            <a:ext cx="5469255" cy="276999"/>
          </a:xfrm>
        </p:spPr>
        <p:txBody>
          <a:bodyPr/>
          <a:lstStyle/>
          <a:p>
            <a:endParaRPr lang="en-IN"/>
          </a:p>
        </p:txBody>
      </p:sp>
      <p:pic>
        <p:nvPicPr>
          <p:cNvPr id="11266" name="Picture 2" descr="C:\Users\Power\Pictures\pneumatic_tube_systems_carriers_tub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2353"/>
            <a:ext cx="5969423" cy="4350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ower\Pictures\carrier2-600x6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07060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3530" y="0"/>
            <a:ext cx="5463540" cy="45529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7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Advantages of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Autoanalyzers</a:t>
            </a:r>
            <a:endParaRPr lang="en-US" sz="27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5295"/>
            <a:ext cx="6070600" cy="3046988"/>
          </a:xfrm>
        </p:spPr>
        <p:txBody>
          <a:bodyPr/>
          <a:lstStyle/>
          <a:p>
            <a:pPr marL="404652" indent="-404652"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Large number of samples can be tested in a short time.</a:t>
            </a:r>
          </a:p>
          <a:p>
            <a:pPr marL="404652" indent="-404652"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Variety of tests can be performed by using various methods such as end point and rate of reaction.</a:t>
            </a:r>
          </a:p>
          <a:p>
            <a:pPr marL="404652" indent="-404652"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using techniques such as ELISA,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Turbidimetry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Chemiluminescence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nephlometry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etc. it is possible to determine concentrations of hormones, drugs, tumor markers and various types of antibodies and proteins.</a:t>
            </a:r>
          </a:p>
          <a:p>
            <a:pPr marL="404652" indent="-40465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 Most of the methods performed on automation are accurate, precise, sensitive and specific.</a:t>
            </a:r>
          </a:p>
          <a:p>
            <a:pPr marL="404652" indent="-404652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04652" indent="-404652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ower\Pictures\67511-96098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70600" cy="4552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2875"/>
            <a:ext cx="6076950" cy="441007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ower\Pictures\Telelift_Station_Bibliothek_Library_Uni_Regensbur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07060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4953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42875"/>
            <a:ext cx="5791200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572125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334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76200"/>
            <a:ext cx="56388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4953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7912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6070600" cy="3046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5. Although the various types of Autoanalyzers are expensive, they prove to be cost effective because the amount of reagent and specimens required can be as low as 300 and 5 microlitres respectively.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6. Automation allows laboratories to process much larger workload without a comparable increase in number of staff members.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7. Internal and external quality control programmes can be easily be implemented efficiently and effectively. 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8. In case of fully autoanalyzer, the staff members do not come in contact with specimen and reagent so it is safe for working. 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" y="152400"/>
            <a:ext cx="5915025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75" y="381000"/>
            <a:ext cx="496252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7912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125" y="447675"/>
            <a:ext cx="5715000" cy="397192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55626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592455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7150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" y="228600"/>
            <a:ext cx="5781675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4953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4864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562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4864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5" y="457200"/>
            <a:ext cx="5781675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4953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562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4953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562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705475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152400"/>
            <a:ext cx="5800725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5715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47675"/>
            <a:ext cx="5257800" cy="3971925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75" y="381000"/>
            <a:ext cx="496252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562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685800"/>
            <a:ext cx="53340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75" y="295275"/>
            <a:ext cx="5229225" cy="4124325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589597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90550"/>
            <a:ext cx="5257800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55295" y="708237"/>
            <a:ext cx="4704715" cy="252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698" tIns="30349" rIns="60698" bIns="30349">
            <a:spAutoFit/>
          </a:bodyPr>
          <a:lstStyle/>
          <a:p>
            <a:r>
              <a:rPr lang="en-US" b="1" dirty="0"/>
              <a:t>“</a:t>
            </a:r>
            <a:r>
              <a:rPr lang="en-US" sz="3200" b="1" dirty="0"/>
              <a:t>Let us Thank All the Brains</a:t>
            </a:r>
          </a:p>
          <a:p>
            <a:r>
              <a:rPr lang="en-US" sz="3200" b="1" dirty="0"/>
              <a:t>Behind Automation “</a:t>
            </a:r>
          </a:p>
          <a:p>
            <a:r>
              <a:rPr lang="en-US" sz="3200" b="1" dirty="0"/>
              <a:t>For Making Our job</a:t>
            </a:r>
          </a:p>
          <a:p>
            <a:r>
              <a:rPr lang="en-US" sz="3200" b="1" dirty="0"/>
              <a:t>Easy and Pleasurable and</a:t>
            </a:r>
          </a:p>
          <a:p>
            <a:r>
              <a:rPr lang="en-US" sz="3200" b="1" dirty="0"/>
              <a:t>our life Peaceful ……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56388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30" y="0"/>
            <a:ext cx="5463540" cy="4753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Patient identification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pic>
        <p:nvPicPr>
          <p:cNvPr id="5122" name="Picture 2" descr="C:\Users\Power\Pictures\identific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7060" y="607060"/>
            <a:ext cx="4957657" cy="379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371</Words>
  <Application>Microsoft Office PowerPoint</Application>
  <PresentationFormat>Custom</PresentationFormat>
  <Paragraphs>29</Paragraphs>
  <Slides>76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Automation</vt:lpstr>
      <vt:lpstr>Automation In Clinical Chemistry</vt:lpstr>
      <vt:lpstr>AUTOMATION</vt:lpstr>
      <vt:lpstr>Advantages of Autoanalyzers</vt:lpstr>
      <vt:lpstr>Slide 5</vt:lpstr>
      <vt:lpstr>Slide 6</vt:lpstr>
      <vt:lpstr>Slide 7</vt:lpstr>
      <vt:lpstr>Slide 8</vt:lpstr>
      <vt:lpstr> Patient identification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Bio-Chem-011</cp:lastModifiedBy>
  <cp:revision>4</cp:revision>
  <dcterms:created xsi:type="dcterms:W3CDTF">2023-10-05T16:29:38Z</dcterms:created>
  <dcterms:modified xsi:type="dcterms:W3CDTF">2023-10-06T04:56:17Z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2023-10-05T00:00:00Z</vt:filetime>
  </property>
  <property fmtid="{D5CDD505-2E9C-101B-9397-08002B2CF9AE}" pid="3" name="LastSaved">
    <vt:filetime>2023-10-05T00:00:00Z</vt:filetime>
  </property>
</Properties>
</file>