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67" r:id="rId4"/>
    <p:sldId id="269" r:id="rId5"/>
    <p:sldId id="270" r:id="rId6"/>
    <p:sldId id="573" r:id="rId7"/>
    <p:sldId id="272" r:id="rId8"/>
    <p:sldId id="274" r:id="rId9"/>
    <p:sldId id="352" r:id="rId10"/>
    <p:sldId id="258" r:id="rId11"/>
    <p:sldId id="356" r:id="rId12"/>
    <p:sldId id="433" r:id="rId13"/>
    <p:sldId id="435" r:id="rId14"/>
    <p:sldId id="353" r:id="rId15"/>
    <p:sldId id="434" r:id="rId16"/>
    <p:sldId id="401" r:id="rId17"/>
    <p:sldId id="574" r:id="rId18"/>
    <p:sldId id="593" r:id="rId19"/>
    <p:sldId id="439" r:id="rId20"/>
    <p:sldId id="437" r:id="rId21"/>
    <p:sldId id="463" r:id="rId22"/>
    <p:sldId id="465" r:id="rId23"/>
    <p:sldId id="594" r:id="rId24"/>
    <p:sldId id="595" r:id="rId25"/>
    <p:sldId id="539" r:id="rId26"/>
    <p:sldId id="360" r:id="rId27"/>
    <p:sldId id="596" r:id="rId28"/>
    <p:sldId id="498" r:id="rId29"/>
    <p:sldId id="540" r:id="rId30"/>
    <p:sldId id="547" r:id="rId31"/>
    <p:sldId id="501" r:id="rId32"/>
    <p:sldId id="541" r:id="rId33"/>
    <p:sldId id="542" r:id="rId34"/>
    <p:sldId id="548" r:id="rId35"/>
    <p:sldId id="537" r:id="rId36"/>
    <p:sldId id="470" r:id="rId37"/>
    <p:sldId id="507" r:id="rId38"/>
    <p:sldId id="496" r:id="rId39"/>
    <p:sldId id="543" r:id="rId40"/>
    <p:sldId id="550" r:id="rId41"/>
    <p:sldId id="396" r:id="rId42"/>
    <p:sldId id="578" r:id="rId43"/>
    <p:sldId id="579" r:id="rId44"/>
    <p:sldId id="580" r:id="rId45"/>
    <p:sldId id="407" r:id="rId46"/>
    <p:sldId id="582" r:id="rId47"/>
    <p:sldId id="601" r:id="rId48"/>
    <p:sldId id="514" r:id="rId49"/>
    <p:sldId id="583" r:id="rId50"/>
    <p:sldId id="380" r:id="rId51"/>
    <p:sldId id="597" r:id="rId52"/>
    <p:sldId id="598" r:id="rId53"/>
    <p:sldId id="599" r:id="rId54"/>
    <p:sldId id="384" r:id="rId55"/>
    <p:sldId id="589" r:id="rId56"/>
    <p:sldId id="602" r:id="rId57"/>
    <p:sldId id="532" r:id="rId58"/>
    <p:sldId id="413" r:id="rId59"/>
    <p:sldId id="366" r:id="rId60"/>
    <p:sldId id="367" r:id="rId61"/>
    <p:sldId id="415" r:id="rId62"/>
    <p:sldId id="603" r:id="rId63"/>
    <p:sldId id="563" r:id="rId64"/>
    <p:sldId id="562" r:id="rId65"/>
    <p:sldId id="60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26" autoAdjust="0"/>
    <p:restoredTop sz="93447" autoAdjust="0"/>
  </p:normalViewPr>
  <p:slideViewPr>
    <p:cSldViewPr snapToGrid="0">
      <p:cViewPr varScale="1">
        <p:scale>
          <a:sx n="86" d="100"/>
          <a:sy n="86" d="100"/>
        </p:scale>
        <p:origin x="-10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E524EC-AA92-42E9-9863-1630D6617603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B78BB901-29CE-472D-AC38-58F582928662}">
      <dgm:prSet phldrT="[Text]" custT="1"/>
      <dgm:spPr/>
      <dgm:t>
        <a:bodyPr/>
        <a:lstStyle/>
        <a:p>
          <a:r>
            <a:rPr lang="en-IN" sz="2000" dirty="0"/>
            <a:t>BEAM TYPE</a:t>
          </a:r>
        </a:p>
      </dgm:t>
    </dgm:pt>
    <dgm:pt modelId="{46E6FFCC-738D-4F70-8824-FC2BAA2C2B02}" type="parTrans" cxnId="{42163901-3CCB-4F37-9B36-D8EBD8212896}">
      <dgm:prSet/>
      <dgm:spPr/>
      <dgm:t>
        <a:bodyPr/>
        <a:lstStyle/>
        <a:p>
          <a:endParaRPr lang="en-IN"/>
        </a:p>
      </dgm:t>
    </dgm:pt>
    <dgm:pt modelId="{38BEC60A-42C6-480B-9987-0A89E05919E8}" type="sibTrans" cxnId="{42163901-3CCB-4F37-9B36-D8EBD8212896}">
      <dgm:prSet/>
      <dgm:spPr/>
      <dgm:t>
        <a:bodyPr/>
        <a:lstStyle/>
        <a:p>
          <a:endParaRPr lang="en-IN"/>
        </a:p>
      </dgm:t>
    </dgm:pt>
    <dgm:pt modelId="{E05AD5DF-011E-41D7-B5F0-006DCA7695FA}">
      <dgm:prSet phldrT="[Text]" custT="1"/>
      <dgm:spPr/>
      <dgm:t>
        <a:bodyPr/>
        <a:lstStyle/>
        <a:p>
          <a:r>
            <a:rPr lang="en-I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QUADRUPOLE MS</a:t>
          </a:r>
        </a:p>
      </dgm:t>
    </dgm:pt>
    <dgm:pt modelId="{A8EBAE9C-6530-4490-B597-5013EF01B368}" type="parTrans" cxnId="{48CED77B-71CB-4BCD-A974-E56D4C0E2F80}">
      <dgm:prSet/>
      <dgm:spPr/>
      <dgm:t>
        <a:bodyPr/>
        <a:lstStyle/>
        <a:p>
          <a:endParaRPr lang="en-IN"/>
        </a:p>
      </dgm:t>
    </dgm:pt>
    <dgm:pt modelId="{961C5289-B7A1-449D-8882-DD5CABC3B594}" type="sibTrans" cxnId="{48CED77B-71CB-4BCD-A974-E56D4C0E2F80}">
      <dgm:prSet/>
      <dgm:spPr/>
      <dgm:t>
        <a:bodyPr/>
        <a:lstStyle/>
        <a:p>
          <a:endParaRPr lang="en-IN"/>
        </a:p>
      </dgm:t>
    </dgm:pt>
    <dgm:pt modelId="{570F4B95-93C4-4910-8236-EDDC04DEC98C}">
      <dgm:prSet phldrT="[Text]" custT="1"/>
      <dgm:spPr/>
      <dgm:t>
        <a:bodyPr/>
        <a:lstStyle/>
        <a:p>
          <a:r>
            <a:rPr lang="en-I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MAGNETIC SECTOR MS</a:t>
          </a:r>
        </a:p>
      </dgm:t>
    </dgm:pt>
    <dgm:pt modelId="{44F12B69-3182-4A55-8376-4AA71C3C01DF}" type="parTrans" cxnId="{82E799F0-FA66-42C8-ACF2-1B226E7B7351}">
      <dgm:prSet/>
      <dgm:spPr/>
      <dgm:t>
        <a:bodyPr/>
        <a:lstStyle/>
        <a:p>
          <a:endParaRPr lang="en-IN"/>
        </a:p>
      </dgm:t>
    </dgm:pt>
    <dgm:pt modelId="{87E0221B-4DA2-4372-85AD-7EDC175F106E}" type="sibTrans" cxnId="{82E799F0-FA66-42C8-ACF2-1B226E7B7351}">
      <dgm:prSet/>
      <dgm:spPr/>
      <dgm:t>
        <a:bodyPr/>
        <a:lstStyle/>
        <a:p>
          <a:endParaRPr lang="en-IN"/>
        </a:p>
      </dgm:t>
    </dgm:pt>
    <dgm:pt modelId="{A2BB8F16-0DBE-43D8-B2B6-5C3EFF3EB9E9}">
      <dgm:prSet phldrT="[Text]"/>
      <dgm:spPr/>
      <dgm:t>
        <a:bodyPr/>
        <a:lstStyle/>
        <a:p>
          <a:r>
            <a:rPr lang="en-IN" dirty="0">
              <a:latin typeface="Times New Roman" panose="02020603050405020304" pitchFamily="18" charset="0"/>
              <a:cs typeface="Times New Roman" panose="02020603050405020304" pitchFamily="18" charset="0"/>
            </a:rPr>
            <a:t>TRAPPING TYPE</a:t>
          </a:r>
        </a:p>
      </dgm:t>
    </dgm:pt>
    <dgm:pt modelId="{69EFAF7C-70EF-4F09-A2C0-D2149D386D47}" type="parTrans" cxnId="{5D5DF7FD-B7F3-46F7-A8C2-33B97A30247C}">
      <dgm:prSet/>
      <dgm:spPr/>
      <dgm:t>
        <a:bodyPr/>
        <a:lstStyle/>
        <a:p>
          <a:endParaRPr lang="en-IN"/>
        </a:p>
      </dgm:t>
    </dgm:pt>
    <dgm:pt modelId="{1E2ABD17-263A-4CB7-B3CB-193F8BC0C48D}" type="sibTrans" cxnId="{5D5DF7FD-B7F3-46F7-A8C2-33B97A30247C}">
      <dgm:prSet/>
      <dgm:spPr/>
      <dgm:t>
        <a:bodyPr/>
        <a:lstStyle/>
        <a:p>
          <a:endParaRPr lang="en-IN"/>
        </a:p>
      </dgm:t>
    </dgm:pt>
    <dgm:pt modelId="{6C181A3B-2589-4185-93D5-85E5CA7AC724}">
      <dgm:prSet phldrT="[Text]" custT="1"/>
      <dgm:spPr/>
      <dgm:t>
        <a:bodyPr/>
        <a:lstStyle/>
        <a:p>
          <a:r>
            <a:rPr lang="en-I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QUADRUPOLE ION TRAP MS</a:t>
          </a:r>
        </a:p>
      </dgm:t>
    </dgm:pt>
    <dgm:pt modelId="{5F9EEA71-BA4E-4EB9-9755-B408616A8D9F}" type="parTrans" cxnId="{2918D8B6-CF1C-4241-8887-5ABA36AB2118}">
      <dgm:prSet/>
      <dgm:spPr/>
      <dgm:t>
        <a:bodyPr/>
        <a:lstStyle/>
        <a:p>
          <a:endParaRPr lang="en-IN"/>
        </a:p>
      </dgm:t>
    </dgm:pt>
    <dgm:pt modelId="{DFE548C5-CC59-43C0-9156-0CD11EA191BB}" type="sibTrans" cxnId="{2918D8B6-CF1C-4241-8887-5ABA36AB2118}">
      <dgm:prSet/>
      <dgm:spPr/>
      <dgm:t>
        <a:bodyPr/>
        <a:lstStyle/>
        <a:p>
          <a:endParaRPr lang="en-IN"/>
        </a:p>
      </dgm:t>
    </dgm:pt>
    <dgm:pt modelId="{31B9C2FC-A17B-4B50-8F34-A891620607D4}">
      <dgm:prSet phldrT="[Text]"/>
      <dgm:spPr/>
      <dgm:t>
        <a:bodyPr/>
        <a:lstStyle/>
        <a:p>
          <a:r>
            <a:rPr lang="en-IN" dirty="0"/>
            <a:t>OTHERS</a:t>
          </a:r>
        </a:p>
      </dgm:t>
    </dgm:pt>
    <dgm:pt modelId="{E8F9D6CD-C2D1-4A67-B7F1-E2359E62E327}" type="parTrans" cxnId="{F648BA5D-FD4D-478D-B20C-6A46B7113BEC}">
      <dgm:prSet/>
      <dgm:spPr/>
      <dgm:t>
        <a:bodyPr/>
        <a:lstStyle/>
        <a:p>
          <a:endParaRPr lang="en-IN"/>
        </a:p>
      </dgm:t>
    </dgm:pt>
    <dgm:pt modelId="{57788821-5AE0-414B-B913-25C741D9424B}" type="sibTrans" cxnId="{F648BA5D-FD4D-478D-B20C-6A46B7113BEC}">
      <dgm:prSet/>
      <dgm:spPr/>
      <dgm:t>
        <a:bodyPr/>
        <a:lstStyle/>
        <a:p>
          <a:endParaRPr lang="en-IN"/>
        </a:p>
      </dgm:t>
    </dgm:pt>
    <dgm:pt modelId="{F921D131-C039-4A77-AC8E-7EEBF0F2EF03}">
      <dgm:prSet phldrT="[Text]" custT="1"/>
      <dgm:spPr/>
      <dgm:t>
        <a:bodyPr/>
        <a:lstStyle/>
        <a:p>
          <a:r>
            <a:rPr lang="en-I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GAS CHROMATOGRAPHY MS</a:t>
          </a:r>
        </a:p>
      </dgm:t>
    </dgm:pt>
    <dgm:pt modelId="{E699643B-774F-400F-A65D-F3C3979FBA5F}" type="parTrans" cxnId="{C6B48608-5B88-4855-B839-4124B28681B3}">
      <dgm:prSet/>
      <dgm:spPr/>
      <dgm:t>
        <a:bodyPr/>
        <a:lstStyle/>
        <a:p>
          <a:endParaRPr lang="en-IN"/>
        </a:p>
      </dgm:t>
    </dgm:pt>
    <dgm:pt modelId="{6B177E93-3DB8-41D2-9E78-059396FEC17E}" type="sibTrans" cxnId="{C6B48608-5B88-4855-B839-4124B28681B3}">
      <dgm:prSet/>
      <dgm:spPr/>
      <dgm:t>
        <a:bodyPr/>
        <a:lstStyle/>
        <a:p>
          <a:endParaRPr lang="en-IN"/>
        </a:p>
      </dgm:t>
    </dgm:pt>
    <dgm:pt modelId="{3FDC64AD-7908-41A7-B011-1B9239442149}">
      <dgm:prSet phldrT="[Text]" custT="1"/>
      <dgm:spPr/>
      <dgm:t>
        <a:bodyPr/>
        <a:lstStyle/>
        <a:p>
          <a:r>
            <a:rPr lang="en-I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TIME OF FLIGHT MS</a:t>
          </a:r>
        </a:p>
      </dgm:t>
    </dgm:pt>
    <dgm:pt modelId="{EC12E674-3507-4551-8074-5D3F625EA284}" type="parTrans" cxnId="{D23F4B26-22DC-4980-A54B-912CE50CC339}">
      <dgm:prSet/>
      <dgm:spPr/>
      <dgm:t>
        <a:bodyPr/>
        <a:lstStyle/>
        <a:p>
          <a:endParaRPr lang="en-IN"/>
        </a:p>
      </dgm:t>
    </dgm:pt>
    <dgm:pt modelId="{009BCEBE-7BC2-415D-93F8-6F09B8D72650}" type="sibTrans" cxnId="{D23F4B26-22DC-4980-A54B-912CE50CC339}">
      <dgm:prSet/>
      <dgm:spPr/>
      <dgm:t>
        <a:bodyPr/>
        <a:lstStyle/>
        <a:p>
          <a:endParaRPr lang="en-IN"/>
        </a:p>
      </dgm:t>
    </dgm:pt>
    <dgm:pt modelId="{9611CD74-6CB3-43C3-9838-432828AFFD3C}">
      <dgm:prSet phldrT="[Text]" custT="1"/>
      <dgm:spPr/>
      <dgm:t>
        <a:bodyPr/>
        <a:lstStyle/>
        <a:p>
          <a:r>
            <a:rPr lang="en-I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LINEAR ION  TRAP MS</a:t>
          </a:r>
        </a:p>
      </dgm:t>
    </dgm:pt>
    <dgm:pt modelId="{B05B3BDB-DE3B-4938-9B35-C18B8070C2BF}" type="parTrans" cxnId="{6B472CE8-6807-4574-A6D1-5B00274ED596}">
      <dgm:prSet/>
      <dgm:spPr/>
      <dgm:t>
        <a:bodyPr/>
        <a:lstStyle/>
        <a:p>
          <a:endParaRPr lang="en-IN"/>
        </a:p>
      </dgm:t>
    </dgm:pt>
    <dgm:pt modelId="{9070BE3A-139C-44F3-BC46-63AE71CBDA07}" type="sibTrans" cxnId="{6B472CE8-6807-4574-A6D1-5B00274ED596}">
      <dgm:prSet/>
      <dgm:spPr/>
      <dgm:t>
        <a:bodyPr/>
        <a:lstStyle/>
        <a:p>
          <a:endParaRPr lang="en-IN"/>
        </a:p>
      </dgm:t>
    </dgm:pt>
    <dgm:pt modelId="{F2F646DE-1356-41A4-B3F5-714516D7AF6E}">
      <dgm:prSet phldrT="[Text]" custT="1"/>
      <dgm:spPr/>
      <dgm:t>
        <a:bodyPr/>
        <a:lstStyle/>
        <a:p>
          <a:r>
            <a:rPr lang="en-I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ION CYCLOTRON RESONANCE MS</a:t>
          </a:r>
        </a:p>
      </dgm:t>
    </dgm:pt>
    <dgm:pt modelId="{F728F113-933C-4FC9-AE0C-B3266691F790}" type="parTrans" cxnId="{98AA0C09-DE33-4843-88B2-8C764E5451E5}">
      <dgm:prSet/>
      <dgm:spPr/>
      <dgm:t>
        <a:bodyPr/>
        <a:lstStyle/>
        <a:p>
          <a:endParaRPr lang="en-IN"/>
        </a:p>
      </dgm:t>
    </dgm:pt>
    <dgm:pt modelId="{95919E43-357E-4A23-9A06-8DAE2C94DCE9}" type="sibTrans" cxnId="{98AA0C09-DE33-4843-88B2-8C764E5451E5}">
      <dgm:prSet/>
      <dgm:spPr/>
      <dgm:t>
        <a:bodyPr/>
        <a:lstStyle/>
        <a:p>
          <a:endParaRPr lang="en-IN"/>
        </a:p>
      </dgm:t>
    </dgm:pt>
    <dgm:pt modelId="{04CDB88A-68C7-49DC-AC0A-4201EDDF5545}">
      <dgm:prSet phldrT="[Text]" custT="1"/>
      <dgm:spPr/>
      <dgm:t>
        <a:bodyPr/>
        <a:lstStyle/>
        <a:p>
          <a:r>
            <a:rPr lang="en-I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ORBITRAP MS</a:t>
          </a:r>
        </a:p>
      </dgm:t>
    </dgm:pt>
    <dgm:pt modelId="{16C90735-50A5-48EF-9DD2-ECB1B7743D3B}" type="parTrans" cxnId="{CCD40367-1A23-4DFB-8F4D-6A4269D03C05}">
      <dgm:prSet/>
      <dgm:spPr/>
      <dgm:t>
        <a:bodyPr/>
        <a:lstStyle/>
        <a:p>
          <a:endParaRPr lang="en-IN"/>
        </a:p>
      </dgm:t>
    </dgm:pt>
    <dgm:pt modelId="{FAF31BE1-15C8-408A-8A2D-91C47B77D5A2}" type="sibTrans" cxnId="{CCD40367-1A23-4DFB-8F4D-6A4269D03C05}">
      <dgm:prSet/>
      <dgm:spPr/>
      <dgm:t>
        <a:bodyPr/>
        <a:lstStyle/>
        <a:p>
          <a:endParaRPr lang="en-IN"/>
        </a:p>
      </dgm:t>
    </dgm:pt>
    <dgm:pt modelId="{FDB842F9-7EEB-4067-A4D6-40AE56484E83}">
      <dgm:prSet phldrT="[Text]" custT="1"/>
      <dgm:spPr/>
      <dgm:t>
        <a:bodyPr/>
        <a:lstStyle/>
        <a:p>
          <a:r>
            <a:rPr lang="en-I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LIQUID CHROMATOGRAPHY MS</a:t>
          </a:r>
        </a:p>
      </dgm:t>
    </dgm:pt>
    <dgm:pt modelId="{F97D612B-BB70-4024-B642-69F88CA45468}" type="parTrans" cxnId="{42680D30-1CA6-466F-8723-F02FA1970FE7}">
      <dgm:prSet/>
      <dgm:spPr/>
      <dgm:t>
        <a:bodyPr/>
        <a:lstStyle/>
        <a:p>
          <a:endParaRPr lang="en-IN"/>
        </a:p>
      </dgm:t>
    </dgm:pt>
    <dgm:pt modelId="{CED89E59-1797-4DD2-B9B6-261E699ED65B}" type="sibTrans" cxnId="{42680D30-1CA6-466F-8723-F02FA1970FE7}">
      <dgm:prSet/>
      <dgm:spPr/>
      <dgm:t>
        <a:bodyPr/>
        <a:lstStyle/>
        <a:p>
          <a:endParaRPr lang="en-IN"/>
        </a:p>
      </dgm:t>
    </dgm:pt>
    <dgm:pt modelId="{447A1E76-015E-4B60-BBB1-A078D8891D11}">
      <dgm:prSet phldrT="[Text]" custT="1"/>
      <dgm:spPr/>
      <dgm:t>
        <a:bodyPr/>
        <a:lstStyle/>
        <a:p>
          <a:r>
            <a:rPr lang="en-I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TANDEM MASS SPECTROMETER.</a:t>
          </a:r>
        </a:p>
      </dgm:t>
    </dgm:pt>
    <dgm:pt modelId="{D68DC026-3F2F-4849-804F-8BC8A9647691}" type="parTrans" cxnId="{F0DD5FFD-9EDD-4CB1-93B5-C81B5D272782}">
      <dgm:prSet/>
      <dgm:spPr/>
      <dgm:t>
        <a:bodyPr/>
        <a:lstStyle/>
        <a:p>
          <a:endParaRPr lang="en-IN"/>
        </a:p>
      </dgm:t>
    </dgm:pt>
    <dgm:pt modelId="{59FCF152-A419-43D2-863C-788F928157DD}" type="sibTrans" cxnId="{F0DD5FFD-9EDD-4CB1-93B5-C81B5D272782}">
      <dgm:prSet/>
      <dgm:spPr/>
      <dgm:t>
        <a:bodyPr/>
        <a:lstStyle/>
        <a:p>
          <a:endParaRPr lang="en-IN"/>
        </a:p>
      </dgm:t>
    </dgm:pt>
    <dgm:pt modelId="{EB508F3C-2197-4D0B-AE71-72EBDD2E1DD7}">
      <dgm:prSet phldrT="[Text]" custT="1"/>
      <dgm:spPr/>
      <dgm:t>
        <a:bodyPr/>
        <a:lstStyle/>
        <a:p>
          <a:r>
            <a:rPr lang="en-I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MALDI-TOF MASS SPECTROMETER.</a:t>
          </a:r>
        </a:p>
      </dgm:t>
    </dgm:pt>
    <dgm:pt modelId="{1973AE4F-FB8A-4CA4-84C1-10789C81E1A9}" type="parTrans" cxnId="{23D2E237-EDB1-4B87-98CE-C39A4D61BE50}">
      <dgm:prSet/>
      <dgm:spPr/>
      <dgm:t>
        <a:bodyPr/>
        <a:lstStyle/>
        <a:p>
          <a:endParaRPr lang="en-IN"/>
        </a:p>
      </dgm:t>
    </dgm:pt>
    <dgm:pt modelId="{4D4ED03A-4118-488A-A009-41032C04F7EF}" type="sibTrans" cxnId="{23D2E237-EDB1-4B87-98CE-C39A4D61BE50}">
      <dgm:prSet/>
      <dgm:spPr/>
      <dgm:t>
        <a:bodyPr/>
        <a:lstStyle/>
        <a:p>
          <a:endParaRPr lang="en-IN"/>
        </a:p>
      </dgm:t>
    </dgm:pt>
    <dgm:pt modelId="{C64A4FD0-773E-4268-BF16-46EDF25EE345}" type="pres">
      <dgm:prSet presAssocID="{86E524EC-AA92-42E9-9863-1630D661760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3BF1CF-CB66-4576-B57C-61809CF48C64}" type="pres">
      <dgm:prSet presAssocID="{B78BB901-29CE-472D-AC38-58F582928662}" presName="composite" presStyleCnt="0"/>
      <dgm:spPr/>
    </dgm:pt>
    <dgm:pt modelId="{8A29CD7B-F8EA-4C9B-B011-B78029397D1B}" type="pres">
      <dgm:prSet presAssocID="{B78BB901-29CE-472D-AC38-58F58292866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736EB-FE2C-413E-997D-0875E5816D5D}" type="pres">
      <dgm:prSet presAssocID="{B78BB901-29CE-472D-AC38-58F582928662}" presName="descendantText" presStyleLbl="alignAcc1" presStyleIdx="0" presStyleCnt="3" custScaleY="1182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16704-2022-406C-88E8-035C5AA57481}" type="pres">
      <dgm:prSet presAssocID="{38BEC60A-42C6-480B-9987-0A89E05919E8}" presName="sp" presStyleCnt="0"/>
      <dgm:spPr/>
    </dgm:pt>
    <dgm:pt modelId="{3D672F97-FE1F-45F0-8CBF-983D55282CBD}" type="pres">
      <dgm:prSet presAssocID="{A2BB8F16-0DBE-43D8-B2B6-5C3EFF3EB9E9}" presName="composite" presStyleCnt="0"/>
      <dgm:spPr/>
    </dgm:pt>
    <dgm:pt modelId="{2D902C9F-80E0-4D48-AEB1-9D2A3363F7F3}" type="pres">
      <dgm:prSet presAssocID="{A2BB8F16-0DBE-43D8-B2B6-5C3EFF3EB9E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0C2CD-11C3-4358-97FD-CC488A5B43A9}" type="pres">
      <dgm:prSet presAssocID="{A2BB8F16-0DBE-43D8-B2B6-5C3EFF3EB9E9}" presName="descendantText" presStyleLbl="alignAcc1" presStyleIdx="1" presStyleCnt="3" custScaleY="151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FB980A-CE3D-4CDE-A3AF-EF97C6748F51}" type="pres">
      <dgm:prSet presAssocID="{1E2ABD17-263A-4CB7-B3CB-193F8BC0C48D}" presName="sp" presStyleCnt="0"/>
      <dgm:spPr/>
    </dgm:pt>
    <dgm:pt modelId="{7728FB87-83FF-4EDB-8D60-261DAC3F6202}" type="pres">
      <dgm:prSet presAssocID="{31B9C2FC-A17B-4B50-8F34-A891620607D4}" presName="composite" presStyleCnt="0"/>
      <dgm:spPr/>
    </dgm:pt>
    <dgm:pt modelId="{6560EEBF-41B3-41AB-A939-572BE4DE5CB3}" type="pres">
      <dgm:prSet presAssocID="{31B9C2FC-A17B-4B50-8F34-A891620607D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88349-753A-4079-8E11-9708D8746341}" type="pres">
      <dgm:prSet presAssocID="{31B9C2FC-A17B-4B50-8F34-A891620607D4}" presName="descendantText" presStyleLbl="alignAcc1" presStyleIdx="2" presStyleCnt="3" custScaleY="1641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52747C-2FD9-448B-AA02-012D4713FE9F}" type="presOf" srcId="{3FDC64AD-7908-41A7-B011-1B9239442149}" destId="{E89736EB-FE2C-413E-997D-0875E5816D5D}" srcOrd="0" destOrd="2" presId="urn:microsoft.com/office/officeart/2005/8/layout/chevron2"/>
    <dgm:cxn modelId="{4E3C6A62-79AD-47B4-BA51-E0BEC028E827}" type="presOf" srcId="{570F4B95-93C4-4910-8236-EDDC04DEC98C}" destId="{E89736EB-FE2C-413E-997D-0875E5816D5D}" srcOrd="0" destOrd="1" presId="urn:microsoft.com/office/officeart/2005/8/layout/chevron2"/>
    <dgm:cxn modelId="{9719E3EC-4043-44A2-B234-57E24B41C2D5}" type="presOf" srcId="{9611CD74-6CB3-43C3-9838-432828AFFD3C}" destId="{D790C2CD-11C3-4358-97FD-CC488A5B43A9}" srcOrd="0" destOrd="1" presId="urn:microsoft.com/office/officeart/2005/8/layout/chevron2"/>
    <dgm:cxn modelId="{F0DD5FFD-9EDD-4CB1-93B5-C81B5D272782}" srcId="{31B9C2FC-A17B-4B50-8F34-A891620607D4}" destId="{447A1E76-015E-4B60-BBB1-A078D8891D11}" srcOrd="2" destOrd="0" parTransId="{D68DC026-3F2F-4849-804F-8BC8A9647691}" sibTransId="{59FCF152-A419-43D2-863C-788F928157DD}"/>
    <dgm:cxn modelId="{98AA0C09-DE33-4843-88B2-8C764E5451E5}" srcId="{A2BB8F16-0DBE-43D8-B2B6-5C3EFF3EB9E9}" destId="{F2F646DE-1356-41A4-B3F5-714516D7AF6E}" srcOrd="2" destOrd="0" parTransId="{F728F113-933C-4FC9-AE0C-B3266691F790}" sibTransId="{95919E43-357E-4A23-9A06-8DAE2C94DCE9}"/>
    <dgm:cxn modelId="{5E8D16AC-4716-4070-9478-D8F5508FFC6E}" type="presOf" srcId="{F2F646DE-1356-41A4-B3F5-714516D7AF6E}" destId="{D790C2CD-11C3-4358-97FD-CC488A5B43A9}" srcOrd="0" destOrd="2" presId="urn:microsoft.com/office/officeart/2005/8/layout/chevron2"/>
    <dgm:cxn modelId="{C6B48608-5B88-4855-B839-4124B28681B3}" srcId="{31B9C2FC-A17B-4B50-8F34-A891620607D4}" destId="{F921D131-C039-4A77-AC8E-7EEBF0F2EF03}" srcOrd="0" destOrd="0" parTransId="{E699643B-774F-400F-A65D-F3C3979FBA5F}" sibTransId="{6B177E93-3DB8-41D2-9E78-059396FEC17E}"/>
    <dgm:cxn modelId="{C9FF2CA7-A7A2-410D-A908-C6A4A4E7A546}" type="presOf" srcId="{F921D131-C039-4A77-AC8E-7EEBF0F2EF03}" destId="{10E88349-753A-4079-8E11-9708D8746341}" srcOrd="0" destOrd="0" presId="urn:microsoft.com/office/officeart/2005/8/layout/chevron2"/>
    <dgm:cxn modelId="{F648BA5D-FD4D-478D-B20C-6A46B7113BEC}" srcId="{86E524EC-AA92-42E9-9863-1630D6617603}" destId="{31B9C2FC-A17B-4B50-8F34-A891620607D4}" srcOrd="2" destOrd="0" parTransId="{E8F9D6CD-C2D1-4A67-B7F1-E2359E62E327}" sibTransId="{57788821-5AE0-414B-B913-25C741D9424B}"/>
    <dgm:cxn modelId="{DBD61F5E-508B-4A51-8E93-860C27D9D3F0}" type="presOf" srcId="{A2BB8F16-0DBE-43D8-B2B6-5C3EFF3EB9E9}" destId="{2D902C9F-80E0-4D48-AEB1-9D2A3363F7F3}" srcOrd="0" destOrd="0" presId="urn:microsoft.com/office/officeart/2005/8/layout/chevron2"/>
    <dgm:cxn modelId="{796109D9-9751-447B-AF23-D0E3BF2DC58B}" type="presOf" srcId="{EB508F3C-2197-4D0B-AE71-72EBDD2E1DD7}" destId="{10E88349-753A-4079-8E11-9708D8746341}" srcOrd="0" destOrd="3" presId="urn:microsoft.com/office/officeart/2005/8/layout/chevron2"/>
    <dgm:cxn modelId="{23D2E237-EDB1-4B87-98CE-C39A4D61BE50}" srcId="{31B9C2FC-A17B-4B50-8F34-A891620607D4}" destId="{EB508F3C-2197-4D0B-AE71-72EBDD2E1DD7}" srcOrd="3" destOrd="0" parTransId="{1973AE4F-FB8A-4CA4-84C1-10789C81E1A9}" sibTransId="{4D4ED03A-4118-488A-A009-41032C04F7EF}"/>
    <dgm:cxn modelId="{82E799F0-FA66-42C8-ACF2-1B226E7B7351}" srcId="{B78BB901-29CE-472D-AC38-58F582928662}" destId="{570F4B95-93C4-4910-8236-EDDC04DEC98C}" srcOrd="1" destOrd="0" parTransId="{44F12B69-3182-4A55-8376-4AA71C3C01DF}" sibTransId="{87E0221B-4DA2-4372-85AD-7EDC175F106E}"/>
    <dgm:cxn modelId="{6B472CE8-6807-4574-A6D1-5B00274ED596}" srcId="{A2BB8F16-0DBE-43D8-B2B6-5C3EFF3EB9E9}" destId="{9611CD74-6CB3-43C3-9838-432828AFFD3C}" srcOrd="1" destOrd="0" parTransId="{B05B3BDB-DE3B-4938-9B35-C18B8070C2BF}" sibTransId="{9070BE3A-139C-44F3-BC46-63AE71CBDA07}"/>
    <dgm:cxn modelId="{42163901-3CCB-4F37-9B36-D8EBD8212896}" srcId="{86E524EC-AA92-42E9-9863-1630D6617603}" destId="{B78BB901-29CE-472D-AC38-58F582928662}" srcOrd="0" destOrd="0" parTransId="{46E6FFCC-738D-4F70-8824-FC2BAA2C2B02}" sibTransId="{38BEC60A-42C6-480B-9987-0A89E05919E8}"/>
    <dgm:cxn modelId="{D5B475C1-6C82-4D38-B1B2-8F77722C1E92}" type="presOf" srcId="{E05AD5DF-011E-41D7-B5F0-006DCA7695FA}" destId="{E89736EB-FE2C-413E-997D-0875E5816D5D}" srcOrd="0" destOrd="0" presId="urn:microsoft.com/office/officeart/2005/8/layout/chevron2"/>
    <dgm:cxn modelId="{6B35301C-6BF0-4936-BA23-8EA6B1257A4B}" type="presOf" srcId="{31B9C2FC-A17B-4B50-8F34-A891620607D4}" destId="{6560EEBF-41B3-41AB-A939-572BE4DE5CB3}" srcOrd="0" destOrd="0" presId="urn:microsoft.com/office/officeart/2005/8/layout/chevron2"/>
    <dgm:cxn modelId="{E2ADD136-2992-418B-A98F-5D72F156CA72}" type="presOf" srcId="{B78BB901-29CE-472D-AC38-58F582928662}" destId="{8A29CD7B-F8EA-4C9B-B011-B78029397D1B}" srcOrd="0" destOrd="0" presId="urn:microsoft.com/office/officeart/2005/8/layout/chevron2"/>
    <dgm:cxn modelId="{B5452422-ED1C-42D4-9595-3BFAB2C73EB4}" type="presOf" srcId="{04CDB88A-68C7-49DC-AC0A-4201EDDF5545}" destId="{D790C2CD-11C3-4358-97FD-CC488A5B43A9}" srcOrd="0" destOrd="3" presId="urn:microsoft.com/office/officeart/2005/8/layout/chevron2"/>
    <dgm:cxn modelId="{5D5DF7FD-B7F3-46F7-A8C2-33B97A30247C}" srcId="{86E524EC-AA92-42E9-9863-1630D6617603}" destId="{A2BB8F16-0DBE-43D8-B2B6-5C3EFF3EB9E9}" srcOrd="1" destOrd="0" parTransId="{69EFAF7C-70EF-4F09-A2C0-D2149D386D47}" sibTransId="{1E2ABD17-263A-4CB7-B3CB-193F8BC0C48D}"/>
    <dgm:cxn modelId="{82E0C5BA-BC62-41C1-8E8B-ADFC25032980}" type="presOf" srcId="{86E524EC-AA92-42E9-9863-1630D6617603}" destId="{C64A4FD0-773E-4268-BF16-46EDF25EE345}" srcOrd="0" destOrd="0" presId="urn:microsoft.com/office/officeart/2005/8/layout/chevron2"/>
    <dgm:cxn modelId="{2E14FD5B-2182-466F-8E72-71D746FAC45B}" type="presOf" srcId="{FDB842F9-7EEB-4067-A4D6-40AE56484E83}" destId="{10E88349-753A-4079-8E11-9708D8746341}" srcOrd="0" destOrd="1" presId="urn:microsoft.com/office/officeart/2005/8/layout/chevron2"/>
    <dgm:cxn modelId="{2918D8B6-CF1C-4241-8887-5ABA36AB2118}" srcId="{A2BB8F16-0DBE-43D8-B2B6-5C3EFF3EB9E9}" destId="{6C181A3B-2589-4185-93D5-85E5CA7AC724}" srcOrd="0" destOrd="0" parTransId="{5F9EEA71-BA4E-4EB9-9755-B408616A8D9F}" sibTransId="{DFE548C5-CC59-43C0-9156-0CD11EA191BB}"/>
    <dgm:cxn modelId="{42680D30-1CA6-466F-8723-F02FA1970FE7}" srcId="{31B9C2FC-A17B-4B50-8F34-A891620607D4}" destId="{FDB842F9-7EEB-4067-A4D6-40AE56484E83}" srcOrd="1" destOrd="0" parTransId="{F97D612B-BB70-4024-B642-69F88CA45468}" sibTransId="{CED89E59-1797-4DD2-B9B6-261E699ED65B}"/>
    <dgm:cxn modelId="{8631EB96-E399-48BF-9474-3CF58A35018A}" type="presOf" srcId="{447A1E76-015E-4B60-BBB1-A078D8891D11}" destId="{10E88349-753A-4079-8E11-9708D8746341}" srcOrd="0" destOrd="2" presId="urn:microsoft.com/office/officeart/2005/8/layout/chevron2"/>
    <dgm:cxn modelId="{D23F4B26-22DC-4980-A54B-912CE50CC339}" srcId="{B78BB901-29CE-472D-AC38-58F582928662}" destId="{3FDC64AD-7908-41A7-B011-1B9239442149}" srcOrd="2" destOrd="0" parTransId="{EC12E674-3507-4551-8074-5D3F625EA284}" sibTransId="{009BCEBE-7BC2-415D-93F8-6F09B8D72650}"/>
    <dgm:cxn modelId="{5A9BFBB6-ED7A-4334-949A-ACD43E03564C}" type="presOf" srcId="{6C181A3B-2589-4185-93D5-85E5CA7AC724}" destId="{D790C2CD-11C3-4358-97FD-CC488A5B43A9}" srcOrd="0" destOrd="0" presId="urn:microsoft.com/office/officeart/2005/8/layout/chevron2"/>
    <dgm:cxn modelId="{CCD40367-1A23-4DFB-8F4D-6A4269D03C05}" srcId="{A2BB8F16-0DBE-43D8-B2B6-5C3EFF3EB9E9}" destId="{04CDB88A-68C7-49DC-AC0A-4201EDDF5545}" srcOrd="3" destOrd="0" parTransId="{16C90735-50A5-48EF-9DD2-ECB1B7743D3B}" sibTransId="{FAF31BE1-15C8-408A-8A2D-91C47B77D5A2}"/>
    <dgm:cxn modelId="{48CED77B-71CB-4BCD-A974-E56D4C0E2F80}" srcId="{B78BB901-29CE-472D-AC38-58F582928662}" destId="{E05AD5DF-011E-41D7-B5F0-006DCA7695FA}" srcOrd="0" destOrd="0" parTransId="{A8EBAE9C-6530-4490-B597-5013EF01B368}" sibTransId="{961C5289-B7A1-449D-8882-DD5CABC3B594}"/>
    <dgm:cxn modelId="{4F1AF6DD-5FB3-4937-9AF0-2F6000108CF8}" type="presParOf" srcId="{C64A4FD0-773E-4268-BF16-46EDF25EE345}" destId="{733BF1CF-CB66-4576-B57C-61809CF48C64}" srcOrd="0" destOrd="0" presId="urn:microsoft.com/office/officeart/2005/8/layout/chevron2"/>
    <dgm:cxn modelId="{E1D3A44D-0345-4776-85D8-101AC5568D24}" type="presParOf" srcId="{733BF1CF-CB66-4576-B57C-61809CF48C64}" destId="{8A29CD7B-F8EA-4C9B-B011-B78029397D1B}" srcOrd="0" destOrd="0" presId="urn:microsoft.com/office/officeart/2005/8/layout/chevron2"/>
    <dgm:cxn modelId="{DD6130EC-6FCD-4A2F-B420-2BF6A1A36DED}" type="presParOf" srcId="{733BF1CF-CB66-4576-B57C-61809CF48C64}" destId="{E89736EB-FE2C-413E-997D-0875E5816D5D}" srcOrd="1" destOrd="0" presId="urn:microsoft.com/office/officeart/2005/8/layout/chevron2"/>
    <dgm:cxn modelId="{FB5FCDC0-AE3F-4DF0-8CD1-1D1932EEF6BA}" type="presParOf" srcId="{C64A4FD0-773E-4268-BF16-46EDF25EE345}" destId="{4DD16704-2022-406C-88E8-035C5AA57481}" srcOrd="1" destOrd="0" presId="urn:microsoft.com/office/officeart/2005/8/layout/chevron2"/>
    <dgm:cxn modelId="{36E67CCC-DA64-4BC3-9FAF-DC551A794B69}" type="presParOf" srcId="{C64A4FD0-773E-4268-BF16-46EDF25EE345}" destId="{3D672F97-FE1F-45F0-8CBF-983D55282CBD}" srcOrd="2" destOrd="0" presId="urn:microsoft.com/office/officeart/2005/8/layout/chevron2"/>
    <dgm:cxn modelId="{7EEBA755-0403-4A6F-881C-13DA7ECB32A9}" type="presParOf" srcId="{3D672F97-FE1F-45F0-8CBF-983D55282CBD}" destId="{2D902C9F-80E0-4D48-AEB1-9D2A3363F7F3}" srcOrd="0" destOrd="0" presId="urn:microsoft.com/office/officeart/2005/8/layout/chevron2"/>
    <dgm:cxn modelId="{61FE116D-4707-42CE-B3BB-69036E2198C5}" type="presParOf" srcId="{3D672F97-FE1F-45F0-8CBF-983D55282CBD}" destId="{D790C2CD-11C3-4358-97FD-CC488A5B43A9}" srcOrd="1" destOrd="0" presId="urn:microsoft.com/office/officeart/2005/8/layout/chevron2"/>
    <dgm:cxn modelId="{841C2501-D4F1-4985-9007-A5CE66754657}" type="presParOf" srcId="{C64A4FD0-773E-4268-BF16-46EDF25EE345}" destId="{A0FB980A-CE3D-4CDE-A3AF-EF97C6748F51}" srcOrd="3" destOrd="0" presId="urn:microsoft.com/office/officeart/2005/8/layout/chevron2"/>
    <dgm:cxn modelId="{CC3E1A5D-4747-4E86-8C93-AACE04739954}" type="presParOf" srcId="{C64A4FD0-773E-4268-BF16-46EDF25EE345}" destId="{7728FB87-83FF-4EDB-8D60-261DAC3F6202}" srcOrd="4" destOrd="0" presId="urn:microsoft.com/office/officeart/2005/8/layout/chevron2"/>
    <dgm:cxn modelId="{6DC20A47-4313-4D83-8289-957E06E16996}" type="presParOf" srcId="{7728FB87-83FF-4EDB-8D60-261DAC3F6202}" destId="{6560EEBF-41B3-41AB-A939-572BE4DE5CB3}" srcOrd="0" destOrd="0" presId="urn:microsoft.com/office/officeart/2005/8/layout/chevron2"/>
    <dgm:cxn modelId="{A9C024BD-2C7E-497A-8222-6D115C5EB437}" type="presParOf" srcId="{7728FB87-83FF-4EDB-8D60-261DAC3F6202}" destId="{10E88349-753A-4079-8E11-9708D87463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C4A6C8-88D4-4110-8A91-F6E5A768ABE4}" type="doc">
      <dgm:prSet loTypeId="urn:microsoft.com/office/officeart/2005/8/layout/matrix1" loCatId="matrix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IN"/>
        </a:p>
      </dgm:t>
    </dgm:pt>
    <dgm:pt modelId="{3227D88F-8F2C-42E6-85BB-58A00561A535}">
      <dgm:prSet phldrT="[Text]"/>
      <dgm:spPr/>
      <dgm:t>
        <a:bodyPr/>
        <a:lstStyle/>
        <a:p>
          <a:r>
            <a:rPr lang="en-IN" dirty="0"/>
            <a:t>ION TRAP</a:t>
          </a:r>
        </a:p>
      </dgm:t>
    </dgm:pt>
    <dgm:pt modelId="{94023274-70E5-4455-AAAD-EC0C6794CEE2}" type="parTrans" cxnId="{77B8C607-B091-43FC-8DB1-3A649CDA0038}">
      <dgm:prSet/>
      <dgm:spPr/>
      <dgm:t>
        <a:bodyPr/>
        <a:lstStyle/>
        <a:p>
          <a:endParaRPr lang="en-IN"/>
        </a:p>
      </dgm:t>
    </dgm:pt>
    <dgm:pt modelId="{A94774D3-AFF4-4569-AE2F-CF00044A6239}" type="sibTrans" cxnId="{77B8C607-B091-43FC-8DB1-3A649CDA0038}">
      <dgm:prSet/>
      <dgm:spPr/>
      <dgm:t>
        <a:bodyPr/>
        <a:lstStyle/>
        <a:p>
          <a:endParaRPr lang="en-IN"/>
        </a:p>
      </dgm:t>
    </dgm:pt>
    <dgm:pt modelId="{76E30EEF-6354-4C6D-93D5-9C48976E5721}">
      <dgm:prSet phldrT="[Text]"/>
      <dgm:spPr/>
      <dgm:t>
        <a:bodyPr/>
        <a:lstStyle/>
        <a:p>
          <a:r>
            <a:rPr lang="en-IN" dirty="0"/>
            <a:t>QUADRUPOLE ION TRAP: Relies on RF field to provide ion trap.</a:t>
          </a:r>
        </a:p>
      </dgm:t>
    </dgm:pt>
    <dgm:pt modelId="{25DDBC1C-DA85-4B82-B359-812A2D48B935}" type="parTrans" cxnId="{F4A44C5F-4A0A-4697-867F-193CBC50835A}">
      <dgm:prSet/>
      <dgm:spPr/>
      <dgm:t>
        <a:bodyPr/>
        <a:lstStyle/>
        <a:p>
          <a:endParaRPr lang="en-IN"/>
        </a:p>
      </dgm:t>
    </dgm:pt>
    <dgm:pt modelId="{AD9FCEDC-3D1B-45BF-A659-4FA4110910B9}" type="sibTrans" cxnId="{F4A44C5F-4A0A-4697-867F-193CBC50835A}">
      <dgm:prSet/>
      <dgm:spPr/>
      <dgm:t>
        <a:bodyPr/>
        <a:lstStyle/>
        <a:p>
          <a:endParaRPr lang="en-IN"/>
        </a:p>
      </dgm:t>
    </dgm:pt>
    <dgm:pt modelId="{0BF07FA3-54AB-4DF4-803D-54F979E527D3}">
      <dgm:prSet phldrT="[Text]"/>
      <dgm:spPr/>
      <dgm:t>
        <a:bodyPr/>
        <a:lstStyle/>
        <a:p>
          <a:r>
            <a:rPr lang="en-IN" dirty="0"/>
            <a:t>LINEAR ION </a:t>
          </a:r>
          <a:r>
            <a:rPr lang="en-IN" dirty="0" err="1"/>
            <a:t>TRAP:Relies</a:t>
          </a:r>
          <a:r>
            <a:rPr lang="en-IN" dirty="0"/>
            <a:t> on RF field for ion trap.</a:t>
          </a:r>
        </a:p>
      </dgm:t>
    </dgm:pt>
    <dgm:pt modelId="{6B8ECE97-0379-4ECA-A336-EEF9DDF97B25}" type="parTrans" cxnId="{4131E8D0-A99E-4032-9F90-1174EC1ACFFD}">
      <dgm:prSet/>
      <dgm:spPr/>
      <dgm:t>
        <a:bodyPr/>
        <a:lstStyle/>
        <a:p>
          <a:endParaRPr lang="en-IN"/>
        </a:p>
      </dgm:t>
    </dgm:pt>
    <dgm:pt modelId="{518C5C12-419A-45E4-9E18-51AE314919D9}" type="sibTrans" cxnId="{4131E8D0-A99E-4032-9F90-1174EC1ACFFD}">
      <dgm:prSet/>
      <dgm:spPr/>
      <dgm:t>
        <a:bodyPr/>
        <a:lstStyle/>
        <a:p>
          <a:endParaRPr lang="en-IN"/>
        </a:p>
      </dgm:t>
    </dgm:pt>
    <dgm:pt modelId="{7FABD663-4DA6-436F-B073-2F79B753E126}">
      <dgm:prSet phldrT="[Text]"/>
      <dgm:spPr/>
      <dgm:t>
        <a:bodyPr/>
        <a:lstStyle/>
        <a:p>
          <a:r>
            <a:rPr lang="en-IN" dirty="0" err="1"/>
            <a:t>IonCyclotron</a:t>
          </a:r>
          <a:r>
            <a:rPr lang="en-IN" dirty="0"/>
            <a:t> </a:t>
          </a:r>
          <a:r>
            <a:rPr lang="en-IN" dirty="0" err="1"/>
            <a:t>Resonance:Relies</a:t>
          </a:r>
          <a:r>
            <a:rPr lang="en-IN" dirty="0"/>
            <a:t> on magnetic and electrostatic field for ion trap.</a:t>
          </a:r>
        </a:p>
      </dgm:t>
    </dgm:pt>
    <dgm:pt modelId="{5B4712C7-FF44-49F1-A7A6-AF0FAC82F0DF}" type="parTrans" cxnId="{80C1E396-7B97-4C98-82C1-9498A9977D79}">
      <dgm:prSet/>
      <dgm:spPr/>
      <dgm:t>
        <a:bodyPr/>
        <a:lstStyle/>
        <a:p>
          <a:endParaRPr lang="en-IN"/>
        </a:p>
      </dgm:t>
    </dgm:pt>
    <dgm:pt modelId="{F63D7867-4498-496D-9685-8753152DCF1A}" type="sibTrans" cxnId="{80C1E396-7B97-4C98-82C1-9498A9977D79}">
      <dgm:prSet/>
      <dgm:spPr/>
      <dgm:t>
        <a:bodyPr/>
        <a:lstStyle/>
        <a:p>
          <a:endParaRPr lang="en-IN"/>
        </a:p>
      </dgm:t>
    </dgm:pt>
    <dgm:pt modelId="{5EF032C8-425C-4072-B4E5-4A420583119A}">
      <dgm:prSet phldrT="[Text]"/>
      <dgm:spPr/>
      <dgm:t>
        <a:bodyPr/>
        <a:lstStyle/>
        <a:p>
          <a:r>
            <a:rPr lang="en-IN" dirty="0"/>
            <a:t>ORBITRAP: Relies on electrostatic field for ion trap.</a:t>
          </a:r>
        </a:p>
      </dgm:t>
    </dgm:pt>
    <dgm:pt modelId="{C08D99AF-43CA-482F-813E-A2B12BEB438E}" type="parTrans" cxnId="{37DF4FD8-375A-41F2-A714-D17DE6DFF4F9}">
      <dgm:prSet/>
      <dgm:spPr/>
      <dgm:t>
        <a:bodyPr/>
        <a:lstStyle/>
        <a:p>
          <a:endParaRPr lang="en-IN"/>
        </a:p>
      </dgm:t>
    </dgm:pt>
    <dgm:pt modelId="{2BC8F6CF-C795-48DD-B5EE-285DA46F9280}" type="sibTrans" cxnId="{37DF4FD8-375A-41F2-A714-D17DE6DFF4F9}">
      <dgm:prSet/>
      <dgm:spPr/>
      <dgm:t>
        <a:bodyPr/>
        <a:lstStyle/>
        <a:p>
          <a:endParaRPr lang="en-IN"/>
        </a:p>
      </dgm:t>
    </dgm:pt>
    <dgm:pt modelId="{1953D2CD-9ED1-4CA8-A933-B379E3A1D1F7}" type="pres">
      <dgm:prSet presAssocID="{4FC4A6C8-88D4-4110-8A91-F6E5A768ABE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E73A7F-FCC7-45F8-A77D-125928D5682A}" type="pres">
      <dgm:prSet presAssocID="{4FC4A6C8-88D4-4110-8A91-F6E5A768ABE4}" presName="matrix" presStyleCnt="0"/>
      <dgm:spPr/>
    </dgm:pt>
    <dgm:pt modelId="{1E773E58-3F8A-41EC-A242-CDBB4A206852}" type="pres">
      <dgm:prSet presAssocID="{4FC4A6C8-88D4-4110-8A91-F6E5A768ABE4}" presName="tile1" presStyleLbl="node1" presStyleIdx="0" presStyleCnt="4"/>
      <dgm:spPr/>
      <dgm:t>
        <a:bodyPr/>
        <a:lstStyle/>
        <a:p>
          <a:endParaRPr lang="en-US"/>
        </a:p>
      </dgm:t>
    </dgm:pt>
    <dgm:pt modelId="{65FF63F2-ED33-464D-861D-714BA704430D}" type="pres">
      <dgm:prSet presAssocID="{4FC4A6C8-88D4-4110-8A91-F6E5A768ABE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670729-5895-416A-A07A-B56BCECE7792}" type="pres">
      <dgm:prSet presAssocID="{4FC4A6C8-88D4-4110-8A91-F6E5A768ABE4}" presName="tile2" presStyleLbl="node1" presStyleIdx="1" presStyleCnt="4"/>
      <dgm:spPr/>
      <dgm:t>
        <a:bodyPr/>
        <a:lstStyle/>
        <a:p>
          <a:endParaRPr lang="en-US"/>
        </a:p>
      </dgm:t>
    </dgm:pt>
    <dgm:pt modelId="{3DEAD31D-FDFF-42F1-8282-1241A17A0B15}" type="pres">
      <dgm:prSet presAssocID="{4FC4A6C8-88D4-4110-8A91-F6E5A768ABE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EF33CE-3F22-46DB-81D0-EEEE2B090F64}" type="pres">
      <dgm:prSet presAssocID="{4FC4A6C8-88D4-4110-8A91-F6E5A768ABE4}" presName="tile3" presStyleLbl="node1" presStyleIdx="2" presStyleCnt="4"/>
      <dgm:spPr/>
      <dgm:t>
        <a:bodyPr/>
        <a:lstStyle/>
        <a:p>
          <a:endParaRPr lang="en-US"/>
        </a:p>
      </dgm:t>
    </dgm:pt>
    <dgm:pt modelId="{5A09C0C3-4C7F-4489-9DF6-28F65C4A6F74}" type="pres">
      <dgm:prSet presAssocID="{4FC4A6C8-88D4-4110-8A91-F6E5A768ABE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CC7B61-1B32-4991-8AC2-06A5C1246711}" type="pres">
      <dgm:prSet presAssocID="{4FC4A6C8-88D4-4110-8A91-F6E5A768ABE4}" presName="tile4" presStyleLbl="node1" presStyleIdx="3" presStyleCnt="4"/>
      <dgm:spPr/>
      <dgm:t>
        <a:bodyPr/>
        <a:lstStyle/>
        <a:p>
          <a:endParaRPr lang="en-US"/>
        </a:p>
      </dgm:t>
    </dgm:pt>
    <dgm:pt modelId="{C4694B1A-3F5A-4E2C-87A4-26249E281FE8}" type="pres">
      <dgm:prSet presAssocID="{4FC4A6C8-88D4-4110-8A91-F6E5A768ABE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262ED-BE42-4BE3-B69B-F587E903A638}" type="pres">
      <dgm:prSet presAssocID="{4FC4A6C8-88D4-4110-8A91-F6E5A768ABE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AA87F300-B158-494A-8DF8-D34FB924691A}" type="presOf" srcId="{5EF032C8-425C-4072-B4E5-4A420583119A}" destId="{C4694B1A-3F5A-4E2C-87A4-26249E281FE8}" srcOrd="1" destOrd="0" presId="urn:microsoft.com/office/officeart/2005/8/layout/matrix1"/>
    <dgm:cxn modelId="{23AC3ABD-2DC9-407B-8CB0-FB793037BC8B}" type="presOf" srcId="{3227D88F-8F2C-42E6-85BB-58A00561A535}" destId="{664262ED-BE42-4BE3-B69B-F587E903A638}" srcOrd="0" destOrd="0" presId="urn:microsoft.com/office/officeart/2005/8/layout/matrix1"/>
    <dgm:cxn modelId="{8784555E-722D-487C-89F4-E834804496EC}" type="presOf" srcId="{5EF032C8-425C-4072-B4E5-4A420583119A}" destId="{0DCC7B61-1B32-4991-8AC2-06A5C1246711}" srcOrd="0" destOrd="0" presId="urn:microsoft.com/office/officeart/2005/8/layout/matrix1"/>
    <dgm:cxn modelId="{A1B6FDEA-9892-4967-A3B4-089A07A9C5D4}" type="presOf" srcId="{76E30EEF-6354-4C6D-93D5-9C48976E5721}" destId="{1E773E58-3F8A-41EC-A242-CDBB4A206852}" srcOrd="0" destOrd="0" presId="urn:microsoft.com/office/officeart/2005/8/layout/matrix1"/>
    <dgm:cxn modelId="{37DF4FD8-375A-41F2-A714-D17DE6DFF4F9}" srcId="{3227D88F-8F2C-42E6-85BB-58A00561A535}" destId="{5EF032C8-425C-4072-B4E5-4A420583119A}" srcOrd="3" destOrd="0" parTransId="{C08D99AF-43CA-482F-813E-A2B12BEB438E}" sibTransId="{2BC8F6CF-C795-48DD-B5EE-285DA46F9280}"/>
    <dgm:cxn modelId="{1B2F32A1-955C-400B-84F2-081F9F204A2E}" type="presOf" srcId="{0BF07FA3-54AB-4DF4-803D-54F979E527D3}" destId="{3DEAD31D-FDFF-42F1-8282-1241A17A0B15}" srcOrd="1" destOrd="0" presId="urn:microsoft.com/office/officeart/2005/8/layout/matrix1"/>
    <dgm:cxn modelId="{C72D661A-CBA7-4BD2-8820-1042F77B237B}" type="presOf" srcId="{7FABD663-4DA6-436F-B073-2F79B753E126}" destId="{3CEF33CE-3F22-46DB-81D0-EEEE2B090F64}" srcOrd="0" destOrd="0" presId="urn:microsoft.com/office/officeart/2005/8/layout/matrix1"/>
    <dgm:cxn modelId="{F4A44C5F-4A0A-4697-867F-193CBC50835A}" srcId="{3227D88F-8F2C-42E6-85BB-58A00561A535}" destId="{76E30EEF-6354-4C6D-93D5-9C48976E5721}" srcOrd="0" destOrd="0" parTransId="{25DDBC1C-DA85-4B82-B359-812A2D48B935}" sibTransId="{AD9FCEDC-3D1B-45BF-A659-4FA4110910B9}"/>
    <dgm:cxn modelId="{EAF16AB6-A657-4A15-A59F-DE650FA39AAD}" type="presOf" srcId="{4FC4A6C8-88D4-4110-8A91-F6E5A768ABE4}" destId="{1953D2CD-9ED1-4CA8-A933-B379E3A1D1F7}" srcOrd="0" destOrd="0" presId="urn:microsoft.com/office/officeart/2005/8/layout/matrix1"/>
    <dgm:cxn modelId="{4131E8D0-A99E-4032-9F90-1174EC1ACFFD}" srcId="{3227D88F-8F2C-42E6-85BB-58A00561A535}" destId="{0BF07FA3-54AB-4DF4-803D-54F979E527D3}" srcOrd="1" destOrd="0" parTransId="{6B8ECE97-0379-4ECA-A336-EEF9DDF97B25}" sibTransId="{518C5C12-419A-45E4-9E18-51AE314919D9}"/>
    <dgm:cxn modelId="{77B8C607-B091-43FC-8DB1-3A649CDA0038}" srcId="{4FC4A6C8-88D4-4110-8A91-F6E5A768ABE4}" destId="{3227D88F-8F2C-42E6-85BB-58A00561A535}" srcOrd="0" destOrd="0" parTransId="{94023274-70E5-4455-AAAD-EC0C6794CEE2}" sibTransId="{A94774D3-AFF4-4569-AE2F-CF00044A6239}"/>
    <dgm:cxn modelId="{2B411B7C-15C3-4C19-BF01-7260AD4D53CB}" type="presOf" srcId="{7FABD663-4DA6-436F-B073-2F79B753E126}" destId="{5A09C0C3-4C7F-4489-9DF6-28F65C4A6F74}" srcOrd="1" destOrd="0" presId="urn:microsoft.com/office/officeart/2005/8/layout/matrix1"/>
    <dgm:cxn modelId="{7F2701C1-9A79-40BB-B408-D0FF8C98625F}" type="presOf" srcId="{0BF07FA3-54AB-4DF4-803D-54F979E527D3}" destId="{21670729-5895-416A-A07A-B56BCECE7792}" srcOrd="0" destOrd="0" presId="urn:microsoft.com/office/officeart/2005/8/layout/matrix1"/>
    <dgm:cxn modelId="{A20BA1C1-F255-4615-B7AE-5F4092ADA79D}" type="presOf" srcId="{76E30EEF-6354-4C6D-93D5-9C48976E5721}" destId="{65FF63F2-ED33-464D-861D-714BA704430D}" srcOrd="1" destOrd="0" presId="urn:microsoft.com/office/officeart/2005/8/layout/matrix1"/>
    <dgm:cxn modelId="{80C1E396-7B97-4C98-82C1-9498A9977D79}" srcId="{3227D88F-8F2C-42E6-85BB-58A00561A535}" destId="{7FABD663-4DA6-436F-B073-2F79B753E126}" srcOrd="2" destOrd="0" parTransId="{5B4712C7-FF44-49F1-A7A6-AF0FAC82F0DF}" sibTransId="{F63D7867-4498-496D-9685-8753152DCF1A}"/>
    <dgm:cxn modelId="{4B25A6A2-4B9D-47EB-9850-82D987759D47}" type="presParOf" srcId="{1953D2CD-9ED1-4CA8-A933-B379E3A1D1F7}" destId="{FFE73A7F-FCC7-45F8-A77D-125928D5682A}" srcOrd="0" destOrd="0" presId="urn:microsoft.com/office/officeart/2005/8/layout/matrix1"/>
    <dgm:cxn modelId="{0BF4AA91-E7B6-4253-A76C-51204F868821}" type="presParOf" srcId="{FFE73A7F-FCC7-45F8-A77D-125928D5682A}" destId="{1E773E58-3F8A-41EC-A242-CDBB4A206852}" srcOrd="0" destOrd="0" presId="urn:microsoft.com/office/officeart/2005/8/layout/matrix1"/>
    <dgm:cxn modelId="{EBD5A066-E2CF-4262-A3CD-4D6BB3532B82}" type="presParOf" srcId="{FFE73A7F-FCC7-45F8-A77D-125928D5682A}" destId="{65FF63F2-ED33-464D-861D-714BA704430D}" srcOrd="1" destOrd="0" presId="urn:microsoft.com/office/officeart/2005/8/layout/matrix1"/>
    <dgm:cxn modelId="{A861887F-0FE2-4D3E-9F25-D1CABA797E1D}" type="presParOf" srcId="{FFE73A7F-FCC7-45F8-A77D-125928D5682A}" destId="{21670729-5895-416A-A07A-B56BCECE7792}" srcOrd="2" destOrd="0" presId="urn:microsoft.com/office/officeart/2005/8/layout/matrix1"/>
    <dgm:cxn modelId="{CEBBD01C-8BBE-445E-8471-29BE9BD9A229}" type="presParOf" srcId="{FFE73A7F-FCC7-45F8-A77D-125928D5682A}" destId="{3DEAD31D-FDFF-42F1-8282-1241A17A0B15}" srcOrd="3" destOrd="0" presId="urn:microsoft.com/office/officeart/2005/8/layout/matrix1"/>
    <dgm:cxn modelId="{722BE5B2-D8BE-478D-9511-48E8EE464DE2}" type="presParOf" srcId="{FFE73A7F-FCC7-45F8-A77D-125928D5682A}" destId="{3CEF33CE-3F22-46DB-81D0-EEEE2B090F64}" srcOrd="4" destOrd="0" presId="urn:microsoft.com/office/officeart/2005/8/layout/matrix1"/>
    <dgm:cxn modelId="{3514D642-E167-4CC5-9A2A-59768A0FC40C}" type="presParOf" srcId="{FFE73A7F-FCC7-45F8-A77D-125928D5682A}" destId="{5A09C0C3-4C7F-4489-9DF6-28F65C4A6F74}" srcOrd="5" destOrd="0" presId="urn:microsoft.com/office/officeart/2005/8/layout/matrix1"/>
    <dgm:cxn modelId="{B5C7FCBA-95B6-4298-A269-A8A4802B1E5E}" type="presParOf" srcId="{FFE73A7F-FCC7-45F8-A77D-125928D5682A}" destId="{0DCC7B61-1B32-4991-8AC2-06A5C1246711}" srcOrd="6" destOrd="0" presId="urn:microsoft.com/office/officeart/2005/8/layout/matrix1"/>
    <dgm:cxn modelId="{B256EE2B-C528-47F9-AB24-5B60BC5745C4}" type="presParOf" srcId="{FFE73A7F-FCC7-45F8-A77D-125928D5682A}" destId="{C4694B1A-3F5A-4E2C-87A4-26249E281FE8}" srcOrd="7" destOrd="0" presId="urn:microsoft.com/office/officeart/2005/8/layout/matrix1"/>
    <dgm:cxn modelId="{EBC37CE5-F9D1-4E7A-9BE1-EAFE8411EC03}" type="presParOf" srcId="{1953D2CD-9ED1-4CA8-A933-B379E3A1D1F7}" destId="{664262ED-BE42-4BE3-B69B-F587E903A63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2D9061-4EE4-4768-939B-0153078B962B}" type="doc">
      <dgm:prSet loTypeId="urn:microsoft.com/office/officeart/2005/8/layout/hList6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IN"/>
        </a:p>
      </dgm:t>
    </dgm:pt>
    <dgm:pt modelId="{B7ADC082-DEA0-47F7-A113-CB33B9E7B74A}">
      <dgm:prSet phldrT="[Text]"/>
      <dgm:spPr/>
      <dgm:t>
        <a:bodyPr/>
        <a:lstStyle/>
        <a:p>
          <a:r>
            <a:rPr lang="en-IN" dirty="0"/>
            <a:t>TRAPPING TYPE</a:t>
          </a:r>
        </a:p>
      </dgm:t>
    </dgm:pt>
    <dgm:pt modelId="{7A9F3DEE-3E62-47D9-A718-E9027844DAE8}" type="parTrans" cxnId="{44C2153A-AABF-4C0F-8772-F63728D0D156}">
      <dgm:prSet/>
      <dgm:spPr/>
      <dgm:t>
        <a:bodyPr/>
        <a:lstStyle/>
        <a:p>
          <a:endParaRPr lang="en-IN"/>
        </a:p>
      </dgm:t>
    </dgm:pt>
    <dgm:pt modelId="{6E0B15A7-D753-47B9-8573-ACE8F39BFA6D}" type="sibTrans" cxnId="{44C2153A-AABF-4C0F-8772-F63728D0D156}">
      <dgm:prSet/>
      <dgm:spPr/>
      <dgm:t>
        <a:bodyPr/>
        <a:lstStyle/>
        <a:p>
          <a:endParaRPr lang="en-IN"/>
        </a:p>
      </dgm:t>
    </dgm:pt>
    <dgm:pt modelId="{2305A913-9F9D-499E-A772-6E7B160614BF}">
      <dgm:prSet phldrT="[Text]"/>
      <dgm:spPr/>
      <dgm:t>
        <a:bodyPr/>
        <a:lstStyle/>
        <a:p>
          <a:r>
            <a:rPr lang="en-IN" dirty="0"/>
            <a:t>QUADRUPOLE ION TRAP</a:t>
          </a:r>
        </a:p>
      </dgm:t>
    </dgm:pt>
    <dgm:pt modelId="{F42E8B53-F1F1-49AF-9E6B-315708900BD4}" type="parTrans" cxnId="{322E7A0B-CAA4-485A-9333-EBB500262419}">
      <dgm:prSet/>
      <dgm:spPr/>
      <dgm:t>
        <a:bodyPr/>
        <a:lstStyle/>
        <a:p>
          <a:endParaRPr lang="en-IN"/>
        </a:p>
      </dgm:t>
    </dgm:pt>
    <dgm:pt modelId="{5BBD59E0-D790-4DC4-B85B-B94AC2E15FCB}" type="sibTrans" cxnId="{322E7A0B-CAA4-485A-9333-EBB500262419}">
      <dgm:prSet/>
      <dgm:spPr/>
      <dgm:t>
        <a:bodyPr/>
        <a:lstStyle/>
        <a:p>
          <a:endParaRPr lang="en-IN"/>
        </a:p>
      </dgm:t>
    </dgm:pt>
    <dgm:pt modelId="{E9E27BE0-F0EE-4D80-9C91-CD75834C1036}">
      <dgm:prSet phldrT="[Text]"/>
      <dgm:spPr/>
      <dgm:t>
        <a:bodyPr/>
        <a:lstStyle/>
        <a:p>
          <a:r>
            <a:rPr lang="en-IN" dirty="0"/>
            <a:t>LINEAR ION TRAP</a:t>
          </a:r>
        </a:p>
      </dgm:t>
    </dgm:pt>
    <dgm:pt modelId="{BACE2D59-E428-4536-9F8C-64EC5C27D8EC}" type="parTrans" cxnId="{834F63AC-D3C1-4BD6-A4DE-B423359D364B}">
      <dgm:prSet/>
      <dgm:spPr/>
      <dgm:t>
        <a:bodyPr/>
        <a:lstStyle/>
        <a:p>
          <a:endParaRPr lang="en-IN"/>
        </a:p>
      </dgm:t>
    </dgm:pt>
    <dgm:pt modelId="{B2E026A4-BCCB-450B-B4A9-F163F90BDD2E}" type="sibTrans" cxnId="{834F63AC-D3C1-4BD6-A4DE-B423359D364B}">
      <dgm:prSet/>
      <dgm:spPr/>
      <dgm:t>
        <a:bodyPr/>
        <a:lstStyle/>
        <a:p>
          <a:endParaRPr lang="en-IN"/>
        </a:p>
      </dgm:t>
    </dgm:pt>
    <dgm:pt modelId="{EA1F7025-C4FF-41A6-A84E-10FCEC0CB375}">
      <dgm:prSet phldrT="[Text]"/>
      <dgm:spPr/>
      <dgm:t>
        <a:bodyPr/>
        <a:lstStyle/>
        <a:p>
          <a:r>
            <a:rPr lang="en-IN" dirty="0"/>
            <a:t>HYBRID MS</a:t>
          </a:r>
        </a:p>
      </dgm:t>
    </dgm:pt>
    <dgm:pt modelId="{51012974-6C51-42DE-9195-B0CCDD670016}" type="parTrans" cxnId="{045A045E-C2EF-4A7B-A385-96A965E23EC3}">
      <dgm:prSet/>
      <dgm:spPr/>
      <dgm:t>
        <a:bodyPr/>
        <a:lstStyle/>
        <a:p>
          <a:endParaRPr lang="en-IN"/>
        </a:p>
      </dgm:t>
    </dgm:pt>
    <dgm:pt modelId="{1BAD635B-43F1-4F85-B0DA-00A7545314D5}" type="sibTrans" cxnId="{045A045E-C2EF-4A7B-A385-96A965E23EC3}">
      <dgm:prSet/>
      <dgm:spPr/>
      <dgm:t>
        <a:bodyPr/>
        <a:lstStyle/>
        <a:p>
          <a:endParaRPr lang="en-IN"/>
        </a:p>
      </dgm:t>
    </dgm:pt>
    <dgm:pt modelId="{6E2AF0A2-6D76-4601-9260-50B3FE104010}">
      <dgm:prSet phldrT="[Text]"/>
      <dgm:spPr/>
      <dgm:t>
        <a:bodyPr/>
        <a:lstStyle/>
        <a:p>
          <a:r>
            <a:rPr lang="en-IN" dirty="0"/>
            <a:t>ION CYCLOTRON  RESONANCE</a:t>
          </a:r>
        </a:p>
      </dgm:t>
    </dgm:pt>
    <dgm:pt modelId="{75F6F1E2-2861-484B-A46F-BED11C9D03F7}" type="parTrans" cxnId="{E880C9A8-09A1-4D50-AC6A-480141F4F247}">
      <dgm:prSet/>
      <dgm:spPr/>
      <dgm:t>
        <a:bodyPr/>
        <a:lstStyle/>
        <a:p>
          <a:endParaRPr lang="en-IN"/>
        </a:p>
      </dgm:t>
    </dgm:pt>
    <dgm:pt modelId="{ECCE2557-C0FA-45B9-9BBC-BAFCD429040B}" type="sibTrans" cxnId="{E880C9A8-09A1-4D50-AC6A-480141F4F247}">
      <dgm:prSet/>
      <dgm:spPr/>
      <dgm:t>
        <a:bodyPr/>
        <a:lstStyle/>
        <a:p>
          <a:endParaRPr lang="en-IN"/>
        </a:p>
      </dgm:t>
    </dgm:pt>
    <dgm:pt modelId="{9174D265-0DDA-45B0-BC04-ADE932E7F81B}">
      <dgm:prSet phldrT="[Text]"/>
      <dgm:spPr/>
      <dgm:t>
        <a:bodyPr/>
        <a:lstStyle/>
        <a:p>
          <a:r>
            <a:rPr lang="en-IN" dirty="0"/>
            <a:t>MAGNETIC SECTOR</a:t>
          </a:r>
        </a:p>
      </dgm:t>
    </dgm:pt>
    <dgm:pt modelId="{7A2E5D5E-D78C-4514-9B3E-C5526A7F9843}">
      <dgm:prSet phldrT="[Text]"/>
      <dgm:spPr/>
      <dgm:t>
        <a:bodyPr/>
        <a:lstStyle/>
        <a:p>
          <a:r>
            <a:rPr lang="en-IN" dirty="0"/>
            <a:t>TRIPLEQUADRUPOLE</a:t>
          </a:r>
        </a:p>
      </dgm:t>
    </dgm:pt>
    <dgm:pt modelId="{EB3D4492-E212-43F1-A970-957A07013BC0}">
      <dgm:prSet phldrT="[Text]"/>
      <dgm:spPr/>
      <dgm:t>
        <a:bodyPr/>
        <a:lstStyle/>
        <a:p>
          <a:r>
            <a:rPr lang="en-IN" dirty="0"/>
            <a:t>BEAM TYPE</a:t>
          </a:r>
        </a:p>
      </dgm:t>
    </dgm:pt>
    <dgm:pt modelId="{F32C70AF-FEA8-47B8-A572-FCB47E330A3C}" type="sibTrans" cxnId="{CCA8A097-25B6-43FD-B00C-0B61B500257D}">
      <dgm:prSet/>
      <dgm:spPr/>
      <dgm:t>
        <a:bodyPr/>
        <a:lstStyle/>
        <a:p>
          <a:endParaRPr lang="en-IN"/>
        </a:p>
      </dgm:t>
    </dgm:pt>
    <dgm:pt modelId="{69F02819-0458-45B8-87B9-2A932D32C76D}" type="parTrans" cxnId="{CCA8A097-25B6-43FD-B00C-0B61B500257D}">
      <dgm:prSet/>
      <dgm:spPr/>
      <dgm:t>
        <a:bodyPr/>
        <a:lstStyle/>
        <a:p>
          <a:endParaRPr lang="en-IN"/>
        </a:p>
      </dgm:t>
    </dgm:pt>
    <dgm:pt modelId="{E48D9872-E8AB-4323-9DBA-00EFB897C636}" type="sibTrans" cxnId="{7519CC20-61A4-457E-AF4C-B71B718C4D9C}">
      <dgm:prSet/>
      <dgm:spPr/>
      <dgm:t>
        <a:bodyPr/>
        <a:lstStyle/>
        <a:p>
          <a:endParaRPr lang="en-IN"/>
        </a:p>
      </dgm:t>
    </dgm:pt>
    <dgm:pt modelId="{C51BED12-261B-44C6-96F9-966669C566E6}" type="parTrans" cxnId="{7519CC20-61A4-457E-AF4C-B71B718C4D9C}">
      <dgm:prSet/>
      <dgm:spPr/>
      <dgm:t>
        <a:bodyPr/>
        <a:lstStyle/>
        <a:p>
          <a:endParaRPr lang="en-IN"/>
        </a:p>
      </dgm:t>
    </dgm:pt>
    <dgm:pt modelId="{006691F8-8ED3-47C0-AD93-F304F4C4756F}" type="sibTrans" cxnId="{DFA2E724-D4D7-4353-B3F9-8B79CEE8DBB9}">
      <dgm:prSet/>
      <dgm:spPr/>
      <dgm:t>
        <a:bodyPr/>
        <a:lstStyle/>
        <a:p>
          <a:endParaRPr lang="en-IN"/>
        </a:p>
      </dgm:t>
    </dgm:pt>
    <dgm:pt modelId="{870DF351-9CBE-4F0F-9349-4DACD588337F}" type="parTrans" cxnId="{DFA2E724-D4D7-4353-B3F9-8B79CEE8DBB9}">
      <dgm:prSet/>
      <dgm:spPr/>
      <dgm:t>
        <a:bodyPr/>
        <a:lstStyle/>
        <a:p>
          <a:endParaRPr lang="en-IN"/>
        </a:p>
      </dgm:t>
    </dgm:pt>
    <dgm:pt modelId="{0592F2D3-292D-4614-A153-1DBB4F46C08B}" type="pres">
      <dgm:prSet presAssocID="{6E2D9061-4EE4-4768-939B-0153078B96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99C52B-B6A6-41DE-9D2C-32FB632F39E7}" type="pres">
      <dgm:prSet presAssocID="{EB3D4492-E212-43F1-A970-957A07013BC0}" presName="node" presStyleLbl="node1" presStyleIdx="0" presStyleCnt="3" custLinFactNeighborX="-51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5E592-08E9-4932-A2BB-D86AFBC9C3A7}" type="pres">
      <dgm:prSet presAssocID="{F32C70AF-FEA8-47B8-A572-FCB47E330A3C}" presName="sibTrans" presStyleCnt="0"/>
      <dgm:spPr/>
    </dgm:pt>
    <dgm:pt modelId="{93BD3AC2-88EB-417A-AFD8-0423ED3D0B5B}" type="pres">
      <dgm:prSet presAssocID="{B7ADC082-DEA0-47F7-A113-CB33B9E7B74A}" presName="node" presStyleLbl="node1" presStyleIdx="1" presStyleCnt="3" custLinFactNeighborX="1505" custLinFactNeighborY="27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FD072-D0D9-4AA4-A7DA-4F9C523119DB}" type="pres">
      <dgm:prSet presAssocID="{6E0B15A7-D753-47B9-8573-ACE8F39BFA6D}" presName="sibTrans" presStyleCnt="0"/>
      <dgm:spPr/>
    </dgm:pt>
    <dgm:pt modelId="{DD3AE043-6E1F-48EC-A9B7-26D7AFDEEA7A}" type="pres">
      <dgm:prSet presAssocID="{EA1F7025-C4FF-41A6-A84E-10FCEC0CB37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C2153A-AABF-4C0F-8772-F63728D0D156}" srcId="{6E2D9061-4EE4-4768-939B-0153078B962B}" destId="{B7ADC082-DEA0-47F7-A113-CB33B9E7B74A}" srcOrd="1" destOrd="0" parTransId="{7A9F3DEE-3E62-47D9-A718-E9027844DAE8}" sibTransId="{6E0B15A7-D753-47B9-8573-ACE8F39BFA6D}"/>
    <dgm:cxn modelId="{77EAAC08-180F-4A76-A296-B21B72AA2DE8}" type="presOf" srcId="{7A2E5D5E-D78C-4514-9B3E-C5526A7F9843}" destId="{0599C52B-B6A6-41DE-9D2C-32FB632F39E7}" srcOrd="0" destOrd="1" presId="urn:microsoft.com/office/officeart/2005/8/layout/hList6"/>
    <dgm:cxn modelId="{322E7A0B-CAA4-485A-9333-EBB500262419}" srcId="{B7ADC082-DEA0-47F7-A113-CB33B9E7B74A}" destId="{2305A913-9F9D-499E-A772-6E7B160614BF}" srcOrd="0" destOrd="0" parTransId="{F42E8B53-F1F1-49AF-9E6B-315708900BD4}" sibTransId="{5BBD59E0-D790-4DC4-B85B-B94AC2E15FCB}"/>
    <dgm:cxn modelId="{834F63AC-D3C1-4BD6-A4DE-B423359D364B}" srcId="{B7ADC082-DEA0-47F7-A113-CB33B9E7B74A}" destId="{E9E27BE0-F0EE-4D80-9C91-CD75834C1036}" srcOrd="1" destOrd="0" parTransId="{BACE2D59-E428-4536-9F8C-64EC5C27D8EC}" sibTransId="{B2E026A4-BCCB-450B-B4A9-F163F90BDD2E}"/>
    <dgm:cxn modelId="{7519CC20-61A4-457E-AF4C-B71B718C4D9C}" srcId="{EB3D4492-E212-43F1-A970-957A07013BC0}" destId="{9174D265-0DDA-45B0-BC04-ADE932E7F81B}" srcOrd="1" destOrd="0" parTransId="{C51BED12-261B-44C6-96F9-966669C566E6}" sibTransId="{E48D9872-E8AB-4323-9DBA-00EFB897C636}"/>
    <dgm:cxn modelId="{FC4A4ED3-F29D-4694-9271-FCE2F9C5C1D5}" type="presOf" srcId="{B7ADC082-DEA0-47F7-A113-CB33B9E7B74A}" destId="{93BD3AC2-88EB-417A-AFD8-0423ED3D0B5B}" srcOrd="0" destOrd="0" presId="urn:microsoft.com/office/officeart/2005/8/layout/hList6"/>
    <dgm:cxn modelId="{178609DD-55A9-489B-9ABB-890FE2477119}" type="presOf" srcId="{9174D265-0DDA-45B0-BC04-ADE932E7F81B}" destId="{0599C52B-B6A6-41DE-9D2C-32FB632F39E7}" srcOrd="0" destOrd="2" presId="urn:microsoft.com/office/officeart/2005/8/layout/hList6"/>
    <dgm:cxn modelId="{5DAA4C11-211D-4C37-AB51-A06DAACFB493}" type="presOf" srcId="{E9E27BE0-F0EE-4D80-9C91-CD75834C1036}" destId="{93BD3AC2-88EB-417A-AFD8-0423ED3D0B5B}" srcOrd="0" destOrd="2" presId="urn:microsoft.com/office/officeart/2005/8/layout/hList6"/>
    <dgm:cxn modelId="{045A045E-C2EF-4A7B-A385-96A965E23EC3}" srcId="{6E2D9061-4EE4-4768-939B-0153078B962B}" destId="{EA1F7025-C4FF-41A6-A84E-10FCEC0CB375}" srcOrd="2" destOrd="0" parTransId="{51012974-6C51-42DE-9195-B0CCDD670016}" sibTransId="{1BAD635B-43F1-4F85-B0DA-00A7545314D5}"/>
    <dgm:cxn modelId="{51EF14ED-E775-4079-BFF0-4A99C787B024}" type="presOf" srcId="{EB3D4492-E212-43F1-A970-957A07013BC0}" destId="{0599C52B-B6A6-41DE-9D2C-32FB632F39E7}" srcOrd="0" destOrd="0" presId="urn:microsoft.com/office/officeart/2005/8/layout/hList6"/>
    <dgm:cxn modelId="{CCA8A097-25B6-43FD-B00C-0B61B500257D}" srcId="{6E2D9061-4EE4-4768-939B-0153078B962B}" destId="{EB3D4492-E212-43F1-A970-957A07013BC0}" srcOrd="0" destOrd="0" parTransId="{69F02819-0458-45B8-87B9-2A932D32C76D}" sibTransId="{F32C70AF-FEA8-47B8-A572-FCB47E330A3C}"/>
    <dgm:cxn modelId="{BEE69141-0E45-4046-BC70-575CF75CF436}" type="presOf" srcId="{6E2AF0A2-6D76-4601-9260-50B3FE104010}" destId="{93BD3AC2-88EB-417A-AFD8-0423ED3D0B5B}" srcOrd="0" destOrd="3" presId="urn:microsoft.com/office/officeart/2005/8/layout/hList6"/>
    <dgm:cxn modelId="{6A2A7D0F-A585-4AF9-8D82-14026EAF3E75}" type="presOf" srcId="{2305A913-9F9D-499E-A772-6E7B160614BF}" destId="{93BD3AC2-88EB-417A-AFD8-0423ED3D0B5B}" srcOrd="0" destOrd="1" presId="urn:microsoft.com/office/officeart/2005/8/layout/hList6"/>
    <dgm:cxn modelId="{DFA2E724-D4D7-4353-B3F9-8B79CEE8DBB9}" srcId="{EB3D4492-E212-43F1-A970-957A07013BC0}" destId="{7A2E5D5E-D78C-4514-9B3E-C5526A7F9843}" srcOrd="0" destOrd="0" parTransId="{870DF351-9CBE-4F0F-9349-4DACD588337F}" sibTransId="{006691F8-8ED3-47C0-AD93-F304F4C4756F}"/>
    <dgm:cxn modelId="{8425F173-ABDE-4656-9D1F-EF823D26E518}" type="presOf" srcId="{EA1F7025-C4FF-41A6-A84E-10FCEC0CB375}" destId="{DD3AE043-6E1F-48EC-A9B7-26D7AFDEEA7A}" srcOrd="0" destOrd="0" presId="urn:microsoft.com/office/officeart/2005/8/layout/hList6"/>
    <dgm:cxn modelId="{5897EF65-E85F-4E54-86F4-018F8C53ADEC}" type="presOf" srcId="{6E2D9061-4EE4-4768-939B-0153078B962B}" destId="{0592F2D3-292D-4614-A153-1DBB4F46C08B}" srcOrd="0" destOrd="0" presId="urn:microsoft.com/office/officeart/2005/8/layout/hList6"/>
    <dgm:cxn modelId="{E880C9A8-09A1-4D50-AC6A-480141F4F247}" srcId="{B7ADC082-DEA0-47F7-A113-CB33B9E7B74A}" destId="{6E2AF0A2-6D76-4601-9260-50B3FE104010}" srcOrd="2" destOrd="0" parTransId="{75F6F1E2-2861-484B-A46F-BED11C9D03F7}" sibTransId="{ECCE2557-C0FA-45B9-9BBC-BAFCD429040B}"/>
    <dgm:cxn modelId="{4793859B-8CBC-4AF7-B6BB-9154A0A6DCAD}" type="presParOf" srcId="{0592F2D3-292D-4614-A153-1DBB4F46C08B}" destId="{0599C52B-B6A6-41DE-9D2C-32FB632F39E7}" srcOrd="0" destOrd="0" presId="urn:microsoft.com/office/officeart/2005/8/layout/hList6"/>
    <dgm:cxn modelId="{5EA0BE6D-21F3-4A97-B9C1-349F665846E3}" type="presParOf" srcId="{0592F2D3-292D-4614-A153-1DBB4F46C08B}" destId="{EC35E592-08E9-4932-A2BB-D86AFBC9C3A7}" srcOrd="1" destOrd="0" presId="urn:microsoft.com/office/officeart/2005/8/layout/hList6"/>
    <dgm:cxn modelId="{BA355B1C-E092-4F65-AB50-4202038BF055}" type="presParOf" srcId="{0592F2D3-292D-4614-A153-1DBB4F46C08B}" destId="{93BD3AC2-88EB-417A-AFD8-0423ED3D0B5B}" srcOrd="2" destOrd="0" presId="urn:microsoft.com/office/officeart/2005/8/layout/hList6"/>
    <dgm:cxn modelId="{5648E421-39B2-496F-906F-F457EA63D914}" type="presParOf" srcId="{0592F2D3-292D-4614-A153-1DBB4F46C08B}" destId="{0E6FD072-D0D9-4AA4-A7DA-4F9C523119DB}" srcOrd="3" destOrd="0" presId="urn:microsoft.com/office/officeart/2005/8/layout/hList6"/>
    <dgm:cxn modelId="{70D7B575-8F14-416A-A6AC-FD28F0D505D4}" type="presParOf" srcId="{0592F2D3-292D-4614-A153-1DBB4F46C08B}" destId="{DD3AE043-6E1F-48EC-A9B7-26D7AFDEEA7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9CD7B-F8EA-4C9B-B011-B78029397D1B}">
      <dsp:nvSpPr>
        <dsp:cNvPr id="0" name=""/>
        <dsp:cNvSpPr/>
      </dsp:nvSpPr>
      <dsp:spPr>
        <a:xfrm rot="5400000">
          <a:off x="-257331" y="365011"/>
          <a:ext cx="1715544" cy="120088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BEAM TYPE</a:t>
          </a:r>
        </a:p>
      </dsp:txBody>
      <dsp:txXfrm rot="-5400000">
        <a:off x="1" y="708119"/>
        <a:ext cx="1200880" cy="514664"/>
      </dsp:txXfrm>
    </dsp:sp>
    <dsp:sp modelId="{E89736EB-FE2C-413E-997D-0875E5816D5D}">
      <dsp:nvSpPr>
        <dsp:cNvPr id="0" name=""/>
        <dsp:cNvSpPr/>
      </dsp:nvSpPr>
      <dsp:spPr>
        <a:xfrm rot="5400000">
          <a:off x="5867798" y="-4661306"/>
          <a:ext cx="1319827" cy="1065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QUADRUPOLE MS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MAGNETIC SECTOR MS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TIME OF FLIGHT MS</a:t>
          </a:r>
        </a:p>
      </dsp:txBody>
      <dsp:txXfrm rot="-5400000">
        <a:off x="1200881" y="70040"/>
        <a:ext cx="10589233" cy="1190969"/>
      </dsp:txXfrm>
    </dsp:sp>
    <dsp:sp modelId="{2D902C9F-80E0-4D48-AEB1-9D2A3363F7F3}">
      <dsp:nvSpPr>
        <dsp:cNvPr id="0" name=""/>
        <dsp:cNvSpPr/>
      </dsp:nvSpPr>
      <dsp:spPr>
        <a:xfrm rot="5400000">
          <a:off x="-257331" y="2201589"/>
          <a:ext cx="1715544" cy="1200880"/>
        </a:xfrm>
        <a:prstGeom prst="chevron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TRAPPING TYPE</a:t>
          </a:r>
        </a:p>
      </dsp:txBody>
      <dsp:txXfrm rot="-5400000">
        <a:off x="1" y="2544697"/>
        <a:ext cx="1200880" cy="514664"/>
      </dsp:txXfrm>
    </dsp:sp>
    <dsp:sp modelId="{D790C2CD-11C3-4358-97FD-CC488A5B43A9}">
      <dsp:nvSpPr>
        <dsp:cNvPr id="0" name=""/>
        <dsp:cNvSpPr/>
      </dsp:nvSpPr>
      <dsp:spPr>
        <a:xfrm rot="5400000">
          <a:off x="5684241" y="-2825021"/>
          <a:ext cx="1686940" cy="1065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QUADRUPOLE ION TRAP 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LINEAR ION  TRAP 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ION CYCLOTRON RESONANCE 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ORBITRAP MS</a:t>
          </a:r>
        </a:p>
      </dsp:txBody>
      <dsp:txXfrm rot="-5400000">
        <a:off x="1200880" y="1740690"/>
        <a:ext cx="10571312" cy="1522240"/>
      </dsp:txXfrm>
    </dsp:sp>
    <dsp:sp modelId="{6560EEBF-41B3-41AB-A939-572BE4DE5CB3}">
      <dsp:nvSpPr>
        <dsp:cNvPr id="0" name=""/>
        <dsp:cNvSpPr/>
      </dsp:nvSpPr>
      <dsp:spPr>
        <a:xfrm rot="5400000">
          <a:off x="-257331" y="4109661"/>
          <a:ext cx="1715544" cy="1200880"/>
        </a:xfrm>
        <a:prstGeom prst="chevr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OTHERS</a:t>
          </a:r>
        </a:p>
      </dsp:txBody>
      <dsp:txXfrm rot="-5400000">
        <a:off x="1" y="4452769"/>
        <a:ext cx="1200880" cy="514664"/>
      </dsp:txXfrm>
    </dsp:sp>
    <dsp:sp modelId="{10E88349-753A-4079-8E11-9708D8746341}">
      <dsp:nvSpPr>
        <dsp:cNvPr id="0" name=""/>
        <dsp:cNvSpPr/>
      </dsp:nvSpPr>
      <dsp:spPr>
        <a:xfrm rot="5400000">
          <a:off x="5612747" y="-916949"/>
          <a:ext cx="1829929" cy="1065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GAS CHROMATOGRAPHY 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LIQUID CHROMATOGRAPHY 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TANDEM MASS SPECTROMETER.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MALDI-TOF MASS SPECTROMETER.</a:t>
          </a:r>
        </a:p>
      </dsp:txBody>
      <dsp:txXfrm rot="-5400000">
        <a:off x="1200881" y="3584247"/>
        <a:ext cx="10564332" cy="1651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73E58-3F8A-41EC-A242-CDBB4A206852}">
      <dsp:nvSpPr>
        <dsp:cNvPr id="0" name=""/>
        <dsp:cNvSpPr/>
      </dsp:nvSpPr>
      <dsp:spPr>
        <a:xfrm rot="16200000">
          <a:off x="811722" y="-811722"/>
          <a:ext cx="2175669" cy="3799114"/>
        </a:xfrm>
        <a:prstGeom prst="round1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QUADRUPOLE ION TRAP: Relies on RF field to provide ion trap.</a:t>
          </a:r>
        </a:p>
      </dsp:txBody>
      <dsp:txXfrm rot="5400000">
        <a:off x="0" y="0"/>
        <a:ext cx="3799114" cy="1631751"/>
      </dsp:txXfrm>
    </dsp:sp>
    <dsp:sp modelId="{21670729-5895-416A-A07A-B56BCECE7792}">
      <dsp:nvSpPr>
        <dsp:cNvPr id="0" name=""/>
        <dsp:cNvSpPr/>
      </dsp:nvSpPr>
      <dsp:spPr>
        <a:xfrm>
          <a:off x="3799114" y="0"/>
          <a:ext cx="3799114" cy="2175669"/>
        </a:xfrm>
        <a:prstGeom prst="round1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LINEAR ION </a:t>
          </a:r>
          <a:r>
            <a:rPr lang="en-IN" sz="2300" kern="1200" dirty="0" err="1"/>
            <a:t>TRAP:Relies</a:t>
          </a:r>
          <a:r>
            <a:rPr lang="en-IN" sz="2300" kern="1200" dirty="0"/>
            <a:t> on RF field for ion trap.</a:t>
          </a:r>
        </a:p>
      </dsp:txBody>
      <dsp:txXfrm>
        <a:off x="3799114" y="0"/>
        <a:ext cx="3799114" cy="1631751"/>
      </dsp:txXfrm>
    </dsp:sp>
    <dsp:sp modelId="{3CEF33CE-3F22-46DB-81D0-EEEE2B090F64}">
      <dsp:nvSpPr>
        <dsp:cNvPr id="0" name=""/>
        <dsp:cNvSpPr/>
      </dsp:nvSpPr>
      <dsp:spPr>
        <a:xfrm rot="10800000">
          <a:off x="0" y="2175669"/>
          <a:ext cx="3799114" cy="2175669"/>
        </a:xfrm>
        <a:prstGeom prst="round1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 err="1"/>
            <a:t>IonCyclotron</a:t>
          </a:r>
          <a:r>
            <a:rPr lang="en-IN" sz="2300" kern="1200" dirty="0"/>
            <a:t> </a:t>
          </a:r>
          <a:r>
            <a:rPr lang="en-IN" sz="2300" kern="1200" dirty="0" err="1"/>
            <a:t>Resonance:Relies</a:t>
          </a:r>
          <a:r>
            <a:rPr lang="en-IN" sz="2300" kern="1200" dirty="0"/>
            <a:t> on magnetic and electrostatic field for ion trap.</a:t>
          </a:r>
        </a:p>
      </dsp:txBody>
      <dsp:txXfrm rot="10800000">
        <a:off x="0" y="2719586"/>
        <a:ext cx="3799114" cy="1631751"/>
      </dsp:txXfrm>
    </dsp:sp>
    <dsp:sp modelId="{0DCC7B61-1B32-4991-8AC2-06A5C1246711}">
      <dsp:nvSpPr>
        <dsp:cNvPr id="0" name=""/>
        <dsp:cNvSpPr/>
      </dsp:nvSpPr>
      <dsp:spPr>
        <a:xfrm rot="5400000">
          <a:off x="4610837" y="1363946"/>
          <a:ext cx="2175669" cy="3799114"/>
        </a:xfrm>
        <a:prstGeom prst="round1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ORBITRAP: Relies on electrostatic field for ion trap.</a:t>
          </a:r>
        </a:p>
      </dsp:txBody>
      <dsp:txXfrm rot="-5400000">
        <a:off x="3799114" y="2719585"/>
        <a:ext cx="3799114" cy="1631751"/>
      </dsp:txXfrm>
    </dsp:sp>
    <dsp:sp modelId="{664262ED-BE42-4BE3-B69B-F587E903A638}">
      <dsp:nvSpPr>
        <dsp:cNvPr id="0" name=""/>
        <dsp:cNvSpPr/>
      </dsp:nvSpPr>
      <dsp:spPr>
        <a:xfrm>
          <a:off x="2659380" y="1631751"/>
          <a:ext cx="2279468" cy="1087834"/>
        </a:xfrm>
        <a:prstGeom prst="roundRect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ION TRAP</a:t>
          </a:r>
        </a:p>
      </dsp:txBody>
      <dsp:txXfrm>
        <a:off x="2712484" y="1684855"/>
        <a:ext cx="2173260" cy="981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9C52B-B6A6-41DE-9D2C-32FB632F39E7}">
      <dsp:nvSpPr>
        <dsp:cNvPr id="0" name=""/>
        <dsp:cNvSpPr/>
      </dsp:nvSpPr>
      <dsp:spPr>
        <a:xfrm rot="16200000">
          <a:off x="-1482625" y="1482625"/>
          <a:ext cx="5867399" cy="2902148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0160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BEAM TYPE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100" kern="1200" dirty="0"/>
            <a:t>TRIPLEQUADRUPOLE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100" kern="1200" dirty="0"/>
            <a:t>MAGNETIC SECTOR</a:t>
          </a:r>
        </a:p>
      </dsp:txBody>
      <dsp:txXfrm rot="5400000">
        <a:off x="0" y="1173480"/>
        <a:ext cx="2902148" cy="3520439"/>
      </dsp:txXfrm>
    </dsp:sp>
    <dsp:sp modelId="{93BD3AC2-88EB-417A-AFD8-0423ED3D0B5B}">
      <dsp:nvSpPr>
        <dsp:cNvPr id="0" name=""/>
        <dsp:cNvSpPr/>
      </dsp:nvSpPr>
      <dsp:spPr>
        <a:xfrm rot="16200000">
          <a:off x="1641575" y="1482625"/>
          <a:ext cx="5867399" cy="2902148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0160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TRAPPING TYPE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100" kern="1200" dirty="0"/>
            <a:t>QUADRUPOLE ION TRAP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100" kern="1200" dirty="0"/>
            <a:t>LINEAR ION TRAP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100" kern="1200" dirty="0"/>
            <a:t>ION CYCLOTRON  RESONANCE</a:t>
          </a:r>
        </a:p>
      </dsp:txBody>
      <dsp:txXfrm rot="5400000">
        <a:off x="3124200" y="1173480"/>
        <a:ext cx="2902148" cy="3520439"/>
      </dsp:txXfrm>
    </dsp:sp>
    <dsp:sp modelId="{DD3AE043-6E1F-48EC-A9B7-26D7AFDEEA7A}">
      <dsp:nvSpPr>
        <dsp:cNvPr id="0" name=""/>
        <dsp:cNvSpPr/>
      </dsp:nvSpPr>
      <dsp:spPr>
        <a:xfrm rot="16200000">
          <a:off x="4758109" y="1482625"/>
          <a:ext cx="5867399" cy="2902148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016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HYBRID MS</a:t>
          </a:r>
        </a:p>
      </dsp:txBody>
      <dsp:txXfrm rot="5400000">
        <a:off x="6240734" y="1173480"/>
        <a:ext cx="2902148" cy="3520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FAE2E-AAF5-4D3D-B15B-E5BC3DBFD304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BC824-420A-4D78-8B4C-E4F8514E6C8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1798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78C87-A508-4B0A-8131-1872DC59DF89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67596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BC824-420A-4D78-8B4C-E4F8514E6C82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83008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BC824-420A-4D78-8B4C-E4F8514E6C82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22331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BC824-420A-4D78-8B4C-E4F8514E6C82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5679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BC824-420A-4D78-8B4C-E4F8514E6C82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70238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F697D-929D-276A-F863-51AB2592E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A8DB6A-705F-9B1A-AC1C-ED3989C55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36714-9408-5EA0-7E45-0004CD51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30EA0-DB63-57B1-D385-A958AB60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156904-6F9F-4A20-6B12-89FE95E0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63026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79A82-EB88-AC65-418A-23A79517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C591F7-8AC5-2EE0-96E2-8C2E5E189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C83E17-13DA-7D07-45BD-E1A0A3C78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D97924-E4E3-E83C-847B-EDA716075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EF985A-0688-0212-EFEE-50EFBB3FB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9924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0BC646-16C6-F50E-FAE8-6C1613CF5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43B771-F03C-CE57-41D0-74C1DF4A2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5579D3-A66C-805B-AB0B-E4D52B0F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59A86D-8EC6-3FE7-A269-88FB01AB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2D1866-9474-B7B6-40BB-EA7EB54D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9989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50A253-9754-A953-281B-E4D219B21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D1906E-37AE-EF06-E235-4874C7737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9326E0-5A96-376E-74DA-9674AC96A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BBF56A-F548-ECB6-A360-ADD6661F3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378D15-0B17-B14E-7ECC-2A8C2E47B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4658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33AA1A-AB93-48F2-80AA-B4CCAAE4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19C068-E20A-7097-0AC5-C632A0F25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D806C3-9CE0-9E28-856F-1AAF1C1F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78176E-1472-D30F-B9EC-9601FD02D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FBEA15-5C8B-6E64-7504-A24E5C79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501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B3DDB-FE2E-E1DC-87D8-2680266FB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947D87-80E2-FEDD-6D40-862DA080B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E51EBB-90B0-6CBC-B87D-4927AEE4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A4676A-17AD-5C86-2944-708D3109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FA3C4B-BE8A-BC81-079D-67E20974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F04A18-5521-B15B-0E46-B97700CC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2089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439C3-2752-A40B-B2D2-9244EEB2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4B18DA-BD65-AAB7-25D8-0226550D4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8A62AB-C26C-DB7C-3BA3-468B42B07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5C18F7-E583-3B49-7AC3-A91D046CF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E327A0-6078-E292-8111-D1B7F6C84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4E822B6-84CC-7BC0-D6CB-49AA5E59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52DFEA-E2D0-1E88-4065-DE0CC513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FFA1E9-40A0-D432-B81D-EDFFE518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6825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7185C4-0262-C94B-E6A2-097561B1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8417BAE-475C-7321-627B-082C61F0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FA3C19-D3B5-17E4-B169-17739F8A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6567A1-EF07-14BE-D61D-B94DA2D7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10711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3E75F4-566C-2724-AFBF-9CAAAD8C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2C7699A-5191-16A0-E00E-52B8E562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1E63C0-FCF5-E4B9-8D64-E6906191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3580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6A9855-2DEE-3A12-C560-0E3DA047A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B79BB4-4765-B8A2-FDD9-08B000587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DCFC7D-6AF3-AF19-1FEC-58F524830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238873-16BF-C2BD-D333-99885157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E72081-3F4C-A47F-5271-2BFBE55B8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AD771D-B945-6246-E856-37DEBE0C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1456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D5F45-9407-D7ED-BC33-55374ECD2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BADFE4-DB66-498E-C801-9ABC0EC4B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81678B-1110-823A-2B54-708DAEB3F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2F9883-2102-6DDA-5EBE-690CD33E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21FD63-4E71-CD1A-0C67-755BF0B4C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C41DA1-C7C3-E436-6A93-67E459C5F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527258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85BFCC1-D65C-AA96-16F5-232FA3A7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683BB-BDDE-A8BD-C1C6-E20542C67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22A5A9-C8E2-26F4-A356-3FB371C97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8BE09-1C09-45AE-9EC3-8178E76D6D57}" type="datetimeFigureOut">
              <a:rPr lang="en-IN" smtClean="0"/>
              <a:pPr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1B3835-39DF-8B53-523D-7B53969A4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348E21-8818-4DD3-97FC-265344C15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502C7-1B30-4686-B5B5-E63A8C3A96C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31545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AACA8-4F5A-2DBE-741C-3ADDFDC72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122363"/>
            <a:ext cx="8022771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SPECTROMETER AND TMS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F44BAB08-F73C-B825-C014-FB45016B4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44" y="3602037"/>
            <a:ext cx="9579427" cy="2243591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G. CHITRA SIVA SANKARI .M D.,D.L.O.,</a:t>
            </a:r>
            <a:b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 ASSISTANT PROFESSOR ,</a:t>
            </a:r>
            <a:b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BIOCHEMISTRY      </a:t>
            </a:r>
          </a:p>
          <a:p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MADRAS MEDICAL COLLEGE&amp; RGGGH,CHENNAI</a:t>
            </a:r>
          </a:p>
          <a:p>
            <a:endParaRPr lang="en-IN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85E29A-2EEB-C95A-4FF7-7580F726F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857" y="36512"/>
            <a:ext cx="3320143" cy="3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21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259F15-B3C8-A064-FA7C-5821CAE63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62000"/>
          </a:xfrm>
        </p:spPr>
        <p:txBody>
          <a:bodyPr>
            <a:normAutofit/>
          </a:bodyPr>
          <a:lstStyle/>
          <a:p>
            <a:r>
              <a:rPr lang="en-US" b="1" dirty="0"/>
              <a:t>INSTRUMENTATION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5F651-FEB1-4DA6-E53A-2CF7DDE2A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0A6D23-0AB7-706C-0B93-19EB75C9C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2" b="3333"/>
          <a:stretch/>
        </p:blipFill>
        <p:spPr>
          <a:xfrm>
            <a:off x="0" y="838201"/>
            <a:ext cx="12255419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474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66800"/>
            <a:ext cx="5519056" cy="51101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IN" sz="3400" dirty="0"/>
              <a:t>1)Sample inlet</a:t>
            </a:r>
          </a:p>
          <a:p>
            <a:pPr>
              <a:buNone/>
            </a:pPr>
            <a:r>
              <a:rPr lang="en-IN" sz="3400" dirty="0"/>
              <a:t>2)Vaporization chamber</a:t>
            </a:r>
          </a:p>
          <a:p>
            <a:pPr>
              <a:buNone/>
            </a:pPr>
            <a:r>
              <a:rPr lang="en-IN" sz="3400" dirty="0"/>
              <a:t>3)</a:t>
            </a:r>
            <a:r>
              <a:rPr lang="en-I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en-IN" sz="3400" dirty="0"/>
              <a:t> chamber</a:t>
            </a:r>
          </a:p>
          <a:p>
            <a:pPr>
              <a:buNone/>
            </a:pPr>
            <a:r>
              <a:rPr lang="en-IN" sz="3400" dirty="0"/>
              <a:t>4)Acceleration chamber</a:t>
            </a:r>
          </a:p>
          <a:p>
            <a:pPr>
              <a:buNone/>
            </a:pPr>
            <a:r>
              <a:rPr lang="en-IN" sz="3400" dirty="0"/>
              <a:t>5)Mass analyser/filter</a:t>
            </a:r>
          </a:p>
          <a:p>
            <a:pPr>
              <a:buNone/>
            </a:pPr>
            <a:r>
              <a:rPr lang="en-IN" sz="3400" dirty="0"/>
              <a:t>6)Detector</a:t>
            </a:r>
          </a:p>
          <a:p>
            <a:pPr>
              <a:buNone/>
            </a:pPr>
            <a:r>
              <a:rPr lang="en-IN" sz="3400" dirty="0"/>
              <a:t>7)Computer</a:t>
            </a:r>
          </a:p>
          <a:p>
            <a:pPr>
              <a:buNone/>
            </a:pPr>
            <a:r>
              <a:rPr lang="en-IN" sz="3200" b="1" dirty="0" err="1">
                <a:solidFill>
                  <a:srgbClr val="FF0000"/>
                </a:solidFill>
              </a:rPr>
              <a:t>CONDITION:</a:t>
            </a:r>
            <a:r>
              <a:rPr lang="en-IN" sz="3200" dirty="0" err="1"/>
              <a:t>High</a:t>
            </a:r>
            <a:r>
              <a:rPr lang="en-IN" sz="3200" dirty="0"/>
              <a:t> vacuum system</a:t>
            </a:r>
            <a:endParaRPr lang="en-IN" sz="2900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pPr>
              <a:buNone/>
            </a:pPr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884236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FF0000"/>
                </a:solidFill>
              </a:rPr>
              <a:t>COMPONENTS  OF A  MASS SPECTROMETER </a:t>
            </a:r>
            <a:endParaRPr lang="en-IN" sz="31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05000" y="14478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IN" sz="29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IN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A2B1C4-43A7-9209-ACBF-F9135949D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056" y="1447801"/>
            <a:ext cx="6672944" cy="497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418637"/>
      </p:ext>
    </p:extLst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457" y="0"/>
            <a:ext cx="111469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55A4D-A785-7DC9-963D-BE7621FA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52314" cy="58193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 HIGH VACUUM IS MAINTAINED?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951F6D-09C6-A2A8-2A9A-5D2651C2A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873" y="1208315"/>
            <a:ext cx="11508059" cy="338598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IN" dirty="0"/>
              <a:t> </a:t>
            </a:r>
            <a:r>
              <a:rPr lang="en-US" dirty="0"/>
              <a:t>All mass spectrometers operate at very low pressure and high vacuum. </a:t>
            </a:r>
          </a:p>
          <a:p>
            <a:pPr marL="0" indent="0">
              <a:buNone/>
            </a:pPr>
            <a:r>
              <a:rPr lang="en-US" dirty="0"/>
              <a:t>                        -  reduces the chance of ions colliding with other molecules in mass </a:t>
            </a:r>
            <a:r>
              <a:rPr lang="en-US" dirty="0" err="1"/>
              <a:t>analyser</a:t>
            </a:r>
            <a:r>
              <a:rPr lang="en-US" dirty="0"/>
              <a:t>.</a:t>
            </a:r>
            <a:r>
              <a:rPr lang="en-IN" dirty="0"/>
              <a:t> If such collisions occur, the instrument would suffer from reduced resolution and sensitivity.</a:t>
            </a:r>
          </a:p>
          <a:p>
            <a:pPr marL="0" indent="0">
              <a:buNone/>
            </a:pPr>
            <a:r>
              <a:rPr lang="en-IN" dirty="0"/>
              <a:t>                        -To allow ions to reach the detector without colliding with other gaseous molecules or atoms </a:t>
            </a:r>
            <a:r>
              <a:rPr lang="en-US" dirty="0"/>
              <a:t> Any collision can cause the ions to </a:t>
            </a:r>
            <a:r>
              <a:rPr lang="en-US" dirty="0" err="1"/>
              <a:t>react,neutralize,scatter</a:t>
            </a:r>
            <a:r>
              <a:rPr lang="en-US" dirty="0"/>
              <a:t> or fragment.</a:t>
            </a:r>
            <a:endParaRPr lang="en-IN" dirty="0"/>
          </a:p>
          <a:p>
            <a:pPr>
              <a:buFont typeface="Wingdings" pitchFamily="2" charset="2"/>
              <a:buChar char="Ø"/>
            </a:pPr>
            <a:r>
              <a:rPr lang="en-IN" dirty="0"/>
              <a:t>Except ion trap mass </a:t>
            </a:r>
            <a:r>
              <a:rPr lang="en-IN" dirty="0" err="1"/>
              <a:t>analyser,</a:t>
            </a:r>
            <a:r>
              <a:rPr lang="en-IN" dirty="0" err="1">
                <a:solidFill>
                  <a:srgbClr val="FF0000"/>
                </a:solidFill>
              </a:rPr>
              <a:t>high</a:t>
            </a:r>
            <a:r>
              <a:rPr lang="en-IN" dirty="0">
                <a:solidFill>
                  <a:srgbClr val="FF0000"/>
                </a:solidFill>
              </a:rPr>
              <a:t> vacuum of 10</a:t>
            </a:r>
            <a:r>
              <a:rPr lang="en-IN" baseline="30000" dirty="0">
                <a:solidFill>
                  <a:srgbClr val="FF0000"/>
                </a:solidFill>
              </a:rPr>
              <a:t>-3 </a:t>
            </a:r>
            <a:r>
              <a:rPr lang="en-IN" dirty="0">
                <a:solidFill>
                  <a:srgbClr val="FF0000"/>
                </a:solidFill>
              </a:rPr>
              <a:t>to 10</a:t>
            </a:r>
            <a:r>
              <a:rPr lang="en-IN" baseline="30000" dirty="0">
                <a:solidFill>
                  <a:srgbClr val="FF0000"/>
                </a:solidFill>
              </a:rPr>
              <a:t>-9 </a:t>
            </a:r>
            <a:r>
              <a:rPr lang="en-IN" dirty="0">
                <a:solidFill>
                  <a:srgbClr val="FF0000"/>
                </a:solidFill>
              </a:rPr>
              <a:t> torr is needed.</a:t>
            </a:r>
          </a:p>
          <a:p>
            <a:pPr>
              <a:buFont typeface="Wingdings" pitchFamily="2" charset="2"/>
              <a:buChar char="Ø"/>
            </a:pPr>
            <a:r>
              <a:rPr lang="en-IN" dirty="0"/>
              <a:t> Turbomolecular pumps, Diffusion pumps and rotatory vane pumps are used.</a:t>
            </a:r>
          </a:p>
        </p:txBody>
      </p:sp>
      <p:pic>
        <p:nvPicPr>
          <p:cNvPr id="4098" name="Picture 2" descr="Why Does MS Require High Vacuum?">
            <a:extLst>
              <a:ext uri="{FF2B5EF4-FFF2-40B4-BE49-F238E27FC236}">
                <a16:creationId xmlns:a16="http://schemas.microsoft.com/office/drawing/2014/main" xmlns="" id="{74572A34-3FD2-81F9-D156-16C26D90B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4855560"/>
            <a:ext cx="6445030" cy="200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2E23EE-3543-D04C-D6CC-C6158DB17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73" y="4855560"/>
            <a:ext cx="2530059" cy="1816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36464D-0C0D-171A-BEA6-7F08CC224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171" y="0"/>
            <a:ext cx="199616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9870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9" y="1825625"/>
            <a:ext cx="112122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solidFill>
                  <a:srgbClr val="FF0000"/>
                </a:solidFill>
              </a:rPr>
              <a:t>Sample is injected into the inlet system</a:t>
            </a:r>
          </a:p>
          <a:p>
            <a:pPr>
              <a:buFont typeface="Wingdings" pitchFamily="2" charset="2"/>
              <a:buChar char="Ø"/>
            </a:pPr>
            <a:r>
              <a:rPr lang="en-IN" dirty="0">
                <a:solidFill>
                  <a:srgbClr val="FF0000"/>
                </a:solidFill>
              </a:rPr>
              <a:t>Solid </a:t>
            </a: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-with</a:t>
            </a:r>
            <a:r>
              <a:rPr lang="en-IN" dirty="0"/>
              <a:t> lower vapour pressure directly inserted into ionization chamber and volatilization is controlled by heating the probe.</a:t>
            </a:r>
          </a:p>
          <a:p>
            <a:pPr>
              <a:buFont typeface="Wingdings" pitchFamily="2" charset="2"/>
              <a:buChar char="Ø"/>
            </a:pPr>
            <a:r>
              <a:rPr lang="en-IN" dirty="0">
                <a:solidFill>
                  <a:srgbClr val="FF0000"/>
                </a:solidFill>
              </a:rPr>
              <a:t>Liquids</a:t>
            </a:r>
            <a:r>
              <a:rPr lang="en-IN" dirty="0"/>
              <a:t>-are handled by hypodermic needles, injection through a silicon capillary tube.</a:t>
            </a:r>
          </a:p>
          <a:p>
            <a:pPr>
              <a:buFont typeface="Wingdings" pitchFamily="2" charset="2"/>
              <a:buChar char="Ø"/>
            </a:pPr>
            <a:r>
              <a:rPr lang="en-IN" dirty="0">
                <a:solidFill>
                  <a:srgbClr val="FF0000"/>
                </a:solidFill>
              </a:rPr>
              <a:t>Gases samples</a:t>
            </a:r>
            <a:r>
              <a:rPr lang="en-IN" dirty="0"/>
              <a:t>-are leaked into the ionisation chamber directly by the help of mercury manometer.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INLET SYSTEM</a:t>
            </a:r>
          </a:p>
        </p:txBody>
      </p:sp>
      <p:pic>
        <p:nvPicPr>
          <p:cNvPr id="3074" name="Picture 2" descr="Sampling Inlets | Mass Spectrometers ...">
            <a:extLst>
              <a:ext uri="{FF2B5EF4-FFF2-40B4-BE49-F238E27FC236}">
                <a16:creationId xmlns:a16="http://schemas.microsoft.com/office/drawing/2014/main" xmlns="" id="{08EF041E-8BC8-A223-3169-6F2502936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6768" y="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rect Probe for a Mass Spectrometer">
            <a:extLst>
              <a:ext uri="{FF2B5EF4-FFF2-40B4-BE49-F238E27FC236}">
                <a16:creationId xmlns:a16="http://schemas.microsoft.com/office/drawing/2014/main" xmlns="" id="{ABA9A9DC-8A00-2D2F-64E0-D21415816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1075" y="4770211"/>
            <a:ext cx="27527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ss Spectrometry">
            <a:extLst>
              <a:ext uri="{FF2B5EF4-FFF2-40B4-BE49-F238E27FC236}">
                <a16:creationId xmlns:a16="http://schemas.microsoft.com/office/drawing/2014/main" xmlns="" id="{189D5B51-16C4-50EF-D810-E2979F2AE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791"/>
          <a:stretch/>
        </p:blipFill>
        <p:spPr bwMode="auto">
          <a:xfrm>
            <a:off x="4329791" y="4494212"/>
            <a:ext cx="3072493" cy="220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AC1D0-CF22-7FE8-4092-FF4A7F5C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VAPORIZATION CHAMBER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64B0D-0B7A-3C02-9771-0DE748280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1571" cy="4351338"/>
          </a:xfrm>
        </p:spPr>
        <p:txBody>
          <a:bodyPr/>
          <a:lstStyle/>
          <a:p>
            <a:r>
              <a:rPr lang="en-US" dirty="0"/>
              <a:t>Any sample solid or liquid are converted into gaseous form using a heating coil.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E73554-380E-7CC7-6006-A9D10FD33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9" r="66796" b="33519"/>
          <a:stretch/>
        </p:blipFill>
        <p:spPr>
          <a:xfrm>
            <a:off x="7219122" y="1353797"/>
            <a:ext cx="4134678" cy="41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382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1"/>
            <a:ext cx="8273143" cy="59435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IN" dirty="0"/>
              <a:t>1)All mass spectrometry techniques requires an  ionization step in which an ion is produced from a neutral atom or a molecule.                                       </a:t>
            </a:r>
          </a:p>
          <a:p>
            <a:pPr>
              <a:buNone/>
            </a:pPr>
            <a:r>
              <a:rPr lang="en-IN" dirty="0"/>
              <a:t> 2)Ions may undergo fragmentation in a mass spectrometer.</a:t>
            </a:r>
          </a:p>
          <a:p>
            <a:pPr>
              <a:buNone/>
            </a:pPr>
            <a:r>
              <a:rPr lang="en-IN" dirty="0"/>
              <a:t>3)If ionization source is                                                    </a:t>
            </a:r>
          </a:p>
          <a:p>
            <a:pPr>
              <a:buNone/>
            </a:pPr>
            <a:r>
              <a:rPr lang="en-IN" dirty="0">
                <a:solidFill>
                  <a:schemeClr val="accent2"/>
                </a:solidFill>
              </a:rPr>
              <a:t>Soft</a:t>
            </a:r>
            <a:r>
              <a:rPr lang="en-IN" dirty="0"/>
              <a:t>-it produces little fragmentation. An unfragmented ion of a original molecule is called a </a:t>
            </a:r>
            <a:r>
              <a:rPr lang="en-IN" dirty="0">
                <a:solidFill>
                  <a:srgbClr val="FF0000"/>
                </a:solidFill>
              </a:rPr>
              <a:t>molecular ion</a:t>
            </a:r>
            <a:r>
              <a:rPr lang="en-IN" dirty="0"/>
              <a:t>.</a:t>
            </a:r>
          </a:p>
          <a:p>
            <a:pPr>
              <a:buNone/>
            </a:pPr>
            <a:r>
              <a:rPr lang="en-IN" dirty="0">
                <a:solidFill>
                  <a:schemeClr val="accent2"/>
                </a:solidFill>
              </a:rPr>
              <a:t>Hard</a:t>
            </a:r>
            <a:r>
              <a:rPr lang="en-IN" dirty="0"/>
              <a:t>-it produces  extensive  fragmentation,</a:t>
            </a:r>
          </a:p>
          <a:p>
            <a:pPr>
              <a:buNone/>
            </a:pPr>
            <a:r>
              <a:rPr lang="en-IN" dirty="0"/>
              <a:t> Ions formed by the  fragmentation of molecular ions - </a:t>
            </a:r>
            <a:r>
              <a:rPr lang="en-IN" dirty="0">
                <a:solidFill>
                  <a:srgbClr val="FF0000"/>
                </a:solidFill>
              </a:rPr>
              <a:t>fragment ions.</a:t>
            </a:r>
          </a:p>
          <a:p>
            <a:pPr>
              <a:buNone/>
            </a:pPr>
            <a:r>
              <a:rPr lang="en-IN" dirty="0"/>
              <a:t>Base peak  may be one of the fragment </a:t>
            </a:r>
            <a:r>
              <a:rPr lang="en-IN" dirty="0" err="1"/>
              <a:t>ions.Base</a:t>
            </a:r>
            <a:r>
              <a:rPr lang="en-IN" dirty="0"/>
              <a:t> peak in a mass spectrum is assigned a relative abundance of 100%.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IONIZATION CHAMBER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648200" y="4495800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648200" y="4495800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4724400" y="4495800"/>
            <a:ext cx="794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27A8E7-FE14-1CB8-2E4B-6680D48E8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771" y="-82516"/>
            <a:ext cx="4169229" cy="39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6870964"/>
      </p:ext>
    </p:extLst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rganic molecules are bombarded with electron &#10;converted into Highly energetic positively charged ions &#10;(Molecular ions or...">
            <a:extLst>
              <a:ext uri="{FF2B5EF4-FFF2-40B4-BE49-F238E27FC236}">
                <a16:creationId xmlns:a16="http://schemas.microsoft.com/office/drawing/2014/main" xmlns="" id="{40BA3D2F-CD4A-C099-92C3-33E22F6A2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6" t="13995" r="3481" b="3333"/>
          <a:stretch/>
        </p:blipFill>
        <p:spPr bwMode="auto">
          <a:xfrm>
            <a:off x="206829" y="1328057"/>
            <a:ext cx="11070771" cy="55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E3A048-2256-665A-E5DB-29FC0D1A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MASS SPECTRUM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374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33FEFF71-3114-9105-8366-F2C5CE74E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E07DBF77-D083-B68D-7C1C-FCABC5E04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3914" y="1012371"/>
            <a:ext cx="3918857" cy="484867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Relative abundance of each ion plotted as a function of it’s m/z ratio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Z=1, m/z=m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Molecular ion </a:t>
            </a:r>
            <a:r>
              <a:rPr lang="en-US" altLang="en-US" dirty="0"/>
              <a:t>– Unfragmented ions of original molecule.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Base peak </a:t>
            </a:r>
            <a:r>
              <a:rPr lang="en-US" altLang="en-US" dirty="0"/>
              <a:t>– Ion with highest abundance in mass spectrum assigned relative value of 100%</a:t>
            </a:r>
          </a:p>
          <a:p>
            <a:endParaRPr lang="en-I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7C74D6C6-CB20-82E8-1E85-142E7282A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BBCF50-8F05-012A-0EAB-B4408F09C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7" t="5220" r="9678" b="10189"/>
          <a:stretch/>
        </p:blipFill>
        <p:spPr>
          <a:xfrm>
            <a:off x="0" y="141514"/>
            <a:ext cx="8001000" cy="6716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55449E-3610-4A1D-8ECE-EE260E559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72" y="1"/>
            <a:ext cx="5083628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8042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071B60-2402-4112-BDF3-8B43DC58D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2561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IONIZATION CHAMBER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D1B3A1-F65C-A272-4B85-A46536509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4" y="1077686"/>
            <a:ext cx="6183086" cy="56442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Electrons are produced by heated tungsten filament and collected  by electron collector.</a:t>
            </a:r>
          </a:p>
          <a:p>
            <a:r>
              <a:rPr lang="en-US" dirty="0"/>
              <a:t>Energy of the electron is 70 eV</a:t>
            </a:r>
          </a:p>
          <a:p>
            <a:r>
              <a:rPr lang="en-US" dirty="0"/>
              <a:t>At 70 </a:t>
            </a:r>
            <a:r>
              <a:rPr lang="en-US" dirty="0" err="1"/>
              <a:t>eV,wavelength</a:t>
            </a:r>
            <a:r>
              <a:rPr lang="en-US" dirty="0"/>
              <a:t> of the electron is 0.14nm which is equal to the diameter of chemical bond in organic molecules.</a:t>
            </a:r>
          </a:p>
          <a:p>
            <a:r>
              <a:rPr lang="en-US" dirty="0"/>
              <a:t>The electrons collide with the molecules and produces ions(mostly cations+</a:t>
            </a:r>
            <a:r>
              <a:rPr lang="en-IN" dirty="0"/>
              <a:t>)or fragments of molecules.</a:t>
            </a:r>
          </a:p>
          <a:p>
            <a:r>
              <a:rPr lang="en-IN" dirty="0"/>
              <a:t>A positively charged electrode is placed in the side which pushes the ions into acceleration chamber.</a:t>
            </a:r>
          </a:p>
          <a:p>
            <a:r>
              <a:rPr lang="en-IN" dirty="0"/>
              <a:t>Based on the phase of </a:t>
            </a:r>
            <a:r>
              <a:rPr lang="en-IN" dirty="0" err="1"/>
              <a:t>sample,ionization</a:t>
            </a:r>
            <a:r>
              <a:rPr lang="en-IN" dirty="0"/>
              <a:t> technique changes.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1375FE-B04E-93E9-9994-7A809B76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714" y="783771"/>
            <a:ext cx="5334000" cy="4207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6B04A5-78FD-C1D7-EC48-CB48BFD5D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170" y="5121729"/>
            <a:ext cx="2068286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8BDDAF-4FEF-6F6A-BC89-7068D533F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989" y="5264604"/>
            <a:ext cx="3133725" cy="1457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7F5B60-2195-B026-8A6E-7D8ADACB9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761" y="18638"/>
            <a:ext cx="5133277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464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A783B9-29EB-967F-07D3-AFAEBB886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93229" cy="919389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SYNOPSIS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2EFE5-56D9-C416-66EE-F745C0E67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43" y="1600200"/>
            <a:ext cx="10624457" cy="457676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MASS SPECTROMETER</a:t>
            </a:r>
          </a:p>
          <a:p>
            <a:r>
              <a:rPr lang="en-US" dirty="0"/>
              <a:t>DEFINITION</a:t>
            </a:r>
          </a:p>
          <a:p>
            <a:r>
              <a:rPr lang="en-US" dirty="0"/>
              <a:t>PRINCIPLE</a:t>
            </a:r>
          </a:p>
          <a:p>
            <a:r>
              <a:rPr lang="en-US" dirty="0"/>
              <a:t>INSTRUMENTATION</a:t>
            </a:r>
          </a:p>
          <a:p>
            <a:r>
              <a:rPr lang="en-US" dirty="0"/>
              <a:t>IONIZATION TECHNIQUES</a:t>
            </a:r>
          </a:p>
          <a:p>
            <a:r>
              <a:rPr lang="en-US" dirty="0"/>
              <a:t>MASS ANALYZER AND ITS TYPES</a:t>
            </a:r>
          </a:p>
          <a:p>
            <a:r>
              <a:rPr lang="en-US" dirty="0"/>
              <a:t>APPLICATIONS</a:t>
            </a:r>
          </a:p>
          <a:p>
            <a:r>
              <a:rPr lang="en-US" dirty="0"/>
              <a:t>ADVANTAGES AND DISADVANTAGES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CCA8A2-BE1D-76E0-D3D8-45517450E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514" y="365126"/>
            <a:ext cx="4789715" cy="61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9853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FB831F-A014-2D0D-426C-2E09D4E54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29" y="0"/>
            <a:ext cx="10667999" cy="1325563"/>
          </a:xfrm>
        </p:spPr>
        <p:txBody>
          <a:bodyPr/>
          <a:lstStyle/>
          <a:p>
            <a:r>
              <a:rPr lang="en-IN" dirty="0"/>
              <a:t>                IONIZATION TECHNIQUES</a:t>
            </a:r>
            <a:br>
              <a:rPr lang="en-IN" dirty="0"/>
            </a:br>
            <a:endParaRPr lang="en-IN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6759A23C-AF21-2426-A96D-991C99B3E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47" y="729343"/>
            <a:ext cx="11602109" cy="59871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sz="3600" dirty="0">
                <a:solidFill>
                  <a:schemeClr val="accent1"/>
                </a:solidFill>
              </a:rPr>
              <a:t>1)For gas phase molecules entering into </a:t>
            </a:r>
            <a:r>
              <a:rPr lang="en-IN" sz="3600" dirty="0" err="1">
                <a:solidFill>
                  <a:schemeClr val="accent1"/>
                </a:solidFill>
              </a:rPr>
              <a:t>analyzer</a:t>
            </a:r>
            <a:r>
              <a:rPr lang="en-IN" sz="3600" dirty="0">
                <a:solidFill>
                  <a:schemeClr val="accent1"/>
                </a:solidFill>
              </a:rPr>
              <a:t> from GC:</a:t>
            </a:r>
          </a:p>
          <a:p>
            <a:r>
              <a:rPr lang="en-IN" sz="3600" dirty="0"/>
              <a:t>EI( electron ionization)</a:t>
            </a:r>
          </a:p>
          <a:p>
            <a:r>
              <a:rPr lang="en-IN" sz="3600" dirty="0"/>
              <a:t>CI(chemical ionization)</a:t>
            </a:r>
          </a:p>
          <a:p>
            <a:pPr marL="0" indent="0">
              <a:buNone/>
            </a:pPr>
            <a:r>
              <a:rPr lang="en-IN" sz="3600" dirty="0">
                <a:solidFill>
                  <a:schemeClr val="accent1"/>
                </a:solidFill>
              </a:rPr>
              <a:t>2)For liquid phase molecules entering into </a:t>
            </a:r>
            <a:r>
              <a:rPr lang="en-IN" sz="3600" dirty="0" err="1">
                <a:solidFill>
                  <a:schemeClr val="accent1"/>
                </a:solidFill>
              </a:rPr>
              <a:t>analyzer</a:t>
            </a:r>
            <a:r>
              <a:rPr lang="en-IN" sz="3600" dirty="0">
                <a:solidFill>
                  <a:schemeClr val="accent1"/>
                </a:solidFill>
              </a:rPr>
              <a:t> from HPLC:</a:t>
            </a:r>
          </a:p>
          <a:p>
            <a:r>
              <a:rPr lang="en-IN" sz="3600" dirty="0"/>
              <a:t>ESI(electro spray ionization)</a:t>
            </a:r>
          </a:p>
          <a:p>
            <a:r>
              <a:rPr lang="en-IN" sz="3600" dirty="0"/>
              <a:t>SSI(sonic spray ionization)</a:t>
            </a:r>
          </a:p>
          <a:p>
            <a:r>
              <a:rPr lang="en-IN" sz="3600" dirty="0"/>
              <a:t>APCI(atmospheric pressure chemical ionization)</a:t>
            </a:r>
          </a:p>
          <a:p>
            <a:r>
              <a:rPr lang="en-IN" sz="3600" dirty="0"/>
              <a:t>APPI(atmospheric pressure photo ionization)</a:t>
            </a:r>
          </a:p>
          <a:p>
            <a:pPr marL="0" indent="0">
              <a:buNone/>
            </a:pPr>
            <a:r>
              <a:rPr lang="en-IN" sz="3600" dirty="0">
                <a:solidFill>
                  <a:schemeClr val="accent1"/>
                </a:solidFill>
              </a:rPr>
              <a:t>3)Other ionization techniques</a:t>
            </a:r>
          </a:p>
          <a:p>
            <a:r>
              <a:rPr lang="en-IN" sz="3600" dirty="0"/>
              <a:t>ICP(inductively  coupled plasma)</a:t>
            </a:r>
          </a:p>
          <a:p>
            <a:r>
              <a:rPr lang="en-IN" sz="3600" dirty="0"/>
              <a:t>MALDI(matrix assisted laser desorption/ ionization)</a:t>
            </a:r>
          </a:p>
          <a:p>
            <a:r>
              <a:rPr lang="en-IN" sz="3600" dirty="0"/>
              <a:t>AP-MALDI(Atmospheric pressure-MALDI)</a:t>
            </a:r>
          </a:p>
          <a:p>
            <a:r>
              <a:rPr lang="en-IN" sz="3600" dirty="0"/>
              <a:t>FAB(Fast atom bombardment).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38360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9743" y="1402080"/>
            <a:ext cx="6737795" cy="4774883"/>
          </a:xfrm>
        </p:spPr>
        <p:txBody>
          <a:bodyPr>
            <a:normAutofit/>
          </a:bodyPr>
          <a:lstStyle/>
          <a:p>
            <a:r>
              <a:rPr lang="en-IN" dirty="0"/>
              <a:t>Hard ionization tech used in drug testing programs.</a:t>
            </a:r>
          </a:p>
          <a:p>
            <a:r>
              <a:rPr lang="en-IN" dirty="0"/>
              <a:t>A beam of electrons emitted from a heated filament(cathode) pass through gas phase sample and collides with neutral analyte molecules to produce positively charged ion or a fragment ion</a:t>
            </a:r>
          </a:p>
          <a:p>
            <a:r>
              <a:rPr lang="en-IN" dirty="0"/>
              <a:t>Positive ions are collected in focusing plate and passed into mass analyser.</a:t>
            </a:r>
          </a:p>
          <a:p>
            <a:r>
              <a:rPr lang="en-IN" dirty="0"/>
              <a:t> electrons with 70eV –fragment ions.</a:t>
            </a:r>
          </a:p>
          <a:p>
            <a:endParaRPr lang="en-IN" dirty="0"/>
          </a:p>
          <a:p>
            <a:pPr>
              <a:buNone/>
            </a:pP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65125"/>
            <a:ext cx="8442960" cy="1036955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ELECTRON IMPACT IONIZATION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8D4DC1-57F2-F84F-0396-3955677DE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9" t="11899" r="15786" b="65509"/>
          <a:stretch/>
        </p:blipFill>
        <p:spPr>
          <a:xfrm>
            <a:off x="1905000" y="5661592"/>
            <a:ext cx="4191000" cy="1030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0755CA-1AD7-5747-48E8-D42E049C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538" y="1027906"/>
            <a:ext cx="5334462" cy="4206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2C2524-508B-6D26-BF79-C4518D7A4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723" y="0"/>
            <a:ext cx="5133277" cy="993734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CAE5AA3-EEAD-9227-0BF3-BBBBC054E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CHEMICAL IONIZATION</a:t>
            </a:r>
            <a:endParaRPr lang="en-IN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338944"/>
            <a:ext cx="5475514" cy="49312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IN" dirty="0"/>
          </a:p>
          <a:p>
            <a:r>
              <a:rPr lang="en-IN" dirty="0"/>
              <a:t>Soft ionization technique  for determination of molecular mass.</a:t>
            </a:r>
          </a:p>
          <a:p>
            <a:r>
              <a:rPr lang="en-IN" dirty="0" err="1"/>
              <a:t>Here,interaction</a:t>
            </a:r>
            <a:r>
              <a:rPr lang="en-IN" dirty="0"/>
              <a:t> of sample with large amount of reagent gas occurs.</a:t>
            </a:r>
          </a:p>
          <a:p>
            <a:r>
              <a:rPr lang="en-IN" dirty="0"/>
              <a:t>a proton is </a:t>
            </a:r>
            <a:r>
              <a:rPr lang="en-IN" dirty="0" err="1"/>
              <a:t>transfered</a:t>
            </a:r>
            <a:r>
              <a:rPr lang="en-IN" dirty="0"/>
              <a:t> from gas phase analyte by a reagent gas molecule</a:t>
            </a:r>
          </a:p>
          <a:p>
            <a:r>
              <a:rPr lang="en-IN" dirty="0"/>
              <a:t>commonly used reagent gases are </a:t>
            </a:r>
            <a:r>
              <a:rPr lang="en-IN" dirty="0" err="1"/>
              <a:t>methane,ammonia</a:t>
            </a:r>
            <a:r>
              <a:rPr lang="en-IN" dirty="0"/>
              <a:t> and isobutane.</a:t>
            </a:r>
          </a:p>
          <a:p>
            <a:r>
              <a:rPr lang="en-IN" dirty="0"/>
              <a:t>Electrons entering the source will preferentially ionize reagent gas</a:t>
            </a:r>
          </a:p>
          <a:p>
            <a:r>
              <a:rPr lang="en-IN" dirty="0"/>
              <a:t>Resulting collision with reagent gas molecules-ionization plasma.</a:t>
            </a:r>
          </a:p>
          <a:p>
            <a:r>
              <a:rPr lang="en-IN" dirty="0"/>
              <a:t>Positive and negative ions will be formed by reaction with this plasma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0349CD-C4BB-B602-54DC-EF2292AC6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05" t="25026" r="8287" b="15928"/>
          <a:stretch/>
        </p:blipFill>
        <p:spPr>
          <a:xfrm>
            <a:off x="6444343" y="1338943"/>
            <a:ext cx="4833257" cy="2939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02A4B6-7893-F0D7-6F37-13C6DFD26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12" r="2137"/>
          <a:stretch/>
        </p:blipFill>
        <p:spPr>
          <a:xfrm>
            <a:off x="6444344" y="4484914"/>
            <a:ext cx="5257800" cy="1110343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A6400-F7F4-FD5A-A9F3-DDF64476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SONIC SPRAY IONIZATION</a:t>
            </a:r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29ED0A-C5FE-DD48-4F02-A9727E877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8914" cy="4351338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Ionizes polar and thermally unstable compounds.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Coaxial nitrogen –used to create spray and ion production.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Sonic velocity causes fine charged droplets.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Heating/high voltage not required.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Optimizes ionization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84CF0B-555F-B446-A65B-1CB7F9054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548" y="1668917"/>
            <a:ext cx="3456732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6407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DDD16D-7CE5-AA7C-165D-5C72F0FB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ELECTROSPRAY IONISATION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98D5DF-653E-CEF6-4CE4-058816FF7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5780315" cy="4351338"/>
          </a:xfrm>
        </p:spPr>
        <p:txBody>
          <a:bodyPr>
            <a:normAutofit/>
          </a:bodyPr>
          <a:lstStyle/>
          <a:p>
            <a:r>
              <a:rPr lang="en-US" dirty="0"/>
              <a:t>Ionizes polar compounds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ionization tech for the </a:t>
            </a:r>
            <a:r>
              <a:rPr lang="en-I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prodn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multiple charged ions from proteins and peptides.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Production of ions by spraying a solution of analyte into an electric field.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Used for analysis of large intact biomolecules-proteins and DNA.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B37009-DFB6-CE94-D62D-0B01B0E02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" r="2218" b="5324"/>
          <a:stretch/>
        </p:blipFill>
        <p:spPr>
          <a:xfrm>
            <a:off x="5780315" y="1825625"/>
            <a:ext cx="6281056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7972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 rotWithShape="1">
          <a:blip r:embed="rId2"/>
          <a:srcRect t="1829" r="6560" b="3379"/>
          <a:stretch/>
        </p:blipFill>
        <p:spPr bwMode="auto">
          <a:xfrm>
            <a:off x="747714" y="0"/>
            <a:ext cx="9996486" cy="674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4771"/>
            <a:ext cx="10406743" cy="4691743"/>
          </a:xfrm>
        </p:spPr>
        <p:txBody>
          <a:bodyPr>
            <a:normAutofit fontScale="77500" lnSpcReduction="20000"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ionisation technique that ionises polar compounds.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similar to chemical ionisation and ESI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 discharge needle is used to ionise the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analyte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atmospheric pressure region.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the ion current is concentrated  into a single mass spectral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peak,APCI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used in TMS.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 PRESSURE PHOTO IONISATION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 similar to APCI.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Ultraviolet photon flux is used instead of corona discharge needle to generate ions.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source:Krypton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discharge lamp.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energy:10eV                             </a:t>
            </a:r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343" y="304800"/>
            <a:ext cx="11005457" cy="696686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ATMOSPHERIC PRESSURE CHEMICAL IONISATION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26A9A2-6397-CE91-56F3-07C4E6580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86" t="59206" b="3174"/>
          <a:stretch/>
        </p:blipFill>
        <p:spPr>
          <a:xfrm>
            <a:off x="5671457" y="4724401"/>
            <a:ext cx="6063344" cy="200297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6BA1DF-98D7-C7D5-0CFD-6346D5430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ATOM BOMBARDMENT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FAD4BA-90AF-B8A9-DAD6-4FAEEFFB7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8286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Soft ionization technique in which an atom beam impinges the sample(liquid analyte)mixed with glycerol .</a:t>
            </a:r>
          </a:p>
          <a:p>
            <a:r>
              <a:rPr lang="en-IN" dirty="0"/>
              <a:t>Ions are formed with low internal energy and little fragmentation.</a:t>
            </a:r>
          </a:p>
          <a:p>
            <a:r>
              <a:rPr lang="en-IN" dirty="0"/>
              <a:t>High vacuum is required.</a:t>
            </a:r>
          </a:p>
          <a:p>
            <a:r>
              <a:rPr lang="en-IN" dirty="0"/>
              <a:t>Used in TMS for diagnosis of </a:t>
            </a:r>
            <a:r>
              <a:rPr lang="en-IN" dirty="0" err="1"/>
              <a:t>AcylCarnitine</a:t>
            </a:r>
            <a:r>
              <a:rPr lang="en-IN" dirty="0"/>
              <a:t> Deficiency in new born blood spot.  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CA3225-C782-B35D-FA3B-951C37E00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6" y="1567544"/>
            <a:ext cx="4855028" cy="460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0557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304800"/>
            <a:ext cx="12344399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MATRIX ASSISTED LASER DESORPTION IONIZATION(MALDI)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858" y="1447801"/>
            <a:ext cx="4615542" cy="448491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Ionization method.</a:t>
            </a:r>
          </a:p>
          <a:p>
            <a:pPr>
              <a:lnSpc>
                <a:spcPct val="9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dissolved in  solution of matrix(small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mol.wt.,UV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-absorbing compound)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placed on target, desorbed &amp; ionized in MS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vacuum,laser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vapourize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small amount of matrix and analyte into ions that is directed into mass analyzer</a:t>
            </a:r>
          </a:p>
          <a:p>
            <a:pPr>
              <a:lnSpc>
                <a:spcPct val="9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17AD87-D96E-4C39-CFDE-6762FA11A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15" y="1042805"/>
            <a:ext cx="6466114" cy="2930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B950C0-EC5E-28C9-0858-BDBDC9420840}"/>
              </a:ext>
            </a:extLst>
          </p:cNvPr>
          <p:cNvSpPr txBox="1"/>
          <p:nvPr/>
        </p:nvSpPr>
        <p:spPr>
          <a:xfrm>
            <a:off x="4626430" y="3973286"/>
            <a:ext cx="7315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TYPES:1)AP-MALDI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2)SELDI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Advantages:speed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multiple sample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wells,fragmentation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Disadvantages:poor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fragmentation of singly charged ions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223F32-D664-A9CD-22AA-4CC74FC3E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ACCELERATION CHAMBER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F5AB3A7-AD61-7546-C118-2065B77C5B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92143" y="4093028"/>
            <a:ext cx="4005943" cy="276497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DA6819-1E45-1845-F158-BC5A9AFF0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1825625"/>
            <a:ext cx="7293429" cy="4351338"/>
          </a:xfrm>
        </p:spPr>
        <p:txBody>
          <a:bodyPr/>
          <a:lstStyle/>
          <a:p>
            <a:r>
              <a:rPr lang="en-US" dirty="0"/>
              <a:t>Also called velocity selector for focusing ions into analyzer</a:t>
            </a:r>
          </a:p>
          <a:p>
            <a:r>
              <a:rPr lang="en-US" dirty="0"/>
              <a:t>Ions are accelerated so that they all have the same kinetic energy.</a:t>
            </a:r>
          </a:p>
          <a:p>
            <a:r>
              <a:rPr lang="en-US" dirty="0"/>
              <a:t>Positive ions pass through 3 slits with voltage in decreasing order(10k to 0 volts)</a:t>
            </a:r>
          </a:p>
          <a:p>
            <a:r>
              <a:rPr lang="en-US" dirty="0"/>
              <a:t>middle slit carries intermediate and  final slit is at 0 volts.</a:t>
            </a:r>
          </a:p>
          <a:p>
            <a:r>
              <a:rPr lang="en-US" dirty="0"/>
              <a:t>Then ions enter into mass </a:t>
            </a:r>
            <a:r>
              <a:rPr lang="en-US" dirty="0" err="1"/>
              <a:t>analyser</a:t>
            </a:r>
            <a:r>
              <a:rPr lang="en-US" dirty="0"/>
              <a:t>.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1B4A22-8C50-2442-B8BC-F3241E019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16" t="16571" r="34276" b="34481"/>
          <a:stretch/>
        </p:blipFill>
        <p:spPr>
          <a:xfrm>
            <a:off x="8958943" y="365125"/>
            <a:ext cx="2242457" cy="34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3073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599"/>
            <a:ext cx="6738257" cy="48985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I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Valuable  analytical  technique used in Quantitative and Qualitative analysis of molecules.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  in  the  test  sample  are  converted  to  gaseous  ions that are  subsequently  separated  in  a  </a:t>
            </a:r>
            <a:r>
              <a:rPr lang="en-I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 SPECTROMETER  </a:t>
            </a:r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 to their  mass to charge(m/z) ratio and  detected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304"/>
          </a:xfrm>
        </p:spPr>
        <p:txBody>
          <a:bodyPr>
            <a:normAutofit fontScale="90000"/>
          </a:bodyPr>
          <a:lstStyle/>
          <a:p>
            <a:r>
              <a:rPr lang="en-IN" sz="6000" dirty="0">
                <a:solidFill>
                  <a:srgbClr val="00B050"/>
                </a:solidFill>
              </a:rPr>
              <a:t>MASS  </a:t>
            </a:r>
            <a:r>
              <a:rPr lang="en-IN" sz="6000" dirty="0">
                <a:solidFill>
                  <a:srgbClr val="FF0000"/>
                </a:solidFill>
              </a:rPr>
              <a:t>SPECTRO</a:t>
            </a:r>
            <a:r>
              <a:rPr lang="en-IN" sz="6000" dirty="0">
                <a:solidFill>
                  <a:srgbClr val="0070C0"/>
                </a:solidFill>
              </a:rPr>
              <a:t>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D14B55-8A59-674C-826F-3385F9636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14" y="936171"/>
            <a:ext cx="5475515" cy="45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9654508"/>
      </p:ext>
    </p:extLst>
  </p:cSld>
  <p:clrMapOvr>
    <a:masterClrMapping/>
  </p:clrMapOvr>
  <p:transition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259F15-B3C8-A064-FA7C-5821CAE63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ANALYZER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5F651-FEB1-4DA6-E53A-2CF7DDE2A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282"/>
            <a:ext cx="61722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Different ions are deflected by the magnetic field by different amounts.</a:t>
            </a:r>
          </a:p>
          <a:p>
            <a:r>
              <a:rPr lang="en-US" dirty="0"/>
              <a:t>The amount of deflection depends 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   </a:t>
            </a:r>
            <a:r>
              <a:rPr lang="en-US" b="1" dirty="0">
                <a:solidFill>
                  <a:srgbClr val="FF0000"/>
                </a:solidFill>
              </a:rPr>
              <a:t> Mass of the ion</a:t>
            </a:r>
            <a:r>
              <a:rPr lang="en-US" dirty="0"/>
              <a:t>-lighter ions are deflected more than heavier ones.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   </a:t>
            </a:r>
            <a:r>
              <a:rPr lang="en-US" b="1" dirty="0">
                <a:solidFill>
                  <a:srgbClr val="FF0000"/>
                </a:solidFill>
              </a:rPr>
              <a:t> Charge on the ion</a:t>
            </a:r>
            <a:r>
              <a:rPr lang="en-US" dirty="0"/>
              <a:t>-ions with 2 or more positive charges are deflected more than ones with only one positive charge</a:t>
            </a:r>
          </a:p>
          <a:p>
            <a:r>
              <a:rPr lang="en-US" dirty="0"/>
              <a:t>These 2 factors are combined into the mass/charge (m/z) ratio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F9566A-9CE9-D4CE-3027-C1E8A9B5C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15" t="6362" r="2410" b="18543"/>
          <a:stretch/>
        </p:blipFill>
        <p:spPr>
          <a:xfrm>
            <a:off x="7707086" y="1786051"/>
            <a:ext cx="448491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0460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MASS SPECTROMETER</a:t>
            </a:r>
          </a:p>
        </p:txBody>
      </p:sp>
      <p:pic>
        <p:nvPicPr>
          <p:cNvPr id="4" name="Picture 2" descr="FG12_15-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272144"/>
            <a:ext cx="10678886" cy="5593442"/>
          </a:xfrm>
          <a:noFill/>
          <a:ln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TYPES OF MASS ANALYSERS</a:t>
            </a:r>
            <a:endParaRPr lang="en-IN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3D21422-EB8C-7C8D-24C3-893C5009F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TYPE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IN" dirty="0"/>
              <a:t>1)Ions makes one pass through the instrument  and strike the detector where they are destructively detected. </a:t>
            </a:r>
          </a:p>
          <a:p>
            <a:pPr>
              <a:buNone/>
            </a:pPr>
            <a:r>
              <a:rPr lang="en-IN" dirty="0"/>
              <a:t>2)Entire process takes microseconds to milliseconds.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69CAA2-EB63-B102-69FF-4355CA014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TRAPPING TYPE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N" dirty="0"/>
              <a:t>Ions are held in a  spatially confined region of space acted upon by a combination of magnetic or RF electrical field.</a:t>
            </a:r>
          </a:p>
          <a:p>
            <a:r>
              <a:rPr lang="en-IN" dirty="0"/>
              <a:t>Entire process takes seconds to minutes.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ss Spectrometry (MS)- Principle, Working, Parts, Steps, Uses">
            <a:extLst>
              <a:ext uri="{FF2B5EF4-FFF2-40B4-BE49-F238E27FC236}">
                <a16:creationId xmlns:a16="http://schemas.microsoft.com/office/drawing/2014/main" xmlns="" id="{847AE3A4-734A-BD44-EF22-1E9568CF3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09" r="525" b="2518"/>
          <a:stretch/>
        </p:blipFill>
        <p:spPr bwMode="auto">
          <a:xfrm>
            <a:off x="783772" y="1393371"/>
            <a:ext cx="10319658" cy="504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254740-C158-BA54-56B5-1F80021B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TYPE MASS ANALYZER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574769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75656"/>
            <a:ext cx="9144000" cy="530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3DD26B-8453-B4DD-291A-453677CC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0531"/>
          </a:xfrm>
        </p:spPr>
        <p:txBody>
          <a:bodyPr/>
          <a:lstStyle/>
          <a:p>
            <a:r>
              <a:rPr lang="en-US" dirty="0"/>
              <a:t>TRAPPING TYPE MASS ANALYZER</a:t>
            </a:r>
            <a:endParaRPr lang="en-IN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332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TYPES OF MASS ANALYSERS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94652623"/>
              </p:ext>
            </p:extLst>
          </p:nvPr>
        </p:nvGraphicFramePr>
        <p:xfrm>
          <a:off x="337457" y="1099458"/>
          <a:ext cx="11854543" cy="5573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56356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14" y="1825625"/>
            <a:ext cx="4208689" cy="4351338"/>
          </a:xfrm>
        </p:spPr>
        <p:txBody>
          <a:bodyPr>
            <a:normAutofit lnSpcReduction="10000"/>
          </a:bodyPr>
          <a:lstStyle/>
          <a:p>
            <a:r>
              <a:rPr lang="en-IN" dirty="0"/>
              <a:t>Consist of four parallel cylindrical rods. </a:t>
            </a:r>
          </a:p>
          <a:p>
            <a:r>
              <a:rPr lang="en-IN" dirty="0"/>
              <a:t>A DC voltage and a superimposed RF voltage are applied to each rod.</a:t>
            </a:r>
          </a:p>
          <a:p>
            <a:r>
              <a:rPr lang="en-IN" dirty="0"/>
              <a:t> Electric field causes ions  to move towards detector.</a:t>
            </a:r>
          </a:p>
          <a:p>
            <a:r>
              <a:rPr lang="en-IN" dirty="0"/>
              <a:t>Ions of particular m/z ratio Pass down the analyzer.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4" y="365125"/>
            <a:ext cx="11832772" cy="1325563"/>
          </a:xfrm>
        </p:spPr>
        <p:txBody>
          <a:bodyPr>
            <a:norm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BEAM TYPE QUADRUPOLE MASS SPECTROMETER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F9D4E9-C1E3-D4C4-B4D4-42BE94C8C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771" y="1589314"/>
            <a:ext cx="5867400" cy="5073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E322AD-06BB-2B84-2F21-39E50AB63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946" y="1589314"/>
            <a:ext cx="3295650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327985492"/>
              </p:ext>
            </p:extLst>
          </p:nvPr>
        </p:nvGraphicFramePr>
        <p:xfrm>
          <a:off x="1741714" y="1951491"/>
          <a:ext cx="759822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A4B61957-4928-2ECE-43CE-596A16ADAC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TRAPPING TYPE MASS ANALYZER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Mass Analyzers: Quadrupole ion trap ...">
            <a:extLst>
              <a:ext uri="{FF2B5EF4-FFF2-40B4-BE49-F238E27FC236}">
                <a16:creationId xmlns:a16="http://schemas.microsoft.com/office/drawing/2014/main" xmlns="" id="{0662E84F-E20C-A833-0E69-3CF98795F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6772" y="365125"/>
            <a:ext cx="2539774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304800"/>
            <a:ext cx="9427029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TIME  OF FLIGHT MASS SPECTROMETER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7458" y="1447801"/>
            <a:ext cx="7249886" cy="445611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lighter ion travels faster than a heavier ion provided both have the same kinetic energy.</a:t>
            </a:r>
          </a:p>
          <a:p>
            <a:pPr>
              <a:lnSpc>
                <a:spcPct val="9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Unlimited m/z range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speed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mass accuracy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sensitivity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Reliable cost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Coupled to MALDI-TOF for protein detection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1BDE2B-FDAC-25BC-5AB2-956ACBF78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029" y="2699657"/>
            <a:ext cx="6120914" cy="271054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0AE9D-DC0B-63C2-625A-48545F573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DETECTORS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F6A3B2-CB4A-5C1A-3E92-77FB685C4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34886"/>
            <a:ext cx="6139543" cy="464207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Detect the time and radius of the curve of ions path.</a:t>
            </a:r>
          </a:p>
          <a:p>
            <a:r>
              <a:rPr lang="en-US" dirty="0"/>
              <a:t>Based on the radius of the curvature, mass of the molecule can be calculated.</a:t>
            </a:r>
          </a:p>
          <a:p>
            <a:r>
              <a:rPr lang="en-US" dirty="0"/>
              <a:t>Low mass ion deflected high=path length is long=reach the detector late.</a:t>
            </a:r>
          </a:p>
          <a:p>
            <a:r>
              <a:rPr lang="en-US" dirty="0"/>
              <a:t>High mass ion deflected Low=path length is short=reach the detector fast.</a:t>
            </a:r>
          </a:p>
          <a:p>
            <a:r>
              <a:rPr lang="en-US" sz="5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M=r x q x B / V</a:t>
            </a:r>
          </a:p>
          <a:p>
            <a:pPr marL="0" indent="0">
              <a:buNone/>
            </a:pPr>
            <a:r>
              <a:rPr lang="en-US" dirty="0"/>
              <a:t>     r=radius of curvature</a:t>
            </a:r>
          </a:p>
          <a:p>
            <a:pPr marL="0" indent="0">
              <a:buNone/>
            </a:pPr>
            <a:r>
              <a:rPr lang="en-US" dirty="0"/>
              <a:t>     q=charge of the ion</a:t>
            </a:r>
          </a:p>
          <a:p>
            <a:pPr marL="0" indent="0">
              <a:buNone/>
            </a:pPr>
            <a:r>
              <a:rPr lang="en-US" dirty="0"/>
              <a:t>     B=magnetic field</a:t>
            </a:r>
          </a:p>
          <a:p>
            <a:pPr marL="0" indent="0">
              <a:buNone/>
            </a:pPr>
            <a:r>
              <a:rPr lang="en-US" dirty="0"/>
              <a:t>     V=velocity of the ion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3729ED-8835-D312-F50A-AD8062B12CAA}"/>
              </a:ext>
            </a:extLst>
          </p:cNvPr>
          <p:cNvSpPr txBox="1"/>
          <p:nvPr/>
        </p:nvSpPr>
        <p:spPr>
          <a:xfrm>
            <a:off x="5475514" y="4223656"/>
            <a:ext cx="71627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3600" dirty="0"/>
              <a:t>Faraday cup.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3600" dirty="0"/>
              <a:t>Electron multiplier.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3600" dirty="0"/>
              <a:t>Photo multiplier.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3600" dirty="0"/>
              <a:t>Micro channel plate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01DE8C-78EC-9822-246F-9F9734B5F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57" y="326020"/>
            <a:ext cx="5758543" cy="37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2321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05000"/>
            <a:ext cx="8131629" cy="296046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IN" sz="4600" dirty="0"/>
              <a:t>Analytical instrument </a:t>
            </a:r>
          </a:p>
          <a:p>
            <a:pPr marL="0" indent="0">
              <a:buNone/>
            </a:pPr>
            <a:r>
              <a:rPr lang="en-IN" sz="4600" dirty="0"/>
              <a:t>                  1. first ionizes a target molecule </a:t>
            </a:r>
          </a:p>
          <a:p>
            <a:pPr marL="0" indent="0">
              <a:buNone/>
            </a:pPr>
            <a:r>
              <a:rPr lang="en-IN" sz="4600" dirty="0"/>
              <a:t>                  2.then separates </a:t>
            </a:r>
          </a:p>
          <a:p>
            <a:pPr marL="0" indent="0">
              <a:buNone/>
            </a:pPr>
            <a:r>
              <a:rPr lang="en-IN" sz="4600" dirty="0"/>
              <a:t>                  3.then measures the mass of a</a:t>
            </a:r>
          </a:p>
          <a:p>
            <a:pPr marL="0" indent="0">
              <a:buNone/>
            </a:pPr>
            <a:r>
              <a:rPr lang="en-IN" sz="4600" dirty="0"/>
              <a:t> molecule or its fragments.</a:t>
            </a:r>
          </a:p>
          <a:p>
            <a:pPr>
              <a:buNone/>
            </a:pP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MASS SPECTROMETER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D7AA46-4769-1214-D97A-A9C9F6380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886" y="1992086"/>
            <a:ext cx="3688563" cy="4030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673DED-6B9D-6FB5-1753-39C60950F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457" y="1262743"/>
            <a:ext cx="3517697" cy="8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5199428"/>
      </p:ext>
    </p:extLst>
  </p:cSld>
  <p:clrMapOvr>
    <a:masterClrMapping/>
  </p:clrMapOvr>
  <p:transition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2EC18E-297E-F397-D796-74590D597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COMPUTER (RESULTS)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5D30AC-3934-F31F-4F41-542CA42EC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1858282"/>
            <a:ext cx="727165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Signals from the detector are amplified and recorded in a computer as a </a:t>
            </a:r>
            <a:r>
              <a:rPr lang="en-US" dirty="0">
                <a:solidFill>
                  <a:srgbClr val="FF0000"/>
                </a:solidFill>
              </a:rPr>
              <a:t>stick diagram</a:t>
            </a:r>
            <a:r>
              <a:rPr lang="en-US" dirty="0"/>
              <a:t>.</a:t>
            </a:r>
          </a:p>
          <a:p>
            <a:r>
              <a:rPr lang="en-US" dirty="0"/>
              <a:t>The result is shown in graph, m/z  against relative abundance(intensity of the signal)</a:t>
            </a:r>
          </a:p>
          <a:p>
            <a:r>
              <a:rPr lang="en-US" dirty="0"/>
              <a:t>The highest value  in m/z axis </a:t>
            </a:r>
            <a:r>
              <a:rPr lang="en-US" dirty="0">
                <a:solidFill>
                  <a:srgbClr val="FF0000"/>
                </a:solidFill>
              </a:rPr>
              <a:t>is molecular ion peak.</a:t>
            </a:r>
          </a:p>
          <a:p>
            <a:pPr marL="0" indent="0">
              <a:buNone/>
            </a:pPr>
            <a:r>
              <a:rPr lang="en-US" dirty="0"/>
              <a:t>                Due to molecules in intact form</a:t>
            </a:r>
          </a:p>
          <a:p>
            <a:r>
              <a:rPr lang="en-US" dirty="0"/>
              <a:t>The highest peak in relative abundance axis </a:t>
            </a:r>
            <a:r>
              <a:rPr lang="en-US" dirty="0">
                <a:solidFill>
                  <a:srgbClr val="FF0000"/>
                </a:solidFill>
              </a:rPr>
              <a:t>is base peak</a:t>
            </a:r>
          </a:p>
          <a:p>
            <a:pPr marL="0" indent="0">
              <a:buNone/>
            </a:pPr>
            <a:r>
              <a:rPr lang="en-US" dirty="0"/>
              <a:t>                  Due to stable fragment ion</a:t>
            </a:r>
          </a:p>
          <a:p>
            <a:r>
              <a:rPr lang="en-US" dirty="0"/>
              <a:t>Small peaks nearby represent </a:t>
            </a:r>
            <a:r>
              <a:rPr lang="en-US" dirty="0">
                <a:solidFill>
                  <a:srgbClr val="FF0000"/>
                </a:solidFill>
              </a:rPr>
              <a:t>isotopes.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2050" name="Picture 2" descr="mass spectrum">
            <a:extLst>
              <a:ext uri="{FF2B5EF4-FFF2-40B4-BE49-F238E27FC236}">
                <a16:creationId xmlns:a16="http://schemas.microsoft.com/office/drawing/2014/main" xmlns="" id="{04EEC5D8-B64E-62DD-33ED-CD3C3018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9743" y="511629"/>
            <a:ext cx="3614057" cy="291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ss Spectrum - an overview ...">
            <a:extLst>
              <a:ext uri="{FF2B5EF4-FFF2-40B4-BE49-F238E27FC236}">
                <a16:creationId xmlns:a16="http://schemas.microsoft.com/office/drawing/2014/main" xmlns="" id="{BBBF62E9-E991-2FA8-2ABD-ADF9185B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75505"/>
            <a:ext cx="4020910" cy="302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7157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5625"/>
            <a:ext cx="11517086" cy="4351338"/>
          </a:xfrm>
        </p:spPr>
        <p:txBody>
          <a:bodyPr>
            <a:normAutofit/>
          </a:bodyPr>
          <a:lstStyle/>
          <a:p>
            <a:r>
              <a:rPr lang="en-IN" dirty="0"/>
              <a:t>Determination of molecular mass of peptides, proteins and oligo nucleotides</a:t>
            </a:r>
          </a:p>
          <a:p>
            <a:r>
              <a:rPr lang="en-IN" dirty="0" err="1"/>
              <a:t>Eluciditation</a:t>
            </a:r>
            <a:r>
              <a:rPr lang="en-IN" dirty="0"/>
              <a:t> of structure of molecular and biological molecules</a:t>
            </a:r>
          </a:p>
          <a:p>
            <a:r>
              <a:rPr lang="en-IN" dirty="0"/>
              <a:t>Monitoring gases in patients breath during surgery.</a:t>
            </a:r>
          </a:p>
          <a:p>
            <a:r>
              <a:rPr lang="en-IN" dirty="0"/>
              <a:t>Identification of drug abuse and its  metabolites in </a:t>
            </a:r>
            <a:r>
              <a:rPr lang="en-IN" dirty="0" err="1"/>
              <a:t>blood,urine</a:t>
            </a:r>
            <a:r>
              <a:rPr lang="en-IN" dirty="0"/>
              <a:t> and saliva</a:t>
            </a:r>
          </a:p>
          <a:p>
            <a:r>
              <a:rPr lang="en-IN" dirty="0"/>
              <a:t>Analysis of aerosol particles.</a:t>
            </a:r>
          </a:p>
          <a:p>
            <a:r>
              <a:rPr lang="en-IN" dirty="0"/>
              <a:t>Determination of pesticide residues in food.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APPLICATIONS OF 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70F348-44B7-B15B-CF9B-8DEBA4FD6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557" y="4001294"/>
            <a:ext cx="3093403" cy="285670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BB52452-65BB-C1E1-784F-C0A7D013D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13657"/>
            <a:ext cx="5157787" cy="116477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ADVANTAGES </a:t>
            </a:r>
            <a:endParaRPr lang="en-IN" sz="4400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5B9473-1250-6B7E-4793-6C17D6E2B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24741"/>
            <a:ext cx="5157787" cy="41649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dirty="0"/>
              <a:t>1)Less sample is required</a:t>
            </a:r>
          </a:p>
          <a:p>
            <a:pPr>
              <a:buNone/>
            </a:pPr>
            <a:r>
              <a:rPr lang="en-IN" dirty="0"/>
              <a:t>2) fast, precise and reliable</a:t>
            </a:r>
          </a:p>
          <a:p>
            <a:pPr>
              <a:buNone/>
            </a:pPr>
            <a:r>
              <a:rPr lang="en-IN" dirty="0"/>
              <a:t>3)Doth quantitative and qualitative analysis can be done</a:t>
            </a:r>
          </a:p>
          <a:p>
            <a:pPr>
              <a:buNone/>
            </a:pPr>
            <a:r>
              <a:rPr lang="en-IN" dirty="0"/>
              <a:t>4)It does not involve </a:t>
            </a:r>
            <a:r>
              <a:rPr lang="en-IN" dirty="0" err="1"/>
              <a:t>absorbtion</a:t>
            </a:r>
            <a:r>
              <a:rPr lang="en-IN" dirty="0"/>
              <a:t> or emission of light.</a:t>
            </a:r>
          </a:p>
          <a:p>
            <a:pPr>
              <a:buNone/>
            </a:pPr>
            <a:r>
              <a:rPr lang="en-IN" dirty="0"/>
              <a:t>5)A beam of high energy electrons breaks the molecules apart.</a:t>
            </a:r>
          </a:p>
          <a:p>
            <a:endParaRPr lang="en-I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E56EE8B-FDA6-5912-1322-8BCFEF793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2314" y="413657"/>
            <a:ext cx="4813074" cy="116477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DISADVANTAGES</a:t>
            </a:r>
            <a:endParaRPr lang="en-IN" sz="4000" dirty="0">
              <a:solidFill>
                <a:srgbClr val="FF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1FC40D7-95E6-3FAA-0FA0-2326EC78B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024743"/>
            <a:ext cx="5160961" cy="41649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1.Sample destruction occurs</a:t>
            </a:r>
          </a:p>
          <a:p>
            <a:pPr marL="0" indent="0">
              <a:buNone/>
            </a:pPr>
            <a:r>
              <a:rPr lang="en-US" dirty="0"/>
              <a:t>2. expensive</a:t>
            </a:r>
          </a:p>
          <a:p>
            <a:pPr marL="0" indent="0">
              <a:buNone/>
            </a:pPr>
            <a:r>
              <a:rPr lang="en-US" dirty="0"/>
              <a:t>3.Some samples need prior separation of molecules by chromatography tech</a:t>
            </a:r>
          </a:p>
          <a:p>
            <a:pPr marL="0" indent="0">
              <a:buNone/>
            </a:pPr>
            <a:r>
              <a:rPr lang="en-US" dirty="0"/>
              <a:t>So combined as GC-MS,LC-MS</a:t>
            </a:r>
          </a:p>
          <a:p>
            <a:pPr marL="0" indent="0">
              <a:buNone/>
            </a:pPr>
            <a:r>
              <a:rPr lang="en-US" dirty="0"/>
              <a:t>4.Often fails to distinguish between optical and geometrical isomers</a:t>
            </a:r>
          </a:p>
          <a:p>
            <a:pPr marL="0" indent="0">
              <a:buNone/>
            </a:pPr>
            <a:r>
              <a:rPr lang="en-US" dirty="0"/>
              <a:t>5.scope is limited in identifying hydrocarbons that produces similar fragment ions.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0B8F58-9AA2-8041-241E-755CDF7C1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955" y="95931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062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259F15-B3C8-A064-FA7C-5821CAE63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62000"/>
          </a:xfrm>
        </p:spPr>
        <p:txBody>
          <a:bodyPr>
            <a:normAutofit/>
          </a:bodyPr>
          <a:lstStyle/>
          <a:p>
            <a:r>
              <a:rPr lang="en-US" b="1" dirty="0"/>
              <a:t>recap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5F651-FEB1-4DA6-E53A-2CF7DDE2A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0A6D23-0AB7-706C-0B93-19EB75C9C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2" b="3333"/>
          <a:stretch/>
        </p:blipFill>
        <p:spPr>
          <a:xfrm>
            <a:off x="0" y="838201"/>
            <a:ext cx="12255419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562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078222-5A48-6C2B-AD70-261ED1385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TANDEM MASS SPECTROMETER</a:t>
            </a:r>
            <a:endParaRPr lang="en-IN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BE6DD3B-3F7A-6E7C-31F4-1E17CE8C0F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86381" y="1525213"/>
            <a:ext cx="3786130" cy="457406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74EB537-78C4-6F2A-CB6C-FD874DC58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11086"/>
            <a:ext cx="8643257" cy="4565877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SYNOPSIS</a:t>
            </a:r>
          </a:p>
          <a:p>
            <a:r>
              <a:rPr lang="en-US" dirty="0"/>
              <a:t>DEFINITION</a:t>
            </a:r>
          </a:p>
          <a:p>
            <a:r>
              <a:rPr lang="en-US" dirty="0"/>
              <a:t>PRINCIPLE</a:t>
            </a:r>
          </a:p>
          <a:p>
            <a:r>
              <a:rPr lang="en-US" dirty="0"/>
              <a:t>INSTRUMENTATION</a:t>
            </a:r>
          </a:p>
          <a:p>
            <a:r>
              <a:rPr lang="en-IN" dirty="0"/>
              <a:t>ION ACTIVATION METHODS</a:t>
            </a:r>
            <a:endParaRPr lang="en-US" dirty="0"/>
          </a:p>
          <a:p>
            <a:r>
              <a:rPr lang="en-IN" dirty="0"/>
              <a:t>MS/MS EXPERIMENTS</a:t>
            </a:r>
          </a:p>
          <a:p>
            <a:r>
              <a:rPr lang="en-IN" dirty="0"/>
              <a:t>TYPES OF TMS ANALYSERS</a:t>
            </a:r>
          </a:p>
          <a:p>
            <a:r>
              <a:rPr lang="en-IN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0993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545771"/>
            <a:ext cx="12006943" cy="31459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b="1" dirty="0">
                <a:solidFill>
                  <a:srgbClr val="FF0000"/>
                </a:solidFill>
              </a:rPr>
              <a:t>DEFINITION</a:t>
            </a:r>
          </a:p>
          <a:p>
            <a:r>
              <a:rPr lang="en-IN" dirty="0"/>
              <a:t>Uses 2 MASS SPECTROMETERS in a single instrument.</a:t>
            </a:r>
          </a:p>
          <a:p>
            <a:r>
              <a:rPr lang="en-IN" dirty="0"/>
              <a:t>ONE MASS SPECTROMETER purifies the </a:t>
            </a:r>
            <a:r>
              <a:rPr lang="en-IN" dirty="0" err="1"/>
              <a:t>analyte</a:t>
            </a:r>
            <a:r>
              <a:rPr lang="en-IN" dirty="0"/>
              <a:t> ion from the mixture using a magnetic field.</a:t>
            </a:r>
          </a:p>
          <a:p>
            <a:pPr>
              <a:buNone/>
            </a:pPr>
            <a:r>
              <a:rPr lang="en-IN" dirty="0"/>
              <a:t>  the other MASS SPECTROMETER analyses fragments of the analyte ion for identification and quantification induced by collision with an inert gases like argon or helium.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TANDEM MASS SPECTROMETER (MS/MS)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BC0C9E-7609-87C0-28AA-DCA1290D9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3" t="33848" r="28014" b="19729"/>
          <a:stretch/>
        </p:blipFill>
        <p:spPr>
          <a:xfrm>
            <a:off x="6727372" y="4005942"/>
            <a:ext cx="3886200" cy="261257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836E61-DF96-A019-B854-9D8279A3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PRINCIPLE  OF TMS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DB198-967B-6BD4-ADDA-A5CC98FF3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10657113" cy="4947919"/>
          </a:xfrm>
        </p:spPr>
        <p:txBody>
          <a:bodyPr>
            <a:normAutofit lnSpcReduction="10000"/>
          </a:bodyPr>
          <a:lstStyle/>
          <a:p>
            <a:r>
              <a:rPr lang="en-IN" dirty="0"/>
              <a:t>combines 2 mass spectrometers MS1andMS2.</a:t>
            </a:r>
          </a:p>
          <a:p>
            <a:r>
              <a:rPr lang="en-IN" dirty="0"/>
              <a:t>first mass spectrometer - select a single</a:t>
            </a:r>
            <a:r>
              <a:rPr lang="en-IN" dirty="0">
                <a:solidFill>
                  <a:srgbClr val="FF0000"/>
                </a:solidFill>
              </a:rPr>
              <a:t>(precursor)</a:t>
            </a:r>
            <a:r>
              <a:rPr lang="en-IN" dirty="0"/>
              <a:t>mass that is characteristics of a given analyte in a mixture.</a:t>
            </a:r>
          </a:p>
          <a:p>
            <a:r>
              <a:rPr lang="en-IN" dirty="0"/>
              <a:t>                                  The mass selected ions pass through a region where they are activated in a way that causes them to  fall a part to produce fragment(</a:t>
            </a:r>
            <a:r>
              <a:rPr lang="en-IN" dirty="0">
                <a:solidFill>
                  <a:srgbClr val="FF0000"/>
                </a:solidFill>
              </a:rPr>
              <a:t>product</a:t>
            </a:r>
            <a:r>
              <a:rPr lang="en-IN" dirty="0"/>
              <a:t>)ions. This is usually done by colliding the ions with a neutral gas in a process called collisional activation(CA)or  collision induced dissociation(CID).The second mass spectrometer is used to separate fragments ions according to </a:t>
            </a:r>
            <a:r>
              <a:rPr lang="en-IN" dirty="0" err="1"/>
              <a:t>mass.The</a:t>
            </a:r>
            <a:r>
              <a:rPr lang="en-IN" dirty="0"/>
              <a:t> resulting MS/MS spectrum consist only of product ions from the selected </a:t>
            </a:r>
            <a:r>
              <a:rPr lang="en-IN" dirty="0" err="1"/>
              <a:t>precursor.chemical</a:t>
            </a:r>
            <a:r>
              <a:rPr lang="en-IN" dirty="0"/>
              <a:t> back ground and other mixture components are absent.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1394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C78DA-168F-65DB-3CA6-DF9E7B20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INSTRUMENTATION OF TMS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F5C7DDB-BB76-B8BA-36F4-1019067C1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34" r="541"/>
          <a:stretch/>
        </p:blipFill>
        <p:spPr>
          <a:xfrm>
            <a:off x="1599810" y="1879600"/>
            <a:ext cx="9342510" cy="461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02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shot_2024-09-12-07-01-39-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433" y="79023"/>
            <a:ext cx="124064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7BB4C-7DAE-A77A-6FCB-69E63C9D0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ION ACTIVATION METHODS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8A2ABA-A463-E2CA-0535-7851C914A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Mainly done to increase the internal energy of ions so that chemical bonds will break  and fragment ions will be  formed.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9C60AE-F88E-D37A-8835-736EF4418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t="19047" r="2858" b="7936"/>
          <a:stretch/>
        </p:blipFill>
        <p:spPr>
          <a:xfrm>
            <a:off x="1828800" y="3276599"/>
            <a:ext cx="9083960" cy="321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20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3B4305-864C-3140-2AD9-92A414C3E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138"/>
            <a:ext cx="4141248" cy="2682815"/>
          </a:xfrm>
          <a:prstGeom prst="rect">
            <a:avLst/>
          </a:prstGeom>
        </p:spPr>
      </p:pic>
      <p:pic>
        <p:nvPicPr>
          <p:cNvPr id="1026" name="Picture 2" descr="History of mass spectrometry - Wikipedia">
            <a:extLst>
              <a:ext uri="{FF2B5EF4-FFF2-40B4-BE49-F238E27FC236}">
                <a16:creationId xmlns:a16="http://schemas.microsoft.com/office/drawing/2014/main" xmlns="" id="{8C3554E0-B11E-6131-59D7-5E8A13EA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4247" y="3886200"/>
            <a:ext cx="427775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06ACA1E-EB78-9C95-E9F2-6BD9ECA32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3838"/>
            <a:ext cx="4141248" cy="2942778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CBB5F6D-6E6F-C361-D48D-C4F9F2CC4C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35086" y="365125"/>
            <a:ext cx="7380514" cy="735013"/>
          </a:xfrm>
        </p:spPr>
        <p:txBody>
          <a:bodyPr>
            <a:normAutofit fontScale="90000"/>
          </a:bodyPr>
          <a:lstStyle/>
          <a:p>
            <a:r>
              <a:rPr lang="en-US" dirty="0"/>
              <a:t>PARABOLA SPECTROGRAPH</a:t>
            </a:r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8FF082A-B5A8-3374-8103-07D442CB2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267" y="1100138"/>
            <a:ext cx="4380733" cy="27860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24F1FC-E21C-473F-C65A-728FD3036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248" y="2441545"/>
            <a:ext cx="377299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0426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0668000" cy="5715000"/>
          </a:xfrm>
        </p:spPr>
        <p:txBody>
          <a:bodyPr/>
          <a:lstStyle/>
          <a:p>
            <a:pPr>
              <a:buNone/>
            </a:pPr>
            <a:r>
              <a:rPr lang="en-IN" dirty="0"/>
              <a:t> Consider a precursor ion as, M1+ that decomposes to produce a product ion,M2+,and a neutral </a:t>
            </a:r>
            <a:r>
              <a:rPr lang="en-IN" dirty="0" err="1"/>
              <a:t>loss,N</a:t>
            </a:r>
            <a:r>
              <a:rPr lang="en-IN" dirty="0"/>
              <a:t>                           </a:t>
            </a:r>
          </a:p>
          <a:p>
            <a:pPr>
              <a:buNone/>
            </a:pPr>
            <a:r>
              <a:rPr lang="en-IN" dirty="0"/>
              <a:t>                           M1+              M2+ +  N</a:t>
            </a:r>
          </a:p>
          <a:p>
            <a:pPr>
              <a:buNone/>
            </a:pPr>
            <a:r>
              <a:rPr lang="en-IN" dirty="0"/>
              <a:t>      1)PRECURSOR ION SCAN</a:t>
            </a:r>
          </a:p>
          <a:p>
            <a:pPr>
              <a:buNone/>
            </a:pPr>
            <a:r>
              <a:rPr lang="en-IN" dirty="0"/>
              <a:t>      2)PRODUCT ION SCAN</a:t>
            </a:r>
          </a:p>
          <a:p>
            <a:pPr>
              <a:buNone/>
            </a:pPr>
            <a:r>
              <a:rPr lang="en-IN" dirty="0"/>
              <a:t>      3)CONSTANT NEUTRAL LOSS SCAN</a:t>
            </a:r>
          </a:p>
          <a:p>
            <a:pPr>
              <a:buNone/>
            </a:pPr>
            <a:r>
              <a:rPr lang="en-IN" dirty="0"/>
              <a:t>      4)SELECTED REACTION MONITORING.</a:t>
            </a:r>
          </a:p>
          <a:p>
            <a:pPr>
              <a:buNone/>
            </a:pPr>
            <a:r>
              <a:rPr lang="en-IN" dirty="0"/>
              <a:t>       5)MULTIPLE REACTION MONITORING.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6287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MS/MS EXPERIMENTS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3113314" y="2254931"/>
            <a:ext cx="7293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94595-1759-0BD2-B337-27D5BE156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solidFill>
                  <a:srgbClr val="FF0000"/>
                </a:solidFill>
              </a:rPr>
              <a:t>PRECURSOR ION SCAN</a:t>
            </a:r>
            <a:r>
              <a:rPr lang="en-IN" dirty="0">
                <a:solidFill>
                  <a:srgbClr val="FF0000"/>
                </a:solidFill>
                <a:sym typeface="Wingdings" pitchFamily="2" charset="2"/>
              </a:rPr>
              <a:t>(M2+ SPECIFIED)</a:t>
            </a:r>
            <a:br>
              <a:rPr lang="en-IN" dirty="0">
                <a:solidFill>
                  <a:srgbClr val="FF0000"/>
                </a:solidFill>
                <a:sym typeface="Wingdings" pitchFamily="2" charset="2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143143-87BD-0C67-5790-6CFC430FC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219200"/>
            <a:ext cx="5377543" cy="4957763"/>
          </a:xfrm>
        </p:spPr>
        <p:txBody>
          <a:bodyPr>
            <a:normAutofit fontScale="92500" lnSpcReduction="20000"/>
          </a:bodyPr>
          <a:lstStyle/>
          <a:p>
            <a:r>
              <a:rPr lang="en-IN" dirty="0">
                <a:sym typeface="Wingdings" pitchFamily="2" charset="2"/>
              </a:rPr>
              <a:t>Done to scan all possible precursor ions that decomposes to produce a specified product ion.</a:t>
            </a:r>
          </a:p>
          <a:p>
            <a:r>
              <a:rPr lang="en-IN" dirty="0">
                <a:sym typeface="Wingdings" pitchFamily="2" charset="2"/>
              </a:rPr>
              <a:t> Gives information about which precursor ions produces a specific product  ion.</a:t>
            </a:r>
          </a:p>
          <a:p>
            <a:r>
              <a:rPr lang="en-IN" dirty="0">
                <a:sym typeface="Wingdings" pitchFamily="2" charset="2"/>
              </a:rPr>
              <a:t>  In a mixture of </a:t>
            </a:r>
            <a:r>
              <a:rPr lang="en-IN" dirty="0" err="1">
                <a:sym typeface="Wingdings" pitchFamily="2" charset="2"/>
              </a:rPr>
              <a:t>compounds,those</a:t>
            </a:r>
            <a:r>
              <a:rPr lang="en-IN" dirty="0">
                <a:sym typeface="Wingdings" pitchFamily="2" charset="2"/>
              </a:rPr>
              <a:t> that gives the same product are identified by precursor ion spectrum</a:t>
            </a:r>
          </a:p>
          <a:p>
            <a:endParaRPr lang="en-IN" dirty="0">
              <a:sym typeface="Wingdings" pitchFamily="2" charset="2"/>
            </a:endParaRPr>
          </a:p>
          <a:p>
            <a:r>
              <a:rPr lang="en-IN" dirty="0">
                <a:sym typeface="Wingdings" pitchFamily="2" charset="2"/>
              </a:rPr>
              <a:t>used to analyse specific classes of compounds.(Acyl carnitine Deficiency analysis)</a:t>
            </a:r>
          </a:p>
          <a:p>
            <a:pPr marL="0" indent="0">
              <a:buNone/>
            </a:pPr>
            <a:r>
              <a:rPr lang="en-IN" dirty="0">
                <a:sym typeface="Wingdings" pitchFamily="2" charset="2"/>
              </a:rPr>
              <a:t>.</a:t>
            </a:r>
            <a:endParaRPr lang="en-IN" dirty="0"/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B62392-14A6-D56D-716C-A9959864B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366836"/>
            <a:ext cx="6411685" cy="4957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BFB852-D3DF-B07C-E592-BB56A67B1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5461895"/>
            <a:ext cx="6907367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53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0B175D-0D0C-41EC-F6B6-DFC1B088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  <a:sym typeface="Wingdings" pitchFamily="2" charset="2"/>
              </a:rPr>
              <a:t>PRODUCT ION SCAN(M1+SPECIFIED)</a:t>
            </a:r>
            <a:br>
              <a:rPr lang="en-IN" dirty="0">
                <a:solidFill>
                  <a:srgbClr val="FF0000"/>
                </a:solidFill>
                <a:sym typeface="Wingdings" pitchFamily="2" charset="2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0DAF95-027B-9FF8-824D-42971F51D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0714" cy="4351338"/>
          </a:xfrm>
        </p:spPr>
        <p:txBody>
          <a:bodyPr>
            <a:normAutofit/>
          </a:bodyPr>
          <a:lstStyle/>
          <a:p>
            <a:r>
              <a:rPr lang="en-IN" dirty="0">
                <a:sym typeface="Wingdings" pitchFamily="2" charset="2"/>
              </a:rPr>
              <a:t>Done to scan all product ions that result from the decomposition of a specified precursor  ion.</a:t>
            </a:r>
          </a:p>
          <a:p>
            <a:r>
              <a:rPr lang="en-IN" dirty="0">
                <a:sym typeface="Wingdings" pitchFamily="2" charset="2"/>
              </a:rPr>
              <a:t>  Most common and well known MS/MS experiment.</a:t>
            </a:r>
          </a:p>
          <a:p>
            <a:r>
              <a:rPr lang="en-IN" dirty="0">
                <a:sym typeface="Wingdings" pitchFamily="2" charset="2"/>
              </a:rPr>
              <a:t>   Used to determine structurally significant fragment ions for a selected precursor ion</a:t>
            </a:r>
            <a:endParaRPr lang="en-IN" dirty="0"/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0C890B-B262-30B8-7617-7337F5679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086" y="1825623"/>
            <a:ext cx="5845628" cy="4351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E531B5-A160-0467-7F1D-DEE6AA2FB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47" y="5534590"/>
            <a:ext cx="6380653" cy="13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22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BB308D-6EAA-C95C-42A8-C931422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solidFill>
                  <a:srgbClr val="FF0000"/>
                </a:solidFill>
              </a:rPr>
              <a:t>CONSTANT NEUTRAL LOSS SCAN(N SPECIFIED)</a:t>
            </a:r>
            <a:br>
              <a:rPr lang="en-IN" dirty="0">
                <a:solidFill>
                  <a:srgbClr val="FF0000"/>
                </a:solidFill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6CF377-5276-994C-A913-D707007B3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72" y="1240971"/>
            <a:ext cx="5921828" cy="49359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Done to look for all pairs of precursor ions and product ions that differ by a constant neutral loss.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   Used to know a class of compounds that differ by constant neutral loss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         peaks in constant neutral loss scan can be </a:t>
            </a:r>
            <a:r>
              <a:rPr lang="en-IN" dirty="0" err="1"/>
              <a:t>labeled</a:t>
            </a:r>
            <a:r>
              <a:rPr lang="en-IN" dirty="0"/>
              <a:t> by the precursor  ion mass since we are interested   in the identity of intact analyte molecules.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ED9691-40A2-CC08-8323-8228627C7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943" y="1075266"/>
            <a:ext cx="5921828" cy="3252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FF8948-58B7-C094-7378-CA13F8F08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16" b="10576"/>
          <a:stretch/>
        </p:blipFill>
        <p:spPr>
          <a:xfrm>
            <a:off x="6003472" y="4754879"/>
            <a:ext cx="5921828" cy="210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592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IN" dirty="0">
                <a:solidFill>
                  <a:srgbClr val="FF0000"/>
                </a:solidFill>
              </a:rPr>
              <a:t>SELECTED REACTION MONITORING(SRM):-</a:t>
            </a:r>
          </a:p>
          <a:p>
            <a:pPr>
              <a:buNone/>
            </a:pPr>
            <a:r>
              <a:rPr lang="en-IN" dirty="0"/>
              <a:t>                       Similar to selected ion monitoring for target compound identification.</a:t>
            </a:r>
          </a:p>
          <a:p>
            <a:pPr>
              <a:buNone/>
            </a:pPr>
            <a:r>
              <a:rPr lang="en-IN" dirty="0"/>
              <a:t>                        In </a:t>
            </a:r>
            <a:r>
              <a:rPr lang="en-IN" dirty="0" err="1"/>
              <a:t>SRM,one</a:t>
            </a:r>
            <a:r>
              <a:rPr lang="en-IN" dirty="0"/>
              <a:t> specific set of product and precursor masses that are known to be characteristic of certain target compounds.</a:t>
            </a:r>
          </a:p>
          <a:p>
            <a:pPr>
              <a:buNone/>
            </a:pPr>
            <a:endParaRPr lang="en-IN" dirty="0">
              <a:solidFill>
                <a:srgbClr val="FF0000"/>
              </a:solidFill>
            </a:endParaRPr>
          </a:p>
          <a:p>
            <a:pPr>
              <a:buNone/>
            </a:pPr>
            <a:endParaRPr lang="en-IN" dirty="0">
              <a:solidFill>
                <a:srgbClr val="FF0000"/>
              </a:solidFill>
            </a:endParaRPr>
          </a:p>
          <a:p>
            <a:pPr>
              <a:buNone/>
            </a:pPr>
            <a:endParaRPr lang="en-IN" dirty="0">
              <a:solidFill>
                <a:srgbClr val="FF0000"/>
              </a:solidFill>
            </a:endParaRPr>
          </a:p>
          <a:p>
            <a:pPr>
              <a:buNone/>
            </a:pPr>
            <a:endParaRPr lang="en-IN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IN" dirty="0">
                <a:solidFill>
                  <a:srgbClr val="FF0000"/>
                </a:solidFill>
              </a:rPr>
              <a:t>MULTIPLE REACTION MONITORING(MRM):-</a:t>
            </a:r>
          </a:p>
          <a:p>
            <a:pPr>
              <a:buNone/>
            </a:pPr>
            <a:r>
              <a:rPr lang="en-IN" dirty="0"/>
              <a:t>                          This consists of a series of precursor/product ion pairs with the MS set to jump through the table of parent/product ion pairs in a cyclic fashion </a:t>
            </a:r>
          </a:p>
          <a:p>
            <a:pPr>
              <a:buNone/>
            </a:pPr>
            <a:r>
              <a:rPr lang="en-IN" dirty="0"/>
              <a:t>                           used for quantitative analysis of a few specific target compounds</a:t>
            </a:r>
          </a:p>
          <a:p>
            <a:pPr>
              <a:buNone/>
            </a:pPr>
            <a:r>
              <a:rPr lang="en-IN" dirty="0"/>
              <a:t>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AC70E6-FEC5-A94D-C177-989092F45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793" y="2380397"/>
            <a:ext cx="7352413" cy="1592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029F6-808C-8C95-C150-247429D3F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TMS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252E08-6BB4-9FA4-E077-BB8046752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469571"/>
            <a:ext cx="7122160" cy="4646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solidFill>
                  <a:srgbClr val="FF0000"/>
                </a:solidFill>
              </a:rPr>
              <a:t>1.</a:t>
            </a:r>
            <a:r>
              <a:rPr lang="en-IN" dirty="0">
                <a:solidFill>
                  <a:srgbClr val="7030A0"/>
                </a:solidFill>
              </a:rPr>
              <a:t> TANDEM IN TIME TMS -TRAPPING TYPE INSTRUMENTS</a:t>
            </a:r>
          </a:p>
          <a:p>
            <a:pPr marL="0" indent="0">
              <a:buNone/>
            </a:pPr>
            <a:r>
              <a:rPr lang="en-IN" dirty="0">
                <a:solidFill>
                  <a:srgbClr val="7030A0"/>
                </a:solidFill>
              </a:rPr>
              <a:t>2.</a:t>
            </a:r>
            <a:r>
              <a:rPr lang="en-IN" dirty="0">
                <a:solidFill>
                  <a:srgbClr val="FF0000"/>
                </a:solidFill>
              </a:rPr>
              <a:t>TANDEM IN SPACE TMS -BEAM TYPE INSTRUMENTS </a:t>
            </a:r>
          </a:p>
          <a:p>
            <a:pPr marL="0" indent="0">
              <a:buNone/>
            </a:pPr>
            <a:endParaRPr lang="en-IN" dirty="0">
              <a:solidFill>
                <a:srgbClr val="7030A0"/>
              </a:solidFill>
            </a:endParaRPr>
          </a:p>
          <a:p>
            <a:r>
              <a:rPr lang="en-IN" sz="4800" dirty="0">
                <a:solidFill>
                  <a:srgbClr val="7030A0"/>
                </a:solidFill>
              </a:rPr>
              <a:t>Which is best???????</a:t>
            </a:r>
          </a:p>
          <a:p>
            <a:endParaRPr lang="en-IN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IN" dirty="0">
              <a:solidFill>
                <a:srgbClr val="7030A0"/>
              </a:solidFill>
            </a:endParaRP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B09874-16A0-2F63-63B3-A205F2D35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2401" b="3581"/>
          <a:stretch/>
        </p:blipFill>
        <p:spPr>
          <a:xfrm>
            <a:off x="6423342" y="1776213"/>
            <a:ext cx="4752658" cy="34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52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64111F1-F311-2F58-B9B8-709ABF3D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BEST-TANDEM IN TIME </a:t>
            </a:r>
            <a:br>
              <a:rPr lang="en-IN" b="1" dirty="0">
                <a:solidFill>
                  <a:srgbClr val="C00000"/>
                </a:solidFill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7699902-D71D-C4FB-4616-B6258BF68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8880" y="955040"/>
            <a:ext cx="7183120" cy="527304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2ED3C90F-2817-0B75-5EB7-A71707AA3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IN" sz="3600" dirty="0">
                <a:solidFill>
                  <a:srgbClr val="C00000"/>
                </a:solidFill>
              </a:rPr>
              <a:t>because</a:t>
            </a:r>
            <a:r>
              <a:rPr lang="en-IN" sz="3600" dirty="0"/>
              <a:t> ions are held in one region of </a:t>
            </a:r>
            <a:r>
              <a:rPr lang="en-IN" sz="3600" dirty="0" err="1"/>
              <a:t>space,where</a:t>
            </a:r>
            <a:r>
              <a:rPr lang="en-IN" sz="3600" dirty="0"/>
              <a:t> parent ions are </a:t>
            </a:r>
            <a:r>
              <a:rPr lang="en-IN" sz="3600" dirty="0" err="1"/>
              <a:t>selected,dissociated</a:t>
            </a:r>
            <a:r>
              <a:rPr lang="en-IN" sz="3600" dirty="0"/>
              <a:t> and daughter ions analysed sequentially in time.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14248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524000" y="685800"/>
          <a:ext cx="9144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IN" dirty="0"/>
              <a:t>CLASSIFICATION OF TMS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363201" y="-609600"/>
            <a:ext cx="45719" cy="6019800"/>
          </a:xfrm>
        </p:spPr>
        <p:txBody>
          <a:bodyPr/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5625"/>
            <a:ext cx="5943600" cy="4351338"/>
          </a:xfrm>
        </p:spPr>
        <p:txBody>
          <a:bodyPr>
            <a:normAutofit fontScale="92500"/>
          </a:bodyPr>
          <a:lstStyle/>
          <a:p>
            <a:r>
              <a:rPr lang="en-IN" dirty="0"/>
              <a:t>First quadrupole(Q1)functions as MS1</a:t>
            </a:r>
          </a:p>
          <a:p>
            <a:r>
              <a:rPr lang="en-IN" dirty="0"/>
              <a:t>Second quadrupole (Q2)acts as collision cell</a:t>
            </a:r>
          </a:p>
          <a:p>
            <a:r>
              <a:rPr lang="en-IN" dirty="0"/>
              <a:t>Third quadrupole (Q3)functions as MS2</a:t>
            </a:r>
          </a:p>
          <a:p>
            <a:r>
              <a:rPr lang="en-IN" dirty="0"/>
              <a:t>Pressure in Q2 is raised so that ions traversing Q2 undergo several collisions leading to dissociation of precursor ions</a:t>
            </a:r>
          </a:p>
          <a:p>
            <a:r>
              <a:rPr lang="en-IN" dirty="0"/>
              <a:t>Q2 is operated  as</a:t>
            </a:r>
            <a:r>
              <a:rPr lang="en-IN" dirty="0">
                <a:solidFill>
                  <a:srgbClr val="FF0000"/>
                </a:solidFill>
              </a:rPr>
              <a:t> RF ONLY </a:t>
            </a:r>
            <a:r>
              <a:rPr lang="en-IN" dirty="0" err="1"/>
              <a:t>Quadrupole</a:t>
            </a:r>
            <a:r>
              <a:rPr lang="en-IN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084" y="365125"/>
            <a:ext cx="6183084" cy="1325563"/>
          </a:xfrm>
        </p:spPr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TRIPLE QUADRUPOLE 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FF73FA-5B73-0EDE-F652-C62E048E9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80" r="7768" b="14968"/>
          <a:stretch/>
        </p:blipFill>
        <p:spPr>
          <a:xfrm>
            <a:off x="5812971" y="365126"/>
            <a:ext cx="6074229" cy="612775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286" y="1828801"/>
            <a:ext cx="5562600" cy="4297363"/>
          </a:xfrm>
        </p:spPr>
        <p:txBody>
          <a:bodyPr/>
          <a:lstStyle/>
          <a:p>
            <a:r>
              <a:rPr lang="en-IN" dirty="0"/>
              <a:t>2 Magnetic sector instruments operated in tandem with a collision cell placed between 2 instruments</a:t>
            </a:r>
          </a:p>
          <a:p>
            <a:r>
              <a:rPr lang="en-IN" dirty="0"/>
              <a:t>Permits high resolution selection of both precursor and product ions</a:t>
            </a:r>
          </a:p>
          <a:p>
            <a:r>
              <a:rPr lang="en-IN" dirty="0"/>
              <a:t>Expensive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MAGNETIC SECTOR MS/MS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0A91A5-E5B3-A1C1-041F-20E8C7C67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255" y="3200400"/>
            <a:ext cx="3475946" cy="3063877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ss Spectrometry Facility ...">
            <a:extLst>
              <a:ext uri="{FF2B5EF4-FFF2-40B4-BE49-F238E27FC236}">
                <a16:creationId xmlns:a16="http://schemas.microsoft.com/office/drawing/2014/main" xmlns="" id="{FADDF165-0ABA-D04C-7B17-79D7CB090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6343" y="2198566"/>
            <a:ext cx="7881258" cy="446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iley Thanks Vector Images (over 130)">
            <a:extLst>
              <a:ext uri="{FF2B5EF4-FFF2-40B4-BE49-F238E27FC236}">
                <a16:creationId xmlns:a16="http://schemas.microsoft.com/office/drawing/2014/main" xmlns="" id="{409AE8AC-34BA-A3E8-B18A-7B2CB6B0C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863" y="195944"/>
            <a:ext cx="3224632" cy="253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8108E8-5F1F-BE91-3675-7828B0019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386" y="0"/>
            <a:ext cx="3144613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54846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4561114" cy="4351338"/>
          </a:xfrm>
        </p:spPr>
        <p:txBody>
          <a:bodyPr>
            <a:normAutofit/>
          </a:bodyPr>
          <a:lstStyle/>
          <a:p>
            <a:r>
              <a:rPr lang="en-IN" dirty="0"/>
              <a:t>Combination of 2 different types of MS in a tandem arrangement.</a:t>
            </a:r>
          </a:p>
          <a:p>
            <a:r>
              <a:rPr lang="en-IN" dirty="0"/>
              <a:t>Combination of </a:t>
            </a:r>
            <a:r>
              <a:rPr lang="en-IN" dirty="0" err="1"/>
              <a:t>quadrupole</a:t>
            </a:r>
            <a:r>
              <a:rPr lang="en-IN" dirty="0"/>
              <a:t> for  the first stage m/z selection and a TOF for second m/z   analyzer.</a:t>
            </a:r>
          </a:p>
          <a:p>
            <a:r>
              <a:rPr lang="en-IN" dirty="0"/>
              <a:t>Mainly used for proteomics research.</a:t>
            </a:r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1046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FF0000"/>
                </a:solidFill>
              </a:rPr>
              <a:t>HYBRID MASS SPECTROMETER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8BF099-3A0C-D7F7-D3E7-E81E99EA2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113" y="936172"/>
            <a:ext cx="7630887" cy="592182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05001"/>
            <a:ext cx="8229600" cy="422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solidFill>
                  <a:srgbClr val="FF0000"/>
                </a:solidFill>
              </a:rPr>
              <a:t>1)BIOTECHNOLOGY AND PHARMACEUTICALS</a:t>
            </a:r>
          </a:p>
          <a:p>
            <a:pPr marL="0" indent="0">
              <a:buNone/>
            </a:pPr>
            <a:r>
              <a:rPr lang="en-IN" dirty="0"/>
              <a:t>       1)To determine the chemical structure of drugs and its metabolites.</a:t>
            </a:r>
          </a:p>
          <a:p>
            <a:pPr marL="0" indent="0">
              <a:buNone/>
            </a:pPr>
            <a:r>
              <a:rPr lang="en-IN" dirty="0"/>
              <a:t>       2)Detection and quantification of impurities.</a:t>
            </a:r>
          </a:p>
          <a:p>
            <a:pPr marL="0" indent="0">
              <a:buNone/>
            </a:pPr>
            <a:r>
              <a:rPr lang="en-IN" dirty="0"/>
              <a:t>       3)Analysis of liquid mixtures.</a:t>
            </a:r>
          </a:p>
          <a:p>
            <a:pPr marL="0" indent="0">
              <a:buNone/>
            </a:pPr>
            <a:r>
              <a:rPr lang="en-IN" dirty="0"/>
              <a:t>       4)Finger printing.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>
                <a:solidFill>
                  <a:srgbClr val="FF0000"/>
                </a:solidFill>
              </a:rPr>
              <a:t>2)CLINICAL TESTING AND TOXICOLGY</a:t>
            </a:r>
            <a:r>
              <a:rPr lang="en-IN" dirty="0"/>
              <a:t>.</a:t>
            </a:r>
          </a:p>
          <a:p>
            <a:pPr marL="0" indent="0">
              <a:buNone/>
            </a:pPr>
            <a:r>
              <a:rPr lang="en-IN" dirty="0"/>
              <a:t>           Newborn </a:t>
            </a:r>
            <a:r>
              <a:rPr lang="en-IN" dirty="0" err="1"/>
              <a:t>screening,IEB,Cancer,Drug</a:t>
            </a:r>
            <a:r>
              <a:rPr lang="en-IN" dirty="0"/>
              <a:t> abuse etc.,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4" y="685800"/>
            <a:ext cx="10755086" cy="990600"/>
          </a:xfrm>
        </p:spPr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APPLICATIONS OF TANDEM MS</a:t>
            </a:r>
          </a:p>
        </p:txBody>
      </p:sp>
    </p:spTree>
    <p:extLst>
      <p:ext uri="{BB962C8B-B14F-4D97-AF65-F5344CB8AC3E}">
        <p14:creationId xmlns:p14="http://schemas.microsoft.com/office/powerpoint/2010/main" xmlns="" val="18449116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A345822-9178-0182-40D3-18990771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6282"/>
            <a:ext cx="4974767" cy="3481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21059B-9362-22D2-7244-90468DB0C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334" y="2386283"/>
            <a:ext cx="6127011" cy="3201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9AFE6D37-F7C0-7C18-2E44-35E674B409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1866563" cy="1325563"/>
          </a:xfrm>
        </p:spPr>
        <p:txBody>
          <a:bodyPr/>
          <a:lstStyle/>
          <a:p>
            <a:r>
              <a:rPr lang="en-US" dirty="0"/>
              <a:t>TANDEM MASS SPECTROMETRY IN A NEW BORN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4507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arun.m\Desktop\New Folder\th (1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12725400" y="6172200"/>
            <a:ext cx="298174" cy="228600"/>
          </a:xfrm>
          <a:prstGeom prst="rect">
            <a:avLst/>
          </a:prstGeom>
          <a:noFill/>
        </p:spPr>
      </p:pic>
      <p:pic>
        <p:nvPicPr>
          <p:cNvPr id="4" name="Picture 2" descr="C:\Users\varun.m\Desktop\New Folder\th (1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12344400" y="6436360"/>
            <a:ext cx="152400" cy="1168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67400" y="1"/>
            <a:ext cx="5725886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FF0000"/>
                </a:solidFill>
              </a:rPr>
              <a:t>NEW BORN SCREENING</a:t>
            </a:r>
            <a:r>
              <a:rPr lang="en-IN" sz="2400" dirty="0"/>
              <a:t>: SPECIAL CHAMBER  IN MS/MS CAUSES THE SUBSTANCES IN BLOOD TO SEPERATE AND MOVE</a:t>
            </a:r>
          </a:p>
          <a:p>
            <a:endParaRPr lang="en-IN" sz="2400" dirty="0"/>
          </a:p>
          <a:p>
            <a:endParaRPr lang="en-IN" sz="2400" dirty="0"/>
          </a:p>
          <a:p>
            <a:r>
              <a:rPr lang="en-IN" sz="2400" dirty="0"/>
              <a:t>  SMALLER LIGHT PARTICLES MOVE FASTER THAN LARGER HEAVIER SUBSTANCES</a:t>
            </a:r>
          </a:p>
          <a:p>
            <a:endParaRPr lang="en-IN" sz="2400" dirty="0"/>
          </a:p>
          <a:p>
            <a:r>
              <a:rPr lang="en-IN" sz="2400" dirty="0"/>
              <a:t>SUBSTANCES MOVE ACROSS A SPECIAL FILTER</a:t>
            </a:r>
          </a:p>
          <a:p>
            <a:endParaRPr lang="en-IN" sz="2400" dirty="0"/>
          </a:p>
          <a:p>
            <a:r>
              <a:rPr lang="en-IN" sz="2400" dirty="0"/>
              <a:t>COMPUTER RECORDS WHICH SUBSTANCES ARE PRESENT</a:t>
            </a:r>
          </a:p>
          <a:p>
            <a:endParaRPr lang="en-IN" sz="2400" dirty="0"/>
          </a:p>
          <a:p>
            <a:endParaRPr lang="en-IN" sz="2400" dirty="0"/>
          </a:p>
          <a:p>
            <a:r>
              <a:rPr lang="en-IN" sz="2400" dirty="0"/>
              <a:t>COMPUTER ALSO MEASURES THE QUANTITY OF A PARTICULAR SUBSTANCE.</a:t>
            </a:r>
          </a:p>
          <a:p>
            <a:endParaRPr lang="en-IN" sz="2400" dirty="0"/>
          </a:p>
          <a:p>
            <a:endParaRPr lang="en-IN" sz="2400" dirty="0"/>
          </a:p>
          <a:p>
            <a:r>
              <a:rPr lang="en-IN" sz="2400" dirty="0"/>
              <a:t>                     </a:t>
            </a:r>
          </a:p>
          <a:p>
            <a:r>
              <a:rPr lang="en-IN" dirty="0"/>
              <a:t>                     </a:t>
            </a:r>
          </a:p>
        </p:txBody>
      </p:sp>
      <p:sp>
        <p:nvSpPr>
          <p:cNvPr id="7" name="Down Arrow 6"/>
          <p:cNvSpPr/>
          <p:nvPr/>
        </p:nvSpPr>
        <p:spPr>
          <a:xfrm>
            <a:off x="7807452" y="1338878"/>
            <a:ext cx="48463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own Arrow 7"/>
          <p:cNvSpPr/>
          <p:nvPr/>
        </p:nvSpPr>
        <p:spPr>
          <a:xfrm>
            <a:off x="7783068" y="2677755"/>
            <a:ext cx="48463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Down Arrow 8"/>
          <p:cNvSpPr/>
          <p:nvPr/>
        </p:nvSpPr>
        <p:spPr>
          <a:xfrm>
            <a:off x="7783068" y="3490107"/>
            <a:ext cx="484632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Down Arrow 10"/>
          <p:cNvSpPr/>
          <p:nvPr/>
        </p:nvSpPr>
        <p:spPr>
          <a:xfrm>
            <a:off x="7840111" y="4917538"/>
            <a:ext cx="48463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xmlns="" id="{3917670B-F85F-944E-AB3E-1745AEAA9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4000" y="243841"/>
            <a:ext cx="5516880" cy="2905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9909D45-C3F9-1184-470F-4A521D143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14" y="2865120"/>
            <a:ext cx="4582886" cy="353568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ADVENT OF TMS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0639339"/>
              </p:ext>
            </p:extLst>
          </p:nvPr>
        </p:nvGraphicFramePr>
        <p:xfrm>
          <a:off x="839787" y="1415143"/>
          <a:ext cx="10709956" cy="4702628"/>
        </p:xfrm>
        <a:graphic>
          <a:graphicData uri="http://schemas.openxmlformats.org/drawingml/2006/table">
            <a:tbl>
              <a:tblPr/>
              <a:tblGrid>
                <a:gridCol w="53549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549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7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BEFORE TMS TECHNOLOGY</a:t>
                      </a:r>
                      <a:endParaRPr lang="en-IN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WITH TMS</a:t>
                      </a:r>
                      <a:endParaRPr lang="en-IN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83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800" dirty="0">
                          <a:latin typeface="Calibri"/>
                          <a:ea typeface="Calibri"/>
                          <a:cs typeface="Times New Roman"/>
                        </a:rPr>
                        <a:t>1)One disease-One test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800" dirty="0">
                          <a:latin typeface="Calibri"/>
                          <a:ea typeface="Calibri"/>
                          <a:cs typeface="Times New Roman"/>
                        </a:rPr>
                        <a:t>Many diseases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800" dirty="0">
                          <a:latin typeface="Calibri"/>
                          <a:ea typeface="Calibri"/>
                          <a:cs typeface="Times New Roman"/>
                        </a:rPr>
                        <a:t>-Only one test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83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800" dirty="0">
                          <a:latin typeface="Calibri"/>
                          <a:ea typeface="Calibri"/>
                          <a:cs typeface="Times New Roman"/>
                        </a:rPr>
                        <a:t>2)Many diseases-many tests-many samples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800" dirty="0">
                          <a:latin typeface="Calibri"/>
                          <a:ea typeface="Calibri"/>
                          <a:cs typeface="Times New Roman"/>
                        </a:rPr>
                        <a:t>All tests performed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800" dirty="0">
                          <a:latin typeface="Calibri"/>
                          <a:ea typeface="Calibri"/>
                          <a:cs typeface="Times New Roman"/>
                        </a:rPr>
                        <a:t> on same sample.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7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800" dirty="0">
                          <a:latin typeface="Calibri"/>
                          <a:ea typeface="Calibri"/>
                          <a:cs typeface="Times New Roman"/>
                        </a:rPr>
                        <a:t>New born screening easy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icrosoft PowerPoint Animation ...">
            <a:extLst>
              <a:ext uri="{FF2B5EF4-FFF2-40B4-BE49-F238E27FC236}">
                <a16:creationId xmlns:a16="http://schemas.microsoft.com/office/drawing/2014/main" xmlns="" id="{B215B235-DF3F-B2ED-DF47-D47CB91C8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1514"/>
            <a:ext cx="12192000" cy="74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52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400E41-CA42-747A-67BF-4C8F2E5B8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743" y="2057399"/>
            <a:ext cx="9427028" cy="41195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determine the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molecules in a sample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study the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molecules in a sample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molecules in a sample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elucidate the chemical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molecules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SAMPLES: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and biological samples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pharmaceutical industries, proteomics, forensic studies and chromatographic techniques</a:t>
            </a:r>
            <a:endParaRPr lang="en-I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B6F2B6-FE7B-9344-C742-DFA85B700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025" y="3190762"/>
            <a:ext cx="2847975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2D2CF6-312A-7F83-2467-05C2BC8AB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222" y="266700"/>
            <a:ext cx="2609850" cy="2449287"/>
          </a:xfrm>
          <a:prstGeom prst="rect">
            <a:avLst/>
          </a:prstGeom>
        </p:spPr>
      </p:pic>
      <p:pic>
        <p:nvPicPr>
          <p:cNvPr id="2050" name="Picture 2" descr="5,003 Why Cartoon Images, Stock Photos ...">
            <a:extLst>
              <a:ext uri="{FF2B5EF4-FFF2-40B4-BE49-F238E27FC236}">
                <a16:creationId xmlns:a16="http://schemas.microsoft.com/office/drawing/2014/main" xmlns="" id="{0AFF0DE0-3282-668E-92F5-2F49D3217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91" b="9985"/>
          <a:stretch/>
        </p:blipFill>
        <p:spPr bwMode="auto">
          <a:xfrm>
            <a:off x="156482" y="343806"/>
            <a:ext cx="2166257" cy="186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897C11-AC8F-8BDB-D9D3-207EEFDDB5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89" b="14935"/>
          <a:stretch/>
        </p:blipFill>
        <p:spPr>
          <a:xfrm>
            <a:off x="156483" y="4539342"/>
            <a:ext cx="1868260" cy="186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0756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2857"/>
            <a:ext cx="6096000" cy="522514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ions in the gas phase.</a:t>
            </a:r>
          </a:p>
          <a:p>
            <a:pPr>
              <a:buFont typeface="Wingdings" pitchFamily="2" charset="2"/>
              <a:buChar char="ü"/>
            </a:pPr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 of the ions to a particular velocity in an electric field.</a:t>
            </a:r>
          </a:p>
          <a:p>
            <a:pPr>
              <a:buFont typeface="Wingdings" pitchFamily="2" charset="2"/>
              <a:buChar char="ü"/>
            </a:pPr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of  ions in the mass analyzer.</a:t>
            </a:r>
          </a:p>
          <a:p>
            <a:pPr>
              <a:buFont typeface="Wingdings" pitchFamily="2" charset="2"/>
              <a:buChar char="ü"/>
            </a:pPr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each species of a particular m/z  ratio.</a:t>
            </a:r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11244942" cy="947056"/>
          </a:xfrm>
        </p:spPr>
        <p:txBody>
          <a:bodyPr>
            <a:normAutofit fontScale="90000"/>
          </a:bodyPr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PRINCIPLE OF SPECTROMETER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5D4897-FDAB-391F-2772-3BAB9609B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26029"/>
            <a:ext cx="5900057" cy="45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720667"/>
      </p:ext>
    </p:extLst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4" y="274638"/>
            <a:ext cx="9612086" cy="1173162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C31ECD-8EEC-B89B-A271-79E7F1C08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30" y="1251857"/>
            <a:ext cx="5225142" cy="492510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molecules are </a:t>
            </a:r>
          </a:p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APOURIZED</a:t>
            </a:r>
          </a:p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ONIZED</a:t>
            </a:r>
          </a:p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CCELERATED</a:t>
            </a:r>
          </a:p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EPERATED AND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ETECTED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mass to charge ratio.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(VIA-SD)</a:t>
            </a:r>
            <a:endParaRPr lang="en-IN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4AAE6C-D6C7-2C39-976A-96FEDEE95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1" y="2079171"/>
            <a:ext cx="7293429" cy="3867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2F37DB-2A29-E043-554B-75BA434A5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646" y="761086"/>
            <a:ext cx="2798307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9099336"/>
      </p:ext>
    </p:extLst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2661</Words>
  <Application>Microsoft Office PowerPoint</Application>
  <PresentationFormat>Custom</PresentationFormat>
  <Paragraphs>414</Paragraphs>
  <Slides>65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MASS SPECTROMETER AND TMS</vt:lpstr>
      <vt:lpstr>                             SYNOPSIS</vt:lpstr>
      <vt:lpstr>MASS  SPECTROMETRY</vt:lpstr>
      <vt:lpstr>                 MASS SPECTROMETER</vt:lpstr>
      <vt:lpstr>PARABOLA SPECTROGRAPH</vt:lpstr>
      <vt:lpstr>Slide 6</vt:lpstr>
      <vt:lpstr>Slide 7</vt:lpstr>
      <vt:lpstr>BASIC PRINCIPLE OF SPECTROMETER </vt:lpstr>
      <vt:lpstr>OVERVIEW</vt:lpstr>
      <vt:lpstr>INSTRUMENTATION</vt:lpstr>
      <vt:lpstr>COMPONENTS  OF A  MASS SPECTROMETER </vt:lpstr>
      <vt:lpstr>Slide 12</vt:lpstr>
      <vt:lpstr>WHY HIGH VACUUM IS MAINTAINED?</vt:lpstr>
      <vt:lpstr>INLET SYSTEM</vt:lpstr>
      <vt:lpstr>VAPORIZATION CHAMBER</vt:lpstr>
      <vt:lpstr>IONIZATION CHAMBER </vt:lpstr>
      <vt:lpstr>MASS SPECTRUM</vt:lpstr>
      <vt:lpstr>Slide 18</vt:lpstr>
      <vt:lpstr>IONIZATION CHAMBER</vt:lpstr>
      <vt:lpstr>                IONIZATION TECHNIQUES </vt:lpstr>
      <vt:lpstr>ELECTRON IMPACT IONIZATION</vt:lpstr>
      <vt:lpstr>CHEMICAL IONIZATION</vt:lpstr>
      <vt:lpstr>SONIC SPRAY IONIZATION </vt:lpstr>
      <vt:lpstr>ELECTROSPRAY IONISATION</vt:lpstr>
      <vt:lpstr>Slide 25</vt:lpstr>
      <vt:lpstr>ATMOSPHERIC PRESSURE CHEMICAL IONISATION</vt:lpstr>
      <vt:lpstr>FAST ATOM BOMBARDMENT </vt:lpstr>
      <vt:lpstr>MATRIX ASSISTED LASER DESORPTION IONIZATION(MALDI)</vt:lpstr>
      <vt:lpstr>ACCELERATION CHAMBER</vt:lpstr>
      <vt:lpstr>MASS ANALYZER</vt:lpstr>
      <vt:lpstr>MASS SPECTROMETER</vt:lpstr>
      <vt:lpstr>TYPES OF MASS ANALYSERS</vt:lpstr>
      <vt:lpstr>BEAM TYPE MASS ANALYZER</vt:lpstr>
      <vt:lpstr>TRAPPING TYPE MASS ANALYZER</vt:lpstr>
      <vt:lpstr>TYPES OF MASS ANALYSERS</vt:lpstr>
      <vt:lpstr>BEAM TYPE QUADRUPOLE MASS SPECTROMETER</vt:lpstr>
      <vt:lpstr>TRAPPING TYPE MASS ANALYZER</vt:lpstr>
      <vt:lpstr>TIME  OF FLIGHT MASS SPECTROMETER</vt:lpstr>
      <vt:lpstr>DETECTORS</vt:lpstr>
      <vt:lpstr>COMPUTER (RESULTS)</vt:lpstr>
      <vt:lpstr>APPLICATIONS OF MS</vt:lpstr>
      <vt:lpstr>Slide 42</vt:lpstr>
      <vt:lpstr>recap</vt:lpstr>
      <vt:lpstr>TANDEM MASS SPECTROMETER</vt:lpstr>
      <vt:lpstr>TANDEM MASS SPECTROMETER (MS/MS)</vt:lpstr>
      <vt:lpstr>PRINCIPLE  OF TMS</vt:lpstr>
      <vt:lpstr>INSTRUMENTATION OF TMS</vt:lpstr>
      <vt:lpstr>Slide 48</vt:lpstr>
      <vt:lpstr>ION ACTIVATION METHODS</vt:lpstr>
      <vt:lpstr>MS/MS EXPERIMENTS</vt:lpstr>
      <vt:lpstr>PRECURSOR ION SCAN(M2+ SPECIFIED) </vt:lpstr>
      <vt:lpstr>PRODUCT ION SCAN(M1+SPECIFIED) </vt:lpstr>
      <vt:lpstr>CONSTANT NEUTRAL LOSS SCAN(N SPECIFIED) </vt:lpstr>
      <vt:lpstr>Slide 54</vt:lpstr>
      <vt:lpstr>TYPES OF TMS</vt:lpstr>
      <vt:lpstr>BEST-TANDEM IN TIME  </vt:lpstr>
      <vt:lpstr>CLASSIFICATION OF TMS</vt:lpstr>
      <vt:lpstr>TRIPLE QUADRUPOLE MS</vt:lpstr>
      <vt:lpstr>MAGNETIC SECTOR MS/MS</vt:lpstr>
      <vt:lpstr>HYBRID MASS SPECTROMETER</vt:lpstr>
      <vt:lpstr>APPLICATIONS OF TANDEM MS</vt:lpstr>
      <vt:lpstr>TANDEM MASS SPECTROMETRY IN A NEW BORN</vt:lpstr>
      <vt:lpstr>Slide 63</vt:lpstr>
      <vt:lpstr>ADVENT OF TMS</vt:lpstr>
      <vt:lpstr>Slide 65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 SPECTROMETER AND TMS</dc:title>
  <dc:creator>drchitra123@outlook.com</dc:creator>
  <cp:lastModifiedBy>USER</cp:lastModifiedBy>
  <cp:revision>24</cp:revision>
  <dcterms:created xsi:type="dcterms:W3CDTF">2024-09-02T18:09:11Z</dcterms:created>
  <dcterms:modified xsi:type="dcterms:W3CDTF">2024-08-31T02:38:50Z</dcterms:modified>
</cp:coreProperties>
</file>