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308" r:id="rId4"/>
    <p:sldId id="338" r:id="rId5"/>
    <p:sldId id="336" r:id="rId6"/>
    <p:sldId id="337" r:id="rId7"/>
    <p:sldId id="333" r:id="rId8"/>
    <p:sldId id="331" r:id="rId9"/>
    <p:sldId id="335" r:id="rId10"/>
    <p:sldId id="341" r:id="rId11"/>
    <p:sldId id="310" r:id="rId12"/>
    <p:sldId id="311" r:id="rId13"/>
    <p:sldId id="342" r:id="rId14"/>
    <p:sldId id="343" r:id="rId15"/>
    <p:sldId id="344" r:id="rId16"/>
    <p:sldId id="349" r:id="rId17"/>
    <p:sldId id="345" r:id="rId18"/>
    <p:sldId id="347" r:id="rId19"/>
    <p:sldId id="348" r:id="rId20"/>
    <p:sldId id="264" r:id="rId21"/>
    <p:sldId id="265" r:id="rId22"/>
    <p:sldId id="312" r:id="rId23"/>
    <p:sldId id="314" r:id="rId24"/>
    <p:sldId id="313" r:id="rId25"/>
    <p:sldId id="279" r:id="rId26"/>
    <p:sldId id="315" r:id="rId27"/>
    <p:sldId id="291" r:id="rId28"/>
    <p:sldId id="321" r:id="rId29"/>
    <p:sldId id="280" r:id="rId30"/>
    <p:sldId id="317" r:id="rId31"/>
    <p:sldId id="319" r:id="rId32"/>
    <p:sldId id="322" r:id="rId33"/>
    <p:sldId id="282" r:id="rId34"/>
    <p:sldId id="323" r:id="rId35"/>
    <p:sldId id="283" r:id="rId36"/>
    <p:sldId id="325" r:id="rId37"/>
    <p:sldId id="284" r:id="rId38"/>
    <p:sldId id="326" r:id="rId39"/>
    <p:sldId id="285" r:id="rId40"/>
    <p:sldId id="327" r:id="rId41"/>
    <p:sldId id="286" r:id="rId42"/>
    <p:sldId id="329" r:id="rId43"/>
    <p:sldId id="340" r:id="rId44"/>
  </p:sldIdLst>
  <p:sldSz cx="12601575" cy="9001125"/>
  <p:notesSz cx="6858000" cy="9144000"/>
  <p:defaultTextStyle>
    <a:defPPr>
      <a:defRPr lang="en-US"/>
    </a:defPPr>
    <a:lvl1pPr marL="0" algn="l" defTabSz="1152048" rtl="0" eaLnBrk="1" latinLnBrk="0" hangingPunct="1">
      <a:defRPr sz="2200" kern="1200">
        <a:solidFill>
          <a:schemeClr val="tx1"/>
        </a:solidFill>
        <a:latin typeface="+mn-lt"/>
        <a:ea typeface="+mn-ea"/>
        <a:cs typeface="+mn-cs"/>
      </a:defRPr>
    </a:lvl1pPr>
    <a:lvl2pPr marL="576024" algn="l" defTabSz="1152048" rtl="0" eaLnBrk="1" latinLnBrk="0" hangingPunct="1">
      <a:defRPr sz="2200" kern="1200">
        <a:solidFill>
          <a:schemeClr val="tx1"/>
        </a:solidFill>
        <a:latin typeface="+mn-lt"/>
        <a:ea typeface="+mn-ea"/>
        <a:cs typeface="+mn-cs"/>
      </a:defRPr>
    </a:lvl2pPr>
    <a:lvl3pPr marL="1152048" algn="l" defTabSz="1152048" rtl="0" eaLnBrk="1" latinLnBrk="0" hangingPunct="1">
      <a:defRPr sz="2200" kern="1200">
        <a:solidFill>
          <a:schemeClr val="tx1"/>
        </a:solidFill>
        <a:latin typeface="+mn-lt"/>
        <a:ea typeface="+mn-ea"/>
        <a:cs typeface="+mn-cs"/>
      </a:defRPr>
    </a:lvl3pPr>
    <a:lvl4pPr marL="1728071" algn="l" defTabSz="1152048" rtl="0" eaLnBrk="1" latinLnBrk="0" hangingPunct="1">
      <a:defRPr sz="2200" kern="1200">
        <a:solidFill>
          <a:schemeClr val="tx1"/>
        </a:solidFill>
        <a:latin typeface="+mn-lt"/>
        <a:ea typeface="+mn-ea"/>
        <a:cs typeface="+mn-cs"/>
      </a:defRPr>
    </a:lvl4pPr>
    <a:lvl5pPr marL="2304095" algn="l" defTabSz="1152048" rtl="0" eaLnBrk="1" latinLnBrk="0" hangingPunct="1">
      <a:defRPr sz="2200" kern="1200">
        <a:solidFill>
          <a:schemeClr val="tx1"/>
        </a:solidFill>
        <a:latin typeface="+mn-lt"/>
        <a:ea typeface="+mn-ea"/>
        <a:cs typeface="+mn-cs"/>
      </a:defRPr>
    </a:lvl5pPr>
    <a:lvl6pPr marL="2880119" algn="l" defTabSz="1152048" rtl="0" eaLnBrk="1" latinLnBrk="0" hangingPunct="1">
      <a:defRPr sz="2200" kern="1200">
        <a:solidFill>
          <a:schemeClr val="tx1"/>
        </a:solidFill>
        <a:latin typeface="+mn-lt"/>
        <a:ea typeface="+mn-ea"/>
        <a:cs typeface="+mn-cs"/>
      </a:defRPr>
    </a:lvl6pPr>
    <a:lvl7pPr marL="3456143" algn="l" defTabSz="1152048" rtl="0" eaLnBrk="1" latinLnBrk="0" hangingPunct="1">
      <a:defRPr sz="2200" kern="1200">
        <a:solidFill>
          <a:schemeClr val="tx1"/>
        </a:solidFill>
        <a:latin typeface="+mn-lt"/>
        <a:ea typeface="+mn-ea"/>
        <a:cs typeface="+mn-cs"/>
      </a:defRPr>
    </a:lvl7pPr>
    <a:lvl8pPr marL="4032166" algn="l" defTabSz="1152048" rtl="0" eaLnBrk="1" latinLnBrk="0" hangingPunct="1">
      <a:defRPr sz="2200" kern="1200">
        <a:solidFill>
          <a:schemeClr val="tx1"/>
        </a:solidFill>
        <a:latin typeface="+mn-lt"/>
        <a:ea typeface="+mn-ea"/>
        <a:cs typeface="+mn-cs"/>
      </a:defRPr>
    </a:lvl8pPr>
    <a:lvl9pPr marL="4608189" algn="l" defTabSz="1152048" rtl="0" eaLnBrk="1" latinLnBrk="0" hangingPunct="1">
      <a:defRPr sz="2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75704" autoAdjust="0"/>
  </p:normalViewPr>
  <p:slideViewPr>
    <p:cSldViewPr>
      <p:cViewPr>
        <p:scale>
          <a:sx n="51" d="100"/>
          <a:sy n="51" d="100"/>
        </p:scale>
        <p:origin x="-1374" y="-228"/>
      </p:cViewPr>
      <p:guideLst>
        <p:guide orient="horz" pos="2836"/>
        <p:guide pos="3970"/>
      </p:guideLst>
    </p:cSldViewPr>
  </p:slideViewPr>
  <p:notesTextViewPr>
    <p:cViewPr>
      <p:scale>
        <a:sx n="100" d="100"/>
        <a:sy n="100" d="100"/>
      </p:scale>
      <p:origin x="0" y="0"/>
    </p:cViewPr>
  </p:notesTextViewPr>
  <p:sorterViewPr>
    <p:cViewPr>
      <p:scale>
        <a:sx n="66" d="100"/>
        <a:sy n="66" d="100"/>
      </p:scale>
      <p:origin x="0" y="916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45118" y="2796184"/>
            <a:ext cx="10711340" cy="1929408"/>
          </a:xfrm>
        </p:spPr>
        <p:txBody>
          <a:bodyPr/>
          <a:lstStyle/>
          <a:p>
            <a:r>
              <a:rPr lang="en-US" smtClean="0"/>
              <a:t>Click to edit Master title style</a:t>
            </a:r>
            <a:endParaRPr lang="en-US"/>
          </a:p>
        </p:txBody>
      </p:sp>
      <p:sp>
        <p:nvSpPr>
          <p:cNvPr id="3" name="Subtitle 2"/>
          <p:cNvSpPr>
            <a:spLocks noGrp="1"/>
          </p:cNvSpPr>
          <p:nvPr>
            <p:ph type="subTitle" idx="1"/>
          </p:nvPr>
        </p:nvSpPr>
        <p:spPr>
          <a:xfrm>
            <a:off x="1890238" y="5100639"/>
            <a:ext cx="8821102" cy="2300287"/>
          </a:xfrm>
        </p:spPr>
        <p:txBody>
          <a:bodyPr/>
          <a:lstStyle>
            <a:lvl1pPr marL="0" indent="0" algn="ctr">
              <a:buNone/>
              <a:defRPr>
                <a:solidFill>
                  <a:schemeClr val="tx1">
                    <a:tint val="75000"/>
                  </a:schemeClr>
                </a:solidFill>
              </a:defRPr>
            </a:lvl1pPr>
            <a:lvl2pPr marL="576024" indent="0" algn="ctr">
              <a:buNone/>
              <a:defRPr>
                <a:solidFill>
                  <a:schemeClr val="tx1">
                    <a:tint val="75000"/>
                  </a:schemeClr>
                </a:solidFill>
              </a:defRPr>
            </a:lvl2pPr>
            <a:lvl3pPr marL="1152048" indent="0" algn="ctr">
              <a:buNone/>
              <a:defRPr>
                <a:solidFill>
                  <a:schemeClr val="tx1">
                    <a:tint val="75000"/>
                  </a:schemeClr>
                </a:solidFill>
              </a:defRPr>
            </a:lvl3pPr>
            <a:lvl4pPr marL="1728071" indent="0" algn="ctr">
              <a:buNone/>
              <a:defRPr>
                <a:solidFill>
                  <a:schemeClr val="tx1">
                    <a:tint val="75000"/>
                  </a:schemeClr>
                </a:solidFill>
              </a:defRPr>
            </a:lvl4pPr>
            <a:lvl5pPr marL="2304095" indent="0" algn="ctr">
              <a:buNone/>
              <a:defRPr>
                <a:solidFill>
                  <a:schemeClr val="tx1">
                    <a:tint val="75000"/>
                  </a:schemeClr>
                </a:solidFill>
              </a:defRPr>
            </a:lvl5pPr>
            <a:lvl6pPr marL="2880119" indent="0" algn="ctr">
              <a:buNone/>
              <a:defRPr>
                <a:solidFill>
                  <a:schemeClr val="tx1">
                    <a:tint val="75000"/>
                  </a:schemeClr>
                </a:solidFill>
              </a:defRPr>
            </a:lvl6pPr>
            <a:lvl7pPr marL="3456143" indent="0" algn="ctr">
              <a:buNone/>
              <a:defRPr>
                <a:solidFill>
                  <a:schemeClr val="tx1">
                    <a:tint val="75000"/>
                  </a:schemeClr>
                </a:solidFill>
              </a:defRPr>
            </a:lvl7pPr>
            <a:lvl8pPr marL="4032166" indent="0" algn="ctr">
              <a:buNone/>
              <a:defRPr>
                <a:solidFill>
                  <a:schemeClr val="tx1">
                    <a:tint val="75000"/>
                  </a:schemeClr>
                </a:solidFill>
              </a:defRPr>
            </a:lvl8pPr>
            <a:lvl9pPr marL="460818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E77A53-6ABD-42AC-817F-3891CFAF70E3}" type="datetimeFigureOut">
              <a:rPr lang="en-US" smtClean="0"/>
              <a:pPr/>
              <a:t>9/30/2023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15911-1935-4738-A938-F92768B39D8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E77A53-6ABD-42AC-817F-3891CFAF70E3}" type="datetimeFigureOut">
              <a:rPr lang="en-US" smtClean="0"/>
              <a:pPr/>
              <a:t>9/30/2023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15911-1935-4738-A938-F92768B39D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36143" y="360464"/>
            <a:ext cx="2835355" cy="768012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0080" y="360464"/>
            <a:ext cx="8296036" cy="76801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E77A53-6ABD-42AC-817F-3891CFAF70E3}" type="datetimeFigureOut">
              <a:rPr lang="en-US" smtClean="0"/>
              <a:pPr/>
              <a:t>9/30/2023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15911-1935-4738-A938-F92768B39D8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E77A53-6ABD-42AC-817F-3891CFAF70E3}" type="datetimeFigureOut">
              <a:rPr lang="en-US" smtClean="0"/>
              <a:pPr/>
              <a:t>9/30/2023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15911-1935-4738-A938-F92768B39D8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5438" y="5784057"/>
            <a:ext cx="10711340" cy="1787724"/>
          </a:xfrm>
        </p:spPr>
        <p:txBody>
          <a:bodyPr anchor="t"/>
          <a:lstStyle>
            <a:lvl1pPr algn="l">
              <a:defRPr sz="5000" b="1" cap="all"/>
            </a:lvl1pPr>
          </a:lstStyle>
          <a:p>
            <a:r>
              <a:rPr lang="en-US" smtClean="0"/>
              <a:t>Click to edit Master title style</a:t>
            </a:r>
            <a:endParaRPr lang="en-US"/>
          </a:p>
        </p:txBody>
      </p:sp>
      <p:sp>
        <p:nvSpPr>
          <p:cNvPr id="3" name="Text Placeholder 2"/>
          <p:cNvSpPr>
            <a:spLocks noGrp="1"/>
          </p:cNvSpPr>
          <p:nvPr>
            <p:ph type="body" idx="1"/>
          </p:nvPr>
        </p:nvSpPr>
        <p:spPr>
          <a:xfrm>
            <a:off x="995438" y="3815063"/>
            <a:ext cx="10711340" cy="1968995"/>
          </a:xfrm>
        </p:spPr>
        <p:txBody>
          <a:bodyPr anchor="b"/>
          <a:lstStyle>
            <a:lvl1pPr marL="0" indent="0">
              <a:buNone/>
              <a:defRPr sz="2600">
                <a:solidFill>
                  <a:schemeClr val="tx1">
                    <a:tint val="75000"/>
                  </a:schemeClr>
                </a:solidFill>
              </a:defRPr>
            </a:lvl1pPr>
            <a:lvl2pPr marL="576024" indent="0">
              <a:buNone/>
              <a:defRPr sz="2200">
                <a:solidFill>
                  <a:schemeClr val="tx1">
                    <a:tint val="75000"/>
                  </a:schemeClr>
                </a:solidFill>
              </a:defRPr>
            </a:lvl2pPr>
            <a:lvl3pPr marL="1152048" indent="0">
              <a:buNone/>
              <a:defRPr sz="2000">
                <a:solidFill>
                  <a:schemeClr val="tx1">
                    <a:tint val="75000"/>
                  </a:schemeClr>
                </a:solidFill>
              </a:defRPr>
            </a:lvl3pPr>
            <a:lvl4pPr marL="1728071" indent="0">
              <a:buNone/>
              <a:defRPr sz="1800">
                <a:solidFill>
                  <a:schemeClr val="tx1">
                    <a:tint val="75000"/>
                  </a:schemeClr>
                </a:solidFill>
              </a:defRPr>
            </a:lvl4pPr>
            <a:lvl5pPr marL="2304095" indent="0">
              <a:buNone/>
              <a:defRPr sz="1800">
                <a:solidFill>
                  <a:schemeClr val="tx1">
                    <a:tint val="75000"/>
                  </a:schemeClr>
                </a:solidFill>
              </a:defRPr>
            </a:lvl5pPr>
            <a:lvl6pPr marL="2880119" indent="0">
              <a:buNone/>
              <a:defRPr sz="1800">
                <a:solidFill>
                  <a:schemeClr val="tx1">
                    <a:tint val="75000"/>
                  </a:schemeClr>
                </a:solidFill>
              </a:defRPr>
            </a:lvl6pPr>
            <a:lvl7pPr marL="3456143" indent="0">
              <a:buNone/>
              <a:defRPr sz="1800">
                <a:solidFill>
                  <a:schemeClr val="tx1">
                    <a:tint val="75000"/>
                  </a:schemeClr>
                </a:solidFill>
              </a:defRPr>
            </a:lvl7pPr>
            <a:lvl8pPr marL="4032166" indent="0">
              <a:buNone/>
              <a:defRPr sz="1800">
                <a:solidFill>
                  <a:schemeClr val="tx1">
                    <a:tint val="75000"/>
                  </a:schemeClr>
                </a:solidFill>
              </a:defRPr>
            </a:lvl8pPr>
            <a:lvl9pPr marL="4608189" indent="0">
              <a:buNone/>
              <a:defRPr sz="1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E77A53-6ABD-42AC-817F-3891CFAF70E3}" type="datetimeFigureOut">
              <a:rPr lang="en-US" smtClean="0"/>
              <a:pPr/>
              <a:t>9/30/2023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15911-1935-4738-A938-F92768B39D8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0080" y="2100263"/>
            <a:ext cx="5565696" cy="5940326"/>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405801" y="2100263"/>
            <a:ext cx="5565696" cy="5940326"/>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E77A53-6ABD-42AC-817F-3891CFAF70E3}" type="datetimeFigureOut">
              <a:rPr lang="en-US" smtClean="0"/>
              <a:pPr/>
              <a:t>9/30/2023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A15911-1935-4738-A938-F92768B39D8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30080" y="2014836"/>
            <a:ext cx="5567884" cy="839688"/>
          </a:xfrm>
        </p:spPr>
        <p:txBody>
          <a:bodyPr anchor="b"/>
          <a:lstStyle>
            <a:lvl1pPr marL="0" indent="0">
              <a:buNone/>
              <a:defRPr sz="3000" b="1"/>
            </a:lvl1pPr>
            <a:lvl2pPr marL="576024" indent="0">
              <a:buNone/>
              <a:defRPr sz="2600" b="1"/>
            </a:lvl2pPr>
            <a:lvl3pPr marL="1152048" indent="0">
              <a:buNone/>
              <a:defRPr sz="2200" b="1"/>
            </a:lvl3pPr>
            <a:lvl4pPr marL="1728071" indent="0">
              <a:buNone/>
              <a:defRPr sz="2000" b="1"/>
            </a:lvl4pPr>
            <a:lvl5pPr marL="2304095" indent="0">
              <a:buNone/>
              <a:defRPr sz="2000" b="1"/>
            </a:lvl5pPr>
            <a:lvl6pPr marL="2880119" indent="0">
              <a:buNone/>
              <a:defRPr sz="2000" b="1"/>
            </a:lvl6pPr>
            <a:lvl7pPr marL="3456143" indent="0">
              <a:buNone/>
              <a:defRPr sz="2000" b="1"/>
            </a:lvl7pPr>
            <a:lvl8pPr marL="4032166" indent="0">
              <a:buNone/>
              <a:defRPr sz="2000" b="1"/>
            </a:lvl8pPr>
            <a:lvl9pPr marL="4608189" indent="0">
              <a:buNone/>
              <a:defRPr sz="2000" b="1"/>
            </a:lvl9pPr>
          </a:lstStyle>
          <a:p>
            <a:pPr lvl="0"/>
            <a:r>
              <a:rPr lang="en-US" smtClean="0"/>
              <a:t>Click to edit Master text styles</a:t>
            </a:r>
          </a:p>
        </p:txBody>
      </p:sp>
      <p:sp>
        <p:nvSpPr>
          <p:cNvPr id="4" name="Content Placeholder 3"/>
          <p:cNvSpPr>
            <a:spLocks noGrp="1"/>
          </p:cNvSpPr>
          <p:nvPr>
            <p:ph sz="half" idx="2"/>
          </p:nvPr>
        </p:nvSpPr>
        <p:spPr>
          <a:xfrm>
            <a:off x="630080" y="2854526"/>
            <a:ext cx="5567884" cy="5186065"/>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401426" y="2014836"/>
            <a:ext cx="5570071" cy="839688"/>
          </a:xfrm>
        </p:spPr>
        <p:txBody>
          <a:bodyPr anchor="b"/>
          <a:lstStyle>
            <a:lvl1pPr marL="0" indent="0">
              <a:buNone/>
              <a:defRPr sz="3000" b="1"/>
            </a:lvl1pPr>
            <a:lvl2pPr marL="576024" indent="0">
              <a:buNone/>
              <a:defRPr sz="2600" b="1"/>
            </a:lvl2pPr>
            <a:lvl3pPr marL="1152048" indent="0">
              <a:buNone/>
              <a:defRPr sz="2200" b="1"/>
            </a:lvl3pPr>
            <a:lvl4pPr marL="1728071" indent="0">
              <a:buNone/>
              <a:defRPr sz="2000" b="1"/>
            </a:lvl4pPr>
            <a:lvl5pPr marL="2304095" indent="0">
              <a:buNone/>
              <a:defRPr sz="2000" b="1"/>
            </a:lvl5pPr>
            <a:lvl6pPr marL="2880119" indent="0">
              <a:buNone/>
              <a:defRPr sz="2000" b="1"/>
            </a:lvl6pPr>
            <a:lvl7pPr marL="3456143" indent="0">
              <a:buNone/>
              <a:defRPr sz="2000" b="1"/>
            </a:lvl7pPr>
            <a:lvl8pPr marL="4032166" indent="0">
              <a:buNone/>
              <a:defRPr sz="2000" b="1"/>
            </a:lvl8pPr>
            <a:lvl9pPr marL="4608189" indent="0">
              <a:buNone/>
              <a:defRPr sz="2000" b="1"/>
            </a:lvl9pPr>
          </a:lstStyle>
          <a:p>
            <a:pPr lvl="0"/>
            <a:r>
              <a:rPr lang="en-US" smtClean="0"/>
              <a:t>Click to edit Master text styles</a:t>
            </a:r>
          </a:p>
        </p:txBody>
      </p:sp>
      <p:sp>
        <p:nvSpPr>
          <p:cNvPr id="6" name="Content Placeholder 5"/>
          <p:cNvSpPr>
            <a:spLocks noGrp="1"/>
          </p:cNvSpPr>
          <p:nvPr>
            <p:ph sz="quarter" idx="4"/>
          </p:nvPr>
        </p:nvSpPr>
        <p:spPr>
          <a:xfrm>
            <a:off x="6401426" y="2854526"/>
            <a:ext cx="5570071" cy="5186065"/>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E77A53-6ABD-42AC-817F-3891CFAF70E3}" type="datetimeFigureOut">
              <a:rPr lang="en-US" smtClean="0"/>
              <a:pPr/>
              <a:t>9/30/2023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A15911-1935-4738-A938-F92768B39D8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E77A53-6ABD-42AC-817F-3891CFAF70E3}" type="datetimeFigureOut">
              <a:rPr lang="en-US" smtClean="0"/>
              <a:pPr/>
              <a:t>9/30/2023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A15911-1935-4738-A938-F92768B39D8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E77A53-6ABD-42AC-817F-3891CFAF70E3}" type="datetimeFigureOut">
              <a:rPr lang="en-US" smtClean="0"/>
              <a:pPr/>
              <a:t>9/30/2023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A15911-1935-4738-A938-F92768B39D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080" y="358379"/>
            <a:ext cx="4145832" cy="1525191"/>
          </a:xfrm>
        </p:spPr>
        <p:txBody>
          <a:bodyPr anchor="b"/>
          <a:lstStyle>
            <a:lvl1pPr algn="l">
              <a:defRPr sz="2600" b="1"/>
            </a:lvl1pPr>
          </a:lstStyle>
          <a:p>
            <a:r>
              <a:rPr lang="en-US" smtClean="0"/>
              <a:t>Click to edit Master title style</a:t>
            </a:r>
            <a:endParaRPr lang="en-US"/>
          </a:p>
        </p:txBody>
      </p:sp>
      <p:sp>
        <p:nvSpPr>
          <p:cNvPr id="3" name="Content Placeholder 2"/>
          <p:cNvSpPr>
            <a:spLocks noGrp="1"/>
          </p:cNvSpPr>
          <p:nvPr>
            <p:ph idx="1"/>
          </p:nvPr>
        </p:nvSpPr>
        <p:spPr>
          <a:xfrm>
            <a:off x="4926866" y="358380"/>
            <a:ext cx="7044631" cy="7682211"/>
          </a:xfrm>
        </p:spPr>
        <p:txBody>
          <a:bodyPr/>
          <a:lstStyle>
            <a:lvl1pPr>
              <a:defRPr sz="4000"/>
            </a:lvl1pPr>
            <a:lvl2pPr>
              <a:defRPr sz="3500"/>
            </a:lvl2pPr>
            <a:lvl3pPr>
              <a:defRPr sz="30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080" y="1883570"/>
            <a:ext cx="4145832" cy="6157020"/>
          </a:xfrm>
        </p:spPr>
        <p:txBody>
          <a:bodyPr/>
          <a:lstStyle>
            <a:lvl1pPr marL="0" indent="0">
              <a:buNone/>
              <a:defRPr sz="1800"/>
            </a:lvl1pPr>
            <a:lvl2pPr marL="576024" indent="0">
              <a:buNone/>
              <a:defRPr sz="1500"/>
            </a:lvl2pPr>
            <a:lvl3pPr marL="1152048" indent="0">
              <a:buNone/>
              <a:defRPr sz="1300"/>
            </a:lvl3pPr>
            <a:lvl4pPr marL="1728071" indent="0">
              <a:buNone/>
              <a:defRPr sz="1200"/>
            </a:lvl4pPr>
            <a:lvl5pPr marL="2304095" indent="0">
              <a:buNone/>
              <a:defRPr sz="1200"/>
            </a:lvl5pPr>
            <a:lvl6pPr marL="2880119" indent="0">
              <a:buNone/>
              <a:defRPr sz="1200"/>
            </a:lvl6pPr>
            <a:lvl7pPr marL="3456143" indent="0">
              <a:buNone/>
              <a:defRPr sz="1200"/>
            </a:lvl7pPr>
            <a:lvl8pPr marL="4032166" indent="0">
              <a:buNone/>
              <a:defRPr sz="1200"/>
            </a:lvl8pPr>
            <a:lvl9pPr marL="4608189"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E77A53-6ABD-42AC-817F-3891CFAF70E3}" type="datetimeFigureOut">
              <a:rPr lang="en-US" smtClean="0"/>
              <a:pPr/>
              <a:t>9/30/2023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A15911-1935-4738-A938-F92768B39D8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69997" y="6300787"/>
            <a:ext cx="7560945" cy="743844"/>
          </a:xfrm>
        </p:spPr>
        <p:txBody>
          <a:bodyPr anchor="b"/>
          <a:lstStyle>
            <a:lvl1pPr algn="l">
              <a:defRPr sz="2600" b="1"/>
            </a:lvl1pPr>
          </a:lstStyle>
          <a:p>
            <a:r>
              <a:rPr lang="en-US" smtClean="0"/>
              <a:t>Click to edit Master title style</a:t>
            </a:r>
            <a:endParaRPr lang="en-US"/>
          </a:p>
        </p:txBody>
      </p:sp>
      <p:sp>
        <p:nvSpPr>
          <p:cNvPr id="3" name="Picture Placeholder 2"/>
          <p:cNvSpPr>
            <a:spLocks noGrp="1"/>
          </p:cNvSpPr>
          <p:nvPr>
            <p:ph type="pic" idx="1"/>
          </p:nvPr>
        </p:nvSpPr>
        <p:spPr>
          <a:xfrm>
            <a:off x="2469997" y="804269"/>
            <a:ext cx="7560945" cy="5400675"/>
          </a:xfrm>
        </p:spPr>
        <p:txBody>
          <a:bodyPr/>
          <a:lstStyle>
            <a:lvl1pPr marL="0" indent="0">
              <a:buNone/>
              <a:defRPr sz="4000"/>
            </a:lvl1pPr>
            <a:lvl2pPr marL="576024" indent="0">
              <a:buNone/>
              <a:defRPr sz="3500"/>
            </a:lvl2pPr>
            <a:lvl3pPr marL="1152048" indent="0">
              <a:buNone/>
              <a:defRPr sz="3000"/>
            </a:lvl3pPr>
            <a:lvl4pPr marL="1728071" indent="0">
              <a:buNone/>
              <a:defRPr sz="2600"/>
            </a:lvl4pPr>
            <a:lvl5pPr marL="2304095" indent="0">
              <a:buNone/>
              <a:defRPr sz="2600"/>
            </a:lvl5pPr>
            <a:lvl6pPr marL="2880119" indent="0">
              <a:buNone/>
              <a:defRPr sz="2600"/>
            </a:lvl6pPr>
            <a:lvl7pPr marL="3456143" indent="0">
              <a:buNone/>
              <a:defRPr sz="2600"/>
            </a:lvl7pPr>
            <a:lvl8pPr marL="4032166" indent="0">
              <a:buNone/>
              <a:defRPr sz="2600"/>
            </a:lvl8pPr>
            <a:lvl9pPr marL="4608189" indent="0">
              <a:buNone/>
              <a:defRPr sz="2600"/>
            </a:lvl9pPr>
          </a:lstStyle>
          <a:p>
            <a:endParaRPr lang="en-US"/>
          </a:p>
        </p:txBody>
      </p:sp>
      <p:sp>
        <p:nvSpPr>
          <p:cNvPr id="4" name="Text Placeholder 3"/>
          <p:cNvSpPr>
            <a:spLocks noGrp="1"/>
          </p:cNvSpPr>
          <p:nvPr>
            <p:ph type="body" sz="half" idx="2"/>
          </p:nvPr>
        </p:nvSpPr>
        <p:spPr>
          <a:xfrm>
            <a:off x="2469997" y="7044633"/>
            <a:ext cx="7560945" cy="1056381"/>
          </a:xfrm>
        </p:spPr>
        <p:txBody>
          <a:bodyPr/>
          <a:lstStyle>
            <a:lvl1pPr marL="0" indent="0">
              <a:buNone/>
              <a:defRPr sz="1800"/>
            </a:lvl1pPr>
            <a:lvl2pPr marL="576024" indent="0">
              <a:buNone/>
              <a:defRPr sz="1500"/>
            </a:lvl2pPr>
            <a:lvl3pPr marL="1152048" indent="0">
              <a:buNone/>
              <a:defRPr sz="1300"/>
            </a:lvl3pPr>
            <a:lvl4pPr marL="1728071" indent="0">
              <a:buNone/>
              <a:defRPr sz="1200"/>
            </a:lvl4pPr>
            <a:lvl5pPr marL="2304095" indent="0">
              <a:buNone/>
              <a:defRPr sz="1200"/>
            </a:lvl5pPr>
            <a:lvl6pPr marL="2880119" indent="0">
              <a:buNone/>
              <a:defRPr sz="1200"/>
            </a:lvl6pPr>
            <a:lvl7pPr marL="3456143" indent="0">
              <a:buNone/>
              <a:defRPr sz="1200"/>
            </a:lvl7pPr>
            <a:lvl8pPr marL="4032166" indent="0">
              <a:buNone/>
              <a:defRPr sz="1200"/>
            </a:lvl8pPr>
            <a:lvl9pPr marL="4608189"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E77A53-6ABD-42AC-817F-3891CFAF70E3}" type="datetimeFigureOut">
              <a:rPr lang="en-US" smtClean="0"/>
              <a:pPr/>
              <a:t>9/30/2023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A15911-1935-4738-A938-F92768B39D8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0080" y="360462"/>
            <a:ext cx="11341418" cy="1500188"/>
          </a:xfrm>
          <a:prstGeom prst="rect">
            <a:avLst/>
          </a:prstGeom>
        </p:spPr>
        <p:txBody>
          <a:bodyPr vert="horz" lIns="115205" tIns="57602" rIns="115205" bIns="5760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30080" y="2100263"/>
            <a:ext cx="11341418" cy="5940326"/>
          </a:xfrm>
          <a:prstGeom prst="rect">
            <a:avLst/>
          </a:prstGeom>
        </p:spPr>
        <p:txBody>
          <a:bodyPr vert="horz" lIns="115205" tIns="57602" rIns="115205" bIns="5760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30078" y="8342710"/>
            <a:ext cx="2940368" cy="479226"/>
          </a:xfrm>
          <a:prstGeom prst="rect">
            <a:avLst/>
          </a:prstGeom>
        </p:spPr>
        <p:txBody>
          <a:bodyPr vert="horz" lIns="115205" tIns="57602" rIns="115205" bIns="57602" rtlCol="0" anchor="ctr"/>
          <a:lstStyle>
            <a:lvl1pPr algn="l">
              <a:defRPr sz="1500">
                <a:solidFill>
                  <a:schemeClr val="tx1">
                    <a:tint val="75000"/>
                  </a:schemeClr>
                </a:solidFill>
              </a:defRPr>
            </a:lvl1pPr>
          </a:lstStyle>
          <a:p>
            <a:fld id="{85E77A53-6ABD-42AC-817F-3891CFAF70E3}" type="datetimeFigureOut">
              <a:rPr lang="en-US" smtClean="0"/>
              <a:pPr/>
              <a:t>9/30/2023</a:t>
            </a:fld>
            <a:endParaRPr lang="en-US"/>
          </a:p>
        </p:txBody>
      </p:sp>
      <p:sp>
        <p:nvSpPr>
          <p:cNvPr id="5" name="Footer Placeholder 4"/>
          <p:cNvSpPr>
            <a:spLocks noGrp="1"/>
          </p:cNvSpPr>
          <p:nvPr>
            <p:ph type="ftr" sz="quarter" idx="3"/>
          </p:nvPr>
        </p:nvSpPr>
        <p:spPr>
          <a:xfrm>
            <a:off x="4305540" y="8342710"/>
            <a:ext cx="3990499" cy="479226"/>
          </a:xfrm>
          <a:prstGeom prst="rect">
            <a:avLst/>
          </a:prstGeom>
        </p:spPr>
        <p:txBody>
          <a:bodyPr vert="horz" lIns="115205" tIns="57602" rIns="115205" bIns="57602"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031129" y="8342710"/>
            <a:ext cx="2940368" cy="479226"/>
          </a:xfrm>
          <a:prstGeom prst="rect">
            <a:avLst/>
          </a:prstGeom>
        </p:spPr>
        <p:txBody>
          <a:bodyPr vert="horz" lIns="115205" tIns="57602" rIns="115205" bIns="57602" rtlCol="0" anchor="ctr"/>
          <a:lstStyle>
            <a:lvl1pPr algn="r">
              <a:defRPr sz="1500">
                <a:solidFill>
                  <a:schemeClr val="tx1">
                    <a:tint val="75000"/>
                  </a:schemeClr>
                </a:solidFill>
              </a:defRPr>
            </a:lvl1pPr>
          </a:lstStyle>
          <a:p>
            <a:fld id="{CEA15911-1935-4738-A938-F92768B39D8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152048" rtl="0" eaLnBrk="1" latinLnBrk="0" hangingPunct="1">
        <a:spcBef>
          <a:spcPct val="0"/>
        </a:spcBef>
        <a:buNone/>
        <a:defRPr sz="5500" kern="1200">
          <a:solidFill>
            <a:schemeClr val="tx1"/>
          </a:solidFill>
          <a:latin typeface="+mj-lt"/>
          <a:ea typeface="+mj-ea"/>
          <a:cs typeface="+mj-cs"/>
        </a:defRPr>
      </a:lvl1pPr>
    </p:titleStyle>
    <p:bodyStyle>
      <a:lvl1pPr marL="432018" indent="-432018" algn="l" defTabSz="1152048" rtl="0" eaLnBrk="1" latinLnBrk="0" hangingPunct="1">
        <a:spcBef>
          <a:spcPct val="20000"/>
        </a:spcBef>
        <a:buFont typeface="Arial" pitchFamily="34" charset="0"/>
        <a:buChar char="•"/>
        <a:defRPr sz="4000" kern="1200">
          <a:solidFill>
            <a:schemeClr val="tx1"/>
          </a:solidFill>
          <a:latin typeface="+mn-lt"/>
          <a:ea typeface="+mn-ea"/>
          <a:cs typeface="+mn-cs"/>
        </a:defRPr>
      </a:lvl1pPr>
      <a:lvl2pPr marL="936039" indent="-360015" algn="l" defTabSz="1152048" rtl="0" eaLnBrk="1" latinLnBrk="0" hangingPunct="1">
        <a:spcBef>
          <a:spcPct val="20000"/>
        </a:spcBef>
        <a:buFont typeface="Arial" pitchFamily="34" charset="0"/>
        <a:buChar char="–"/>
        <a:defRPr sz="3500" kern="1200">
          <a:solidFill>
            <a:schemeClr val="tx1"/>
          </a:solidFill>
          <a:latin typeface="+mn-lt"/>
          <a:ea typeface="+mn-ea"/>
          <a:cs typeface="+mn-cs"/>
        </a:defRPr>
      </a:lvl2pPr>
      <a:lvl3pPr marL="1440059" indent="-288011" algn="l" defTabSz="1152048" rtl="0" eaLnBrk="1" latinLnBrk="0" hangingPunct="1">
        <a:spcBef>
          <a:spcPct val="20000"/>
        </a:spcBef>
        <a:buFont typeface="Arial" pitchFamily="34" charset="0"/>
        <a:buChar char="•"/>
        <a:defRPr sz="3000" kern="1200">
          <a:solidFill>
            <a:schemeClr val="tx1"/>
          </a:solidFill>
          <a:latin typeface="+mn-lt"/>
          <a:ea typeface="+mn-ea"/>
          <a:cs typeface="+mn-cs"/>
        </a:defRPr>
      </a:lvl3pPr>
      <a:lvl4pPr marL="2016083" indent="-288011" algn="l" defTabSz="1152048"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592107" indent="-288011" algn="l" defTabSz="1152048"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3168130" indent="-288011" algn="l" defTabSz="1152048"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44154" indent="-288011" algn="l" defTabSz="1152048"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20178" indent="-288011" algn="l" defTabSz="1152048"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896202" indent="-288011" algn="l" defTabSz="1152048"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en-US"/>
      </a:defPPr>
      <a:lvl1pPr marL="0" algn="l" defTabSz="1152048" rtl="0" eaLnBrk="1" latinLnBrk="0" hangingPunct="1">
        <a:defRPr sz="2200" kern="1200">
          <a:solidFill>
            <a:schemeClr val="tx1"/>
          </a:solidFill>
          <a:latin typeface="+mn-lt"/>
          <a:ea typeface="+mn-ea"/>
          <a:cs typeface="+mn-cs"/>
        </a:defRPr>
      </a:lvl1pPr>
      <a:lvl2pPr marL="576024" algn="l" defTabSz="1152048" rtl="0" eaLnBrk="1" latinLnBrk="0" hangingPunct="1">
        <a:defRPr sz="2200" kern="1200">
          <a:solidFill>
            <a:schemeClr val="tx1"/>
          </a:solidFill>
          <a:latin typeface="+mn-lt"/>
          <a:ea typeface="+mn-ea"/>
          <a:cs typeface="+mn-cs"/>
        </a:defRPr>
      </a:lvl2pPr>
      <a:lvl3pPr marL="1152048" algn="l" defTabSz="1152048" rtl="0" eaLnBrk="1" latinLnBrk="0" hangingPunct="1">
        <a:defRPr sz="2200" kern="1200">
          <a:solidFill>
            <a:schemeClr val="tx1"/>
          </a:solidFill>
          <a:latin typeface="+mn-lt"/>
          <a:ea typeface="+mn-ea"/>
          <a:cs typeface="+mn-cs"/>
        </a:defRPr>
      </a:lvl3pPr>
      <a:lvl4pPr marL="1728071" algn="l" defTabSz="1152048" rtl="0" eaLnBrk="1" latinLnBrk="0" hangingPunct="1">
        <a:defRPr sz="2200" kern="1200">
          <a:solidFill>
            <a:schemeClr val="tx1"/>
          </a:solidFill>
          <a:latin typeface="+mn-lt"/>
          <a:ea typeface="+mn-ea"/>
          <a:cs typeface="+mn-cs"/>
        </a:defRPr>
      </a:lvl4pPr>
      <a:lvl5pPr marL="2304095" algn="l" defTabSz="1152048" rtl="0" eaLnBrk="1" latinLnBrk="0" hangingPunct="1">
        <a:defRPr sz="2200" kern="1200">
          <a:solidFill>
            <a:schemeClr val="tx1"/>
          </a:solidFill>
          <a:latin typeface="+mn-lt"/>
          <a:ea typeface="+mn-ea"/>
          <a:cs typeface="+mn-cs"/>
        </a:defRPr>
      </a:lvl5pPr>
      <a:lvl6pPr marL="2880119" algn="l" defTabSz="1152048" rtl="0" eaLnBrk="1" latinLnBrk="0" hangingPunct="1">
        <a:defRPr sz="2200" kern="1200">
          <a:solidFill>
            <a:schemeClr val="tx1"/>
          </a:solidFill>
          <a:latin typeface="+mn-lt"/>
          <a:ea typeface="+mn-ea"/>
          <a:cs typeface="+mn-cs"/>
        </a:defRPr>
      </a:lvl6pPr>
      <a:lvl7pPr marL="3456143" algn="l" defTabSz="1152048" rtl="0" eaLnBrk="1" latinLnBrk="0" hangingPunct="1">
        <a:defRPr sz="2200" kern="1200">
          <a:solidFill>
            <a:schemeClr val="tx1"/>
          </a:solidFill>
          <a:latin typeface="+mn-lt"/>
          <a:ea typeface="+mn-ea"/>
          <a:cs typeface="+mn-cs"/>
        </a:defRPr>
      </a:lvl7pPr>
      <a:lvl8pPr marL="4032166" algn="l" defTabSz="1152048" rtl="0" eaLnBrk="1" latinLnBrk="0" hangingPunct="1">
        <a:defRPr sz="2200" kern="1200">
          <a:solidFill>
            <a:schemeClr val="tx1"/>
          </a:solidFill>
          <a:latin typeface="+mn-lt"/>
          <a:ea typeface="+mn-ea"/>
          <a:cs typeface="+mn-cs"/>
        </a:defRPr>
      </a:lvl8pPr>
      <a:lvl9pPr marL="4608189" algn="l" defTabSz="1152048"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0131" y="300039"/>
            <a:ext cx="10711340" cy="4400550"/>
          </a:xfrm>
        </p:spPr>
        <p:txBody>
          <a:bodyPr>
            <a:normAutofit/>
          </a:bodyPr>
          <a:lstStyle/>
          <a:p>
            <a:r>
              <a:rPr lang="en-US" sz="7600" b="1" dirty="0" smtClean="0">
                <a:solidFill>
                  <a:srgbClr val="FF0000"/>
                </a:solidFill>
              </a:rPr>
              <a:t>Laboratory Hazards </a:t>
            </a:r>
            <a:br>
              <a:rPr lang="en-US" sz="7600" b="1" dirty="0" smtClean="0">
                <a:solidFill>
                  <a:srgbClr val="FF0000"/>
                </a:solidFill>
              </a:rPr>
            </a:br>
            <a:r>
              <a:rPr lang="en-US" sz="7600" b="1" dirty="0" smtClean="0">
                <a:solidFill>
                  <a:srgbClr val="FF0000"/>
                </a:solidFill>
              </a:rPr>
              <a:t>and Safety</a:t>
            </a:r>
            <a:endParaRPr lang="en-US" sz="7600" dirty="0">
              <a:solidFill>
                <a:srgbClr val="FF0000"/>
              </a:solidFill>
            </a:endParaRPr>
          </a:p>
        </p:txBody>
      </p:sp>
      <p:sp>
        <p:nvSpPr>
          <p:cNvPr id="3" name="Subtitle 2"/>
          <p:cNvSpPr>
            <a:spLocks noGrp="1"/>
          </p:cNvSpPr>
          <p:nvPr>
            <p:ph type="subTitle" idx="1"/>
          </p:nvPr>
        </p:nvSpPr>
        <p:spPr>
          <a:xfrm>
            <a:off x="1890238" y="4900613"/>
            <a:ext cx="8821102" cy="2500312"/>
          </a:xfrm>
        </p:spPr>
        <p:txBody>
          <a:bodyPr>
            <a:normAutofit fontScale="92500" lnSpcReduction="10000"/>
          </a:bodyPr>
          <a:lstStyle/>
          <a:p>
            <a:pPr algn="l"/>
            <a:r>
              <a:rPr lang="en-US" dirty="0" smtClean="0">
                <a:solidFill>
                  <a:schemeClr val="tx1"/>
                </a:solidFill>
              </a:rPr>
              <a:t>Dr. Sapna Patel</a:t>
            </a:r>
          </a:p>
          <a:p>
            <a:pPr algn="l"/>
            <a:r>
              <a:rPr lang="en-US" dirty="0" smtClean="0">
                <a:solidFill>
                  <a:schemeClr val="tx1"/>
                </a:solidFill>
              </a:rPr>
              <a:t>MD Biochemistry </a:t>
            </a:r>
          </a:p>
          <a:p>
            <a:pPr algn="l"/>
            <a:r>
              <a:rPr lang="en-US" dirty="0" smtClean="0">
                <a:solidFill>
                  <a:schemeClr val="tx1"/>
                </a:solidFill>
              </a:rPr>
              <a:t>Govt. Medical College, </a:t>
            </a:r>
          </a:p>
          <a:p>
            <a:pPr algn="l"/>
            <a:r>
              <a:rPr lang="en-US" dirty="0" smtClean="0">
                <a:solidFill>
                  <a:schemeClr val="tx1"/>
                </a:solidFill>
              </a:rPr>
              <a:t>Bhavnagar</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391548" cy="1000125"/>
          </a:xfrm>
        </p:spPr>
        <p:txBody>
          <a:bodyPr>
            <a:normAutofit/>
          </a:bodyPr>
          <a:lstStyle/>
          <a:p>
            <a:r>
              <a:rPr lang="en-US" b="1" dirty="0" smtClean="0">
                <a:solidFill>
                  <a:srgbClr val="FF0000"/>
                </a:solidFill>
              </a:rPr>
              <a:t>DISPOSAL OF HAZARDOUS MATERIALS</a:t>
            </a:r>
            <a:endParaRPr lang="en-US" dirty="0">
              <a:solidFill>
                <a:srgbClr val="FF0000"/>
              </a:solidFill>
            </a:endParaRPr>
          </a:p>
        </p:txBody>
      </p:sp>
      <p:sp>
        <p:nvSpPr>
          <p:cNvPr id="3" name="Content Placeholder 2"/>
          <p:cNvSpPr>
            <a:spLocks noGrp="1"/>
          </p:cNvSpPr>
          <p:nvPr>
            <p:ph idx="1"/>
          </p:nvPr>
        </p:nvSpPr>
        <p:spPr>
          <a:xfrm>
            <a:off x="1" y="900114"/>
            <a:ext cx="12601575" cy="8101013"/>
          </a:xfrm>
        </p:spPr>
        <p:txBody>
          <a:bodyPr>
            <a:noAutofit/>
          </a:bodyPr>
          <a:lstStyle/>
          <a:p>
            <a:pPr>
              <a:lnSpc>
                <a:spcPct val="110000"/>
              </a:lnSpc>
            </a:pPr>
            <a:r>
              <a:rPr lang="en-US" sz="3500" dirty="0" smtClean="0"/>
              <a:t>The safe handling and disposal of chemicals and other materials require a knowledge of their </a:t>
            </a:r>
            <a:r>
              <a:rPr lang="en-US" sz="3500" b="1" dirty="0" smtClean="0"/>
              <a:t>properties</a:t>
            </a:r>
            <a:r>
              <a:rPr lang="en-US" sz="3500" dirty="0" smtClean="0"/>
              <a:t> and </a:t>
            </a:r>
            <a:r>
              <a:rPr lang="en-US" sz="3500" b="1" dirty="0" smtClean="0"/>
              <a:t>hazards</a:t>
            </a:r>
            <a:r>
              <a:rPr lang="en-US" sz="3500" dirty="0" smtClean="0"/>
              <a:t>. </a:t>
            </a:r>
          </a:p>
          <a:p>
            <a:pPr>
              <a:lnSpc>
                <a:spcPct val="110000"/>
              </a:lnSpc>
            </a:pPr>
            <a:r>
              <a:rPr lang="en-US" sz="3500" dirty="0" smtClean="0"/>
              <a:t>Generators of hazardous wastes have a moral and legal responsibility, as defined in applicable local, state, and federal regulations, to protect both the individual and the environment when disposing of waste.</a:t>
            </a:r>
          </a:p>
          <a:p>
            <a:pPr>
              <a:lnSpc>
                <a:spcPct val="110000"/>
              </a:lnSpc>
            </a:pPr>
            <a:r>
              <a:rPr lang="en-US" sz="3500" dirty="0" smtClean="0"/>
              <a:t>There are four basic waste-disposal techniques: </a:t>
            </a:r>
          </a:p>
          <a:p>
            <a:pPr>
              <a:lnSpc>
                <a:spcPct val="110000"/>
              </a:lnSpc>
              <a:buNone/>
            </a:pPr>
            <a:r>
              <a:rPr lang="en-US" sz="3500" dirty="0" smtClean="0"/>
              <a:t>    1.flushing down the drain to the sewer system, 2.incineration</a:t>
            </a:r>
          </a:p>
          <a:p>
            <a:pPr>
              <a:lnSpc>
                <a:spcPct val="110000"/>
              </a:lnSpc>
              <a:buNone/>
            </a:pPr>
            <a:r>
              <a:rPr lang="en-US" sz="3500" dirty="0" smtClean="0"/>
              <a:t>    3.landfill burial</a:t>
            </a:r>
          </a:p>
          <a:p>
            <a:pPr>
              <a:lnSpc>
                <a:spcPct val="110000"/>
              </a:lnSpc>
              <a:buNone/>
            </a:pPr>
            <a:r>
              <a:rPr lang="en-US" sz="3500" dirty="0" smtClean="0"/>
              <a:t>    4. recycling.</a:t>
            </a:r>
            <a:endParaRPr lang="en-US" sz="35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39EED4-9FCE-2C45-8664-577BE59DEE4C}"/>
              </a:ext>
            </a:extLst>
          </p:cNvPr>
          <p:cNvSpPr>
            <a:spLocks noGrp="1"/>
          </p:cNvSpPr>
          <p:nvPr>
            <p:ph type="title"/>
          </p:nvPr>
        </p:nvSpPr>
        <p:spPr>
          <a:xfrm>
            <a:off x="945118" y="3"/>
            <a:ext cx="10868859" cy="1400174"/>
          </a:xfrm>
        </p:spPr>
        <p:txBody>
          <a:bodyPr>
            <a:normAutofit/>
          </a:bodyPr>
          <a:lstStyle/>
          <a:p>
            <a:r>
              <a:rPr lang="en-US" sz="4600" b="1" dirty="0" smtClean="0"/>
              <a:t>  </a:t>
            </a:r>
            <a:endParaRPr lang="en-US" sz="4600" b="1" dirty="0"/>
          </a:p>
        </p:txBody>
      </p:sp>
      <p:pic>
        <p:nvPicPr>
          <p:cNvPr id="6" name="Picture 4">
            <a:extLst>
              <a:ext uri="{FF2B5EF4-FFF2-40B4-BE49-F238E27FC236}">
                <a16:creationId xmlns:a16="http://schemas.microsoft.com/office/drawing/2014/main" xmlns="" id="{0F8F201D-CA14-6746-B949-40F775F3FE50}"/>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36280" y="1"/>
            <a:ext cx="5948905" cy="5711131"/>
          </a:xfrm>
        </p:spPr>
      </p:pic>
      <p:pic>
        <p:nvPicPr>
          <p:cNvPr id="7" name="Picture 4">
            <a:extLst>
              <a:ext uri="{FF2B5EF4-FFF2-40B4-BE49-F238E27FC236}">
                <a16:creationId xmlns:a16="http://schemas.microsoft.com/office/drawing/2014/main" xmlns="" id="{276AB58D-BE9B-1640-80BC-BA4CE3C3DEAB}"/>
              </a:ext>
            </a:extLst>
          </p:cNvPr>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1" y="60712"/>
            <a:ext cx="12601575" cy="9001125"/>
          </a:xfrm>
        </p:spPr>
      </p:pic>
    </p:spTree>
    <p:extLst>
      <p:ext uri="{BB962C8B-B14F-4D97-AF65-F5344CB8AC3E}">
        <p14:creationId xmlns:p14="http://schemas.microsoft.com/office/powerpoint/2010/main" xmlns="" val="31283723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564EB2D-1F0F-FE42-B41A-DAEC806B3B8E}"/>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2"/>
            <a:ext cx="12601575" cy="900112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210028" y="1"/>
            <a:ext cx="5985747" cy="6800850"/>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a:srcRect/>
          <a:stretch>
            <a:fillRect/>
          </a:stretch>
        </p:blipFill>
        <p:spPr bwMode="auto">
          <a:xfrm>
            <a:off x="6300789" y="300038"/>
            <a:ext cx="6300788" cy="6000750"/>
          </a:xfrm>
          <a:prstGeom prst="rect">
            <a:avLst/>
          </a:prstGeom>
          <a:noFill/>
          <a:ln w="9525">
            <a:noFill/>
            <a:miter lim="800000"/>
            <a:headEnd/>
            <a:tailEnd/>
          </a:ln>
          <a:effectLst/>
        </p:spPr>
      </p:pic>
      <p:sp>
        <p:nvSpPr>
          <p:cNvPr id="4" name="Rectangle 3"/>
          <p:cNvSpPr/>
          <p:nvPr/>
        </p:nvSpPr>
        <p:spPr>
          <a:xfrm>
            <a:off x="1785224" y="7668068"/>
            <a:ext cx="2790348" cy="1285880"/>
          </a:xfrm>
          <a:prstGeom prst="rect">
            <a:avLst/>
          </a:prstGeom>
        </p:spPr>
        <p:txBody>
          <a:bodyPr wrap="none" lIns="115205" tIns="57602" rIns="115205" bIns="57602">
            <a:spAutoFit/>
          </a:bodyPr>
          <a:lstStyle/>
          <a:p>
            <a:r>
              <a:rPr lang="en-IN" sz="7600" b="1" dirty="0" smtClean="0"/>
              <a:t>Apron</a:t>
            </a:r>
            <a:r>
              <a:rPr lang="en-IN" b="1" dirty="0" smtClean="0"/>
              <a:t> </a:t>
            </a:r>
            <a:endParaRPr lang="en-IN" b="1" dirty="0"/>
          </a:p>
        </p:txBody>
      </p:sp>
      <p:sp>
        <p:nvSpPr>
          <p:cNvPr id="5" name="Rectangle 4"/>
          <p:cNvSpPr/>
          <p:nvPr/>
        </p:nvSpPr>
        <p:spPr>
          <a:xfrm>
            <a:off x="8821103" y="7668068"/>
            <a:ext cx="2945839" cy="1285880"/>
          </a:xfrm>
          <a:prstGeom prst="rect">
            <a:avLst/>
          </a:prstGeom>
        </p:spPr>
        <p:txBody>
          <a:bodyPr wrap="none" lIns="115205" tIns="57602" rIns="115205" bIns="57602">
            <a:spAutoFit/>
          </a:bodyPr>
          <a:lstStyle/>
          <a:p>
            <a:r>
              <a:rPr lang="en-IN" sz="7600" b="1" dirty="0" smtClean="0"/>
              <a:t>Gloves</a:t>
            </a:r>
            <a:endParaRPr lang="en-IN" sz="76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10027" y="200026"/>
            <a:ext cx="6125765" cy="5834063"/>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7245906" y="2"/>
            <a:ext cx="5355669" cy="6600825"/>
          </a:xfrm>
          <a:prstGeom prst="rect">
            <a:avLst/>
          </a:prstGeom>
          <a:noFill/>
          <a:ln w="9525">
            <a:noFill/>
            <a:miter lim="800000"/>
            <a:headEnd/>
            <a:tailEnd/>
          </a:ln>
          <a:effectLst/>
        </p:spPr>
      </p:pic>
      <p:sp>
        <p:nvSpPr>
          <p:cNvPr id="4" name="Rectangle 3"/>
          <p:cNvSpPr/>
          <p:nvPr/>
        </p:nvSpPr>
        <p:spPr>
          <a:xfrm>
            <a:off x="6160081" y="6600826"/>
            <a:ext cx="5886195" cy="1162769"/>
          </a:xfrm>
          <a:prstGeom prst="rect">
            <a:avLst/>
          </a:prstGeom>
        </p:spPr>
        <p:txBody>
          <a:bodyPr wrap="none" lIns="115205" tIns="57602" rIns="115205" bIns="57602">
            <a:spAutoFit/>
          </a:bodyPr>
          <a:lstStyle/>
          <a:p>
            <a:r>
              <a:rPr lang="en-US" sz="6800" b="1" dirty="0" smtClean="0"/>
              <a:t>Safety showers</a:t>
            </a:r>
            <a:r>
              <a:rPr lang="en-US" sz="6800" dirty="0" smtClean="0"/>
              <a:t> </a:t>
            </a:r>
            <a:endParaRPr lang="en-IN" sz="6800" dirty="0"/>
          </a:p>
        </p:txBody>
      </p:sp>
      <p:sp>
        <p:nvSpPr>
          <p:cNvPr id="5" name="Rectangle 4"/>
          <p:cNvSpPr/>
          <p:nvPr/>
        </p:nvSpPr>
        <p:spPr>
          <a:xfrm>
            <a:off x="1155145" y="5300665"/>
            <a:ext cx="4258952" cy="1333057"/>
          </a:xfrm>
          <a:prstGeom prst="rect">
            <a:avLst/>
          </a:prstGeom>
        </p:spPr>
        <p:txBody>
          <a:bodyPr wrap="square" lIns="115205" tIns="57602" rIns="115205" bIns="57602">
            <a:spAutoFit/>
          </a:bodyPr>
          <a:lstStyle/>
          <a:p>
            <a:r>
              <a:rPr lang="en-IN" sz="7600" b="1" dirty="0" smtClean="0"/>
              <a:t>Goggles</a:t>
            </a:r>
            <a:endParaRPr lang="en-IN" sz="76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6195774" cy="600075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6825854" y="0"/>
            <a:ext cx="5775722" cy="6000750"/>
          </a:xfrm>
          <a:prstGeom prst="rect">
            <a:avLst/>
          </a:prstGeom>
          <a:noFill/>
          <a:ln w="9525">
            <a:noFill/>
            <a:miter lim="800000"/>
            <a:headEnd/>
            <a:tailEnd/>
          </a:ln>
          <a:effectLst/>
        </p:spPr>
      </p:pic>
      <p:sp>
        <p:nvSpPr>
          <p:cNvPr id="6" name="Rectangle 5"/>
          <p:cNvSpPr/>
          <p:nvPr/>
        </p:nvSpPr>
        <p:spPr>
          <a:xfrm>
            <a:off x="5250657" y="6800851"/>
            <a:ext cx="3953102" cy="1285880"/>
          </a:xfrm>
          <a:prstGeom prst="rect">
            <a:avLst/>
          </a:prstGeom>
        </p:spPr>
        <p:txBody>
          <a:bodyPr wrap="none" lIns="115205" tIns="57602" rIns="115205" bIns="57602">
            <a:spAutoFit/>
          </a:bodyPr>
          <a:lstStyle/>
          <a:p>
            <a:r>
              <a:rPr lang="en-IN" sz="7600" b="1" dirty="0" smtClean="0"/>
              <a:t>Eye wash</a:t>
            </a:r>
            <a:endParaRPr lang="en-IN" sz="76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1" y="2"/>
            <a:ext cx="12601575" cy="7100887"/>
          </a:xfrm>
          <a:prstGeom prst="rect">
            <a:avLst/>
          </a:prstGeom>
          <a:noFill/>
          <a:ln w="9525">
            <a:noFill/>
            <a:miter lim="800000"/>
            <a:headEnd/>
            <a:tailEnd/>
          </a:ln>
          <a:effectLst/>
        </p:spPr>
      </p:pic>
      <p:sp>
        <p:nvSpPr>
          <p:cNvPr id="3" name="Rectangle 2"/>
          <p:cNvSpPr/>
          <p:nvPr/>
        </p:nvSpPr>
        <p:spPr>
          <a:xfrm>
            <a:off x="1890237" y="7400928"/>
            <a:ext cx="7825388" cy="1333057"/>
          </a:xfrm>
          <a:prstGeom prst="rect">
            <a:avLst/>
          </a:prstGeom>
        </p:spPr>
        <p:txBody>
          <a:bodyPr wrap="square" lIns="115205" tIns="57602" rIns="115205" bIns="57602">
            <a:spAutoFit/>
          </a:bodyPr>
          <a:lstStyle/>
          <a:p>
            <a:r>
              <a:rPr lang="en-US" sz="7600" b="1" dirty="0" smtClean="0"/>
              <a:t>Fire</a:t>
            </a:r>
            <a:r>
              <a:rPr lang="en-US" sz="7600" dirty="0" smtClean="0"/>
              <a:t> </a:t>
            </a:r>
            <a:r>
              <a:rPr lang="en-US" sz="7600" b="1" dirty="0" smtClean="0"/>
              <a:t>extinguisher</a:t>
            </a:r>
            <a:r>
              <a:rPr lang="en-US" sz="7600" dirty="0" smtClean="0"/>
              <a:t> </a:t>
            </a:r>
            <a:endParaRPr lang="en-IN" sz="7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 y="2"/>
            <a:ext cx="12601575" cy="9001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1890236" y="1"/>
            <a:ext cx="9031129" cy="8101013"/>
          </a:xfrm>
          <a:prstGeom prst="rect">
            <a:avLst/>
          </a:prstGeom>
          <a:noFill/>
          <a:ln w="9525">
            <a:noFill/>
            <a:miter lim="800000"/>
            <a:headEnd/>
            <a:tailEnd/>
          </a:ln>
          <a:effectLst/>
        </p:spPr>
      </p:pic>
      <p:sp>
        <p:nvSpPr>
          <p:cNvPr id="3" name="Rectangle 2"/>
          <p:cNvSpPr/>
          <p:nvPr/>
        </p:nvSpPr>
        <p:spPr>
          <a:xfrm>
            <a:off x="4515565" y="8072024"/>
            <a:ext cx="4989090" cy="885770"/>
          </a:xfrm>
          <a:prstGeom prst="rect">
            <a:avLst/>
          </a:prstGeom>
        </p:spPr>
        <p:txBody>
          <a:bodyPr wrap="none" lIns="115205" tIns="57602" rIns="115205" bIns="57602">
            <a:spAutoFit/>
          </a:bodyPr>
          <a:lstStyle/>
          <a:p>
            <a:r>
              <a:rPr lang="en-IN" sz="5000" dirty="0" err="1" smtClean="0"/>
              <a:t>Boisafety</a:t>
            </a:r>
            <a:r>
              <a:rPr lang="en-IN" sz="5000" dirty="0" smtClean="0"/>
              <a:t> </a:t>
            </a:r>
            <a:r>
              <a:rPr lang="en-IN" sz="5000" dirty="0" err="1" smtClean="0"/>
              <a:t>cabinate</a:t>
            </a:r>
            <a:endParaRPr lang="en-IN" sz="5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1050131" y="1"/>
            <a:ext cx="8716090" cy="5900737"/>
          </a:xfrm>
          <a:prstGeom prst="rect">
            <a:avLst/>
          </a:prstGeom>
          <a:noFill/>
          <a:ln w="9525">
            <a:noFill/>
            <a:miter lim="800000"/>
            <a:headEnd/>
            <a:tailEnd/>
          </a:ln>
          <a:effectLst/>
        </p:spPr>
      </p:pic>
      <p:sp>
        <p:nvSpPr>
          <p:cNvPr id="3" name="Rectangle 2"/>
          <p:cNvSpPr/>
          <p:nvPr/>
        </p:nvSpPr>
        <p:spPr>
          <a:xfrm>
            <a:off x="5985748" y="7000876"/>
            <a:ext cx="4654320" cy="1285880"/>
          </a:xfrm>
          <a:prstGeom prst="rect">
            <a:avLst/>
          </a:prstGeom>
        </p:spPr>
        <p:txBody>
          <a:bodyPr wrap="none" lIns="115205" tIns="57602" rIns="115205" bIns="57602">
            <a:spAutoFit/>
          </a:bodyPr>
          <a:lstStyle/>
          <a:p>
            <a:r>
              <a:rPr lang="en-IN" sz="7600" b="1" dirty="0" smtClean="0"/>
              <a:t>Face shield</a:t>
            </a:r>
            <a:endParaRPr lang="en-IN" sz="76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080" y="1"/>
            <a:ext cx="11341418" cy="1200150"/>
          </a:xfrm>
        </p:spPr>
        <p:txBody>
          <a:bodyPr>
            <a:normAutofit/>
          </a:bodyPr>
          <a:lstStyle/>
          <a:p>
            <a:r>
              <a:rPr lang="en-US" b="1" dirty="0" smtClean="0">
                <a:solidFill>
                  <a:srgbClr val="FF0000"/>
                </a:solidFill>
              </a:rPr>
              <a:t>Hazards in the Laboratory</a:t>
            </a:r>
            <a:endParaRPr lang="en-US" dirty="0"/>
          </a:p>
        </p:txBody>
      </p:sp>
      <p:sp>
        <p:nvSpPr>
          <p:cNvPr id="3" name="Content Placeholder 2"/>
          <p:cNvSpPr>
            <a:spLocks noGrp="1"/>
          </p:cNvSpPr>
          <p:nvPr>
            <p:ph idx="1"/>
          </p:nvPr>
        </p:nvSpPr>
        <p:spPr>
          <a:xfrm>
            <a:off x="1" y="1100138"/>
            <a:ext cx="12601575" cy="7900988"/>
          </a:xfrm>
        </p:spPr>
        <p:txBody>
          <a:bodyPr>
            <a:noAutofit/>
          </a:bodyPr>
          <a:lstStyle/>
          <a:p>
            <a:r>
              <a:rPr lang="en-US" sz="3500" dirty="0"/>
              <a:t>All clinical laboratory </a:t>
            </a:r>
            <a:r>
              <a:rPr lang="en-US" sz="3500" dirty="0" smtClean="0"/>
              <a:t>personnel</a:t>
            </a:r>
            <a:r>
              <a:rPr lang="en-US" sz="3500" dirty="0"/>
              <a:t>, by the nature of the </a:t>
            </a:r>
            <a:r>
              <a:rPr lang="en-US" sz="3500" dirty="0" smtClean="0"/>
              <a:t>work they perform</a:t>
            </a:r>
            <a:r>
              <a:rPr lang="en-US" sz="3500" dirty="0"/>
              <a:t>, are exposed daily to a variety </a:t>
            </a:r>
            <a:r>
              <a:rPr lang="en-US" sz="3500" dirty="0" smtClean="0"/>
              <a:t>of potential hazards</a:t>
            </a:r>
            <a:r>
              <a:rPr lang="en-US" sz="3500" dirty="0"/>
              <a:t>: </a:t>
            </a:r>
            <a:endParaRPr lang="en-US" sz="3500" dirty="0" smtClean="0"/>
          </a:p>
          <a:p>
            <a:pPr>
              <a:buNone/>
            </a:pPr>
            <a:r>
              <a:rPr lang="en-US" sz="3500" dirty="0" smtClean="0"/>
              <a:t>1.</a:t>
            </a:r>
            <a:r>
              <a:rPr lang="en-US" sz="3500" b="1" dirty="0" smtClean="0"/>
              <a:t>Biological</a:t>
            </a:r>
          </a:p>
          <a:p>
            <a:pPr>
              <a:buNone/>
            </a:pPr>
            <a:r>
              <a:rPr lang="en-US" sz="3500" dirty="0" smtClean="0"/>
              <a:t>2.</a:t>
            </a:r>
            <a:r>
              <a:rPr lang="en-US" sz="3500" b="1" dirty="0" smtClean="0"/>
              <a:t>Fire</a:t>
            </a:r>
          </a:p>
          <a:p>
            <a:pPr>
              <a:buNone/>
            </a:pPr>
            <a:r>
              <a:rPr lang="en-US" sz="3500" dirty="0" smtClean="0"/>
              <a:t>3.</a:t>
            </a:r>
            <a:r>
              <a:rPr lang="en-US" sz="3500" b="1" dirty="0" smtClean="0"/>
              <a:t>Cuts and pricks</a:t>
            </a:r>
          </a:p>
          <a:p>
            <a:pPr>
              <a:buNone/>
            </a:pPr>
            <a:r>
              <a:rPr lang="en-US" sz="3500" dirty="0" smtClean="0"/>
              <a:t>4.</a:t>
            </a:r>
            <a:r>
              <a:rPr lang="en-US" sz="3500" b="1" dirty="0" smtClean="0"/>
              <a:t>Electric shock</a:t>
            </a:r>
          </a:p>
          <a:p>
            <a:pPr>
              <a:buNone/>
            </a:pPr>
            <a:r>
              <a:rPr lang="en-US" sz="3500" dirty="0" smtClean="0"/>
              <a:t>5.</a:t>
            </a:r>
            <a:r>
              <a:rPr lang="en-US" sz="3500" b="1" dirty="0" smtClean="0"/>
              <a:t>Hazards of chemicals</a:t>
            </a:r>
            <a:endParaRPr lang="en-US" sz="35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080" y="1"/>
            <a:ext cx="11341418" cy="1000125"/>
          </a:xfrm>
        </p:spPr>
        <p:txBody>
          <a:bodyPr>
            <a:normAutofit/>
          </a:bodyPr>
          <a:lstStyle/>
          <a:p>
            <a:r>
              <a:rPr lang="en-US" b="1" dirty="0">
                <a:solidFill>
                  <a:srgbClr val="FF0000"/>
                </a:solidFill>
              </a:rPr>
              <a:t>Safety Equipment</a:t>
            </a:r>
          </a:p>
        </p:txBody>
      </p:sp>
      <p:sp>
        <p:nvSpPr>
          <p:cNvPr id="3" name="Content Placeholder 2"/>
          <p:cNvSpPr>
            <a:spLocks noGrp="1"/>
          </p:cNvSpPr>
          <p:nvPr>
            <p:ph idx="1"/>
          </p:nvPr>
        </p:nvSpPr>
        <p:spPr>
          <a:xfrm>
            <a:off x="1" y="1100138"/>
            <a:ext cx="12601575" cy="7900988"/>
          </a:xfrm>
        </p:spPr>
        <p:txBody>
          <a:bodyPr>
            <a:normAutofit fontScale="92500" lnSpcReduction="10000"/>
          </a:bodyPr>
          <a:lstStyle/>
          <a:p>
            <a:r>
              <a:rPr lang="en-US" sz="4100" dirty="0" smtClean="0"/>
              <a:t>It is requires </a:t>
            </a:r>
            <a:r>
              <a:rPr lang="en-US" sz="4100" dirty="0"/>
              <a:t>that institutions provide </a:t>
            </a:r>
            <a:r>
              <a:rPr lang="en-US" sz="4100" dirty="0" smtClean="0"/>
              <a:t>all necessary </a:t>
            </a:r>
            <a:r>
              <a:rPr lang="en-US" sz="4100" b="1" dirty="0"/>
              <a:t>personal protective equipment (PPE</a:t>
            </a:r>
            <a:r>
              <a:rPr lang="en-US" sz="4100" b="1" dirty="0" smtClean="0"/>
              <a:t>).</a:t>
            </a:r>
          </a:p>
          <a:p>
            <a:r>
              <a:rPr lang="en-US" sz="4100" dirty="0" smtClean="0"/>
              <a:t>These safety items should be used in areas where they are appropriate.</a:t>
            </a:r>
          </a:p>
          <a:p>
            <a:r>
              <a:rPr lang="en-US" sz="4100" dirty="0" smtClean="0"/>
              <a:t> </a:t>
            </a:r>
            <a:r>
              <a:rPr lang="en-US" sz="4100" dirty="0"/>
              <a:t>Key </a:t>
            </a:r>
            <a:r>
              <a:rPr lang="en-US" sz="4100" dirty="0" smtClean="0"/>
              <a:t>important safety </a:t>
            </a:r>
            <a:r>
              <a:rPr lang="en-US" sz="4100" dirty="0"/>
              <a:t>items </a:t>
            </a:r>
            <a:r>
              <a:rPr lang="en-US" sz="4100" dirty="0" smtClean="0"/>
              <a:t>are</a:t>
            </a:r>
          </a:p>
          <a:p>
            <a:r>
              <a:rPr lang="en-US" sz="4100" dirty="0" smtClean="0"/>
              <a:t>(</a:t>
            </a:r>
            <a:r>
              <a:rPr lang="en-US" sz="4100" dirty="0"/>
              <a:t>1) </a:t>
            </a:r>
            <a:r>
              <a:rPr lang="en-US" sz="4100" b="1" dirty="0" smtClean="0"/>
              <a:t>Clothing</a:t>
            </a:r>
            <a:r>
              <a:rPr lang="en-US" sz="4100" dirty="0" smtClean="0"/>
              <a:t> such </a:t>
            </a:r>
            <a:r>
              <a:rPr lang="en-US" sz="4100" dirty="0"/>
              <a:t>as laboratory </a:t>
            </a:r>
            <a:r>
              <a:rPr lang="en-US" sz="4100" dirty="0" smtClean="0"/>
              <a:t>coats, gowns, </a:t>
            </a:r>
            <a:r>
              <a:rPr lang="en-US" sz="4100" dirty="0"/>
              <a:t>and/or </a:t>
            </a:r>
            <a:r>
              <a:rPr lang="en-US" sz="4100" dirty="0" smtClean="0"/>
              <a:t>scrubs</a:t>
            </a:r>
          </a:p>
          <a:p>
            <a:r>
              <a:rPr lang="en-US" sz="4100" dirty="0" smtClean="0"/>
              <a:t>(</a:t>
            </a:r>
            <a:r>
              <a:rPr lang="en-US" sz="4100" dirty="0"/>
              <a:t>2) </a:t>
            </a:r>
            <a:r>
              <a:rPr lang="en-US" sz="4100" b="1" dirty="0" smtClean="0"/>
              <a:t>gloves</a:t>
            </a:r>
            <a:r>
              <a:rPr lang="en-US" sz="4100" dirty="0" smtClean="0"/>
              <a:t>-Heat resistant (no asbestos) gloves should be available for handling hot glassware and dry ice. </a:t>
            </a:r>
          </a:p>
          <a:p>
            <a:r>
              <a:rPr lang="en-US" sz="4100" dirty="0" smtClean="0"/>
              <a:t>(3)</a:t>
            </a:r>
            <a:r>
              <a:rPr lang="en-US" sz="4100" b="1" dirty="0" smtClean="0"/>
              <a:t> goggles </a:t>
            </a:r>
            <a:r>
              <a:rPr lang="en-US" sz="4100" dirty="0" smtClean="0"/>
              <a:t>for eye protection-Safety goggles, glasses that fit conveniently over regular eyeglasses, are available in many sizes and shapes. Personnel wearing </a:t>
            </a:r>
            <a:r>
              <a:rPr lang="en-US" sz="4100" b="1" dirty="0" smtClean="0"/>
              <a:t>contact lenses </a:t>
            </a:r>
            <a:r>
              <a:rPr lang="en-US" sz="4100" dirty="0" smtClean="0"/>
              <a:t>should be aware of the danger of irritants getting under a lens, making it difficult to irrigate the eye properly.</a:t>
            </a:r>
          </a:p>
          <a:p>
            <a:pPr>
              <a:buNone/>
            </a:pP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080" y="1"/>
            <a:ext cx="11341418" cy="1100137"/>
          </a:xfrm>
        </p:spPr>
        <p:txBody>
          <a:bodyPr>
            <a:normAutofit/>
          </a:bodyPr>
          <a:lstStyle/>
          <a:p>
            <a:r>
              <a:rPr lang="en-US" b="1" dirty="0" smtClean="0">
                <a:solidFill>
                  <a:srgbClr val="FF0000"/>
                </a:solidFill>
              </a:rPr>
              <a:t>Safety Equipment</a:t>
            </a:r>
            <a:endParaRPr lang="en-US" dirty="0"/>
          </a:p>
        </p:txBody>
      </p:sp>
      <p:sp>
        <p:nvSpPr>
          <p:cNvPr id="3" name="Content Placeholder 2"/>
          <p:cNvSpPr>
            <a:spLocks noGrp="1"/>
          </p:cNvSpPr>
          <p:nvPr>
            <p:ph idx="1"/>
          </p:nvPr>
        </p:nvSpPr>
        <p:spPr>
          <a:xfrm>
            <a:off x="1" y="1300163"/>
            <a:ext cx="12601575" cy="7700962"/>
          </a:xfrm>
        </p:spPr>
        <p:txBody>
          <a:bodyPr>
            <a:noAutofit/>
          </a:bodyPr>
          <a:lstStyle/>
          <a:p>
            <a:pPr>
              <a:buNone/>
            </a:pPr>
            <a:r>
              <a:rPr lang="en-US" sz="3500" dirty="0" smtClean="0"/>
              <a:t>4. </a:t>
            </a:r>
            <a:r>
              <a:rPr lang="en-US" sz="3500" b="1" dirty="0" smtClean="0"/>
              <a:t>Eye washers </a:t>
            </a:r>
            <a:r>
              <a:rPr lang="en-US" sz="3500" dirty="0" smtClean="0"/>
              <a:t>or </a:t>
            </a:r>
            <a:r>
              <a:rPr lang="en-US" sz="3500" b="1" dirty="0" smtClean="0"/>
              <a:t>face washers </a:t>
            </a:r>
            <a:r>
              <a:rPr lang="en-US" sz="3500" dirty="0" smtClean="0"/>
              <a:t>should be available in every chemistry laboratory. Many types are available, and some simply connect to existing plumbing. A handheld eye and/or face safety spray is a requisite safety device and is typically placed in a position next to each sink using only a few inches of space.</a:t>
            </a:r>
          </a:p>
          <a:p>
            <a:pPr>
              <a:buNone/>
            </a:pPr>
            <a:r>
              <a:rPr lang="en-US" sz="3500" dirty="0" smtClean="0"/>
              <a:t>5</a:t>
            </a:r>
            <a:r>
              <a:rPr lang="en-US" sz="3500" b="1" dirty="0" smtClean="0"/>
              <a:t>.Safety showers</a:t>
            </a:r>
            <a:r>
              <a:rPr lang="en-US" sz="3500" dirty="0" smtClean="0"/>
              <a:t>, strategically located in the laboratory, must be available and should be tested on a regular schedule.</a:t>
            </a:r>
          </a:p>
          <a:p>
            <a:pPr>
              <a:buNone/>
            </a:pPr>
            <a:r>
              <a:rPr lang="en-US" sz="3500" dirty="0" smtClean="0"/>
              <a:t>6.</a:t>
            </a:r>
            <a:r>
              <a:rPr lang="en-US" sz="3500" b="1" dirty="0" smtClean="0"/>
              <a:t>Spill kits </a:t>
            </a:r>
            <a:r>
              <a:rPr lang="en-US" sz="3500" dirty="0" smtClean="0"/>
              <a:t>for acids, caustic materials, or flammable solvents come in various sizes. Such kits and the other appropriate safety materials should be located in convenient and appropriate sites in the laboratory.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080" y="1"/>
            <a:ext cx="11341418" cy="1000125"/>
          </a:xfrm>
        </p:spPr>
        <p:txBody>
          <a:bodyPr>
            <a:normAutofit/>
          </a:bodyPr>
          <a:lstStyle/>
          <a:p>
            <a:r>
              <a:rPr lang="en-US" b="1" dirty="0" smtClean="0">
                <a:solidFill>
                  <a:srgbClr val="FF0000"/>
                </a:solidFill>
              </a:rPr>
              <a:t>Safety Equipment</a:t>
            </a:r>
            <a:endParaRPr lang="en-US" dirty="0"/>
          </a:p>
        </p:txBody>
      </p:sp>
      <p:sp>
        <p:nvSpPr>
          <p:cNvPr id="3" name="Content Placeholder 2"/>
          <p:cNvSpPr>
            <a:spLocks noGrp="1"/>
          </p:cNvSpPr>
          <p:nvPr>
            <p:ph idx="1"/>
          </p:nvPr>
        </p:nvSpPr>
        <p:spPr>
          <a:xfrm>
            <a:off x="0" y="1400176"/>
            <a:ext cx="12391548" cy="6640414"/>
          </a:xfrm>
        </p:spPr>
        <p:txBody>
          <a:bodyPr>
            <a:normAutofit fontScale="92500" lnSpcReduction="10000"/>
          </a:bodyPr>
          <a:lstStyle/>
          <a:p>
            <a:pPr>
              <a:buNone/>
            </a:pPr>
            <a:r>
              <a:rPr lang="en-US" sz="4100" dirty="0" smtClean="0"/>
              <a:t>7.</a:t>
            </a:r>
            <a:r>
              <a:rPr lang="en-US" sz="4100" b="1" dirty="0" smtClean="0"/>
              <a:t>Fume hood </a:t>
            </a:r>
            <a:r>
              <a:rPr lang="en-US" sz="4100" dirty="0" smtClean="0"/>
              <a:t>is a necessity for every clinical chemistry laboratory. In practice, it is used for (1) opening any container of a material that gives off harmful vapors (2) preparing reagents that produce fumes, and (3) heating flammable solvents. In the event of an explosion or a fire in the hood, closing its window contains the fire.</a:t>
            </a:r>
          </a:p>
          <a:p>
            <a:pPr>
              <a:buNone/>
            </a:pPr>
            <a:r>
              <a:rPr lang="en-US" sz="4100" dirty="0" smtClean="0"/>
              <a:t>8.</a:t>
            </a:r>
            <a:r>
              <a:rPr lang="en-US" sz="4100" b="1" dirty="0" smtClean="0"/>
              <a:t>Shatterproof safety shields </a:t>
            </a:r>
            <a:r>
              <a:rPr lang="en-US" sz="4100" dirty="0" smtClean="0"/>
              <a:t>should be used in front of systems posing a potential danger because of implosion (vacuum collapse) or pressure explosions. </a:t>
            </a:r>
          </a:p>
          <a:p>
            <a:pPr>
              <a:buNone/>
            </a:pPr>
            <a:r>
              <a:rPr lang="en-US" sz="4100" dirty="0" smtClean="0"/>
              <a:t>9.</a:t>
            </a:r>
            <a:r>
              <a:rPr lang="en-US" sz="4100" b="1" dirty="0" smtClean="0"/>
              <a:t>Polyethylene pumps </a:t>
            </a:r>
            <a:r>
              <a:rPr lang="en-US" sz="4100" dirty="0" smtClean="0"/>
              <a:t>Inexpensive polyethylene pumps are available to pump acids from large bottles. </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 xmlns:a16="http://schemas.microsoft.com/office/drawing/2014/main" id="{DDB294F5-E0F5-7F45-99C9-BEF2EB8DDBFE}"/>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10027" y="2"/>
            <a:ext cx="12811602" cy="900112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a:extLst>
              <a:ext uri="{FF2B5EF4-FFF2-40B4-BE49-F238E27FC236}">
                <a16:creationId xmlns="" xmlns:a16="http://schemas.microsoft.com/office/drawing/2014/main" id="{8370B181-2578-6D43-BC71-BA222C55D0C9}"/>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 y="2"/>
            <a:ext cx="12601575" cy="9001125"/>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A0E22D-FE32-944D-9E39-2C2017C2D5BC}"/>
              </a:ext>
            </a:extLst>
          </p:cNvPr>
          <p:cNvSpPr>
            <a:spLocks noGrp="1"/>
          </p:cNvSpPr>
          <p:nvPr>
            <p:ph type="title"/>
          </p:nvPr>
        </p:nvSpPr>
        <p:spPr>
          <a:xfrm>
            <a:off x="945118" y="700089"/>
            <a:ext cx="10868859" cy="1739802"/>
          </a:xfrm>
        </p:spPr>
        <p:txBody>
          <a:bodyPr/>
          <a:lstStyle/>
          <a:p>
            <a:endParaRPr lang="en-US" dirty="0"/>
          </a:p>
        </p:txBody>
      </p:sp>
      <p:pic>
        <p:nvPicPr>
          <p:cNvPr id="4" name="Picture 4">
            <a:extLst>
              <a:ext uri="{FF2B5EF4-FFF2-40B4-BE49-F238E27FC236}">
                <a16:creationId xmlns="" xmlns:a16="http://schemas.microsoft.com/office/drawing/2014/main" id="{C2ABBB41-13D0-544E-93CD-8049563AA184}"/>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 y="2"/>
            <a:ext cx="12601575" cy="9001125"/>
          </a:xfrm>
        </p:spPr>
      </p:pic>
    </p:spTree>
    <p:extLst>
      <p:ext uri="{BB962C8B-B14F-4D97-AF65-F5344CB8AC3E}">
        <p14:creationId xmlns="" xmlns:p14="http://schemas.microsoft.com/office/powerpoint/2010/main" val="21135290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320598A6-899F-F748-A403-19AC3D1F018E}"/>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2"/>
            <a:ext cx="12601575" cy="900112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489BDD-C21A-CF47-BEB8-C9A9D4EAA580}"/>
              </a:ext>
            </a:extLst>
          </p:cNvPr>
          <p:cNvSpPr>
            <a:spLocks noGrp="1"/>
          </p:cNvSpPr>
          <p:nvPr>
            <p:ph type="title"/>
          </p:nvPr>
        </p:nvSpPr>
        <p:spPr/>
        <p:txBody>
          <a:bodyPr/>
          <a:lstStyle/>
          <a:p>
            <a:endParaRPr lang="en-US" dirty="0"/>
          </a:p>
        </p:txBody>
      </p:sp>
      <p:pic>
        <p:nvPicPr>
          <p:cNvPr id="4" name="Picture 4">
            <a:extLst>
              <a:ext uri="{FF2B5EF4-FFF2-40B4-BE49-F238E27FC236}">
                <a16:creationId xmlns="" xmlns:a16="http://schemas.microsoft.com/office/drawing/2014/main" id="{B0194C0B-F89A-0F45-A4E6-3DBAC58719D8}"/>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 y="2"/>
            <a:ext cx="12601575" cy="9001125"/>
          </a:xfrm>
        </p:spPr>
      </p:pic>
    </p:spTree>
    <p:extLst>
      <p:ext uri="{BB962C8B-B14F-4D97-AF65-F5344CB8AC3E}">
        <p14:creationId xmlns="" xmlns:p14="http://schemas.microsoft.com/office/powerpoint/2010/main" val="850187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B6C4A08D-3EA3-5841-8D16-CD42E9192974}"/>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2"/>
            <a:ext cx="12601575" cy="9001125"/>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180992-9BF5-9143-A599-688EDC4F68B2}"/>
              </a:ext>
            </a:extLst>
          </p:cNvPr>
          <p:cNvSpPr>
            <a:spLocks noGrp="1"/>
          </p:cNvSpPr>
          <p:nvPr>
            <p:ph type="title"/>
          </p:nvPr>
        </p:nvSpPr>
        <p:spPr/>
        <p:txBody>
          <a:bodyPr>
            <a:normAutofit/>
          </a:bodyPr>
          <a:lstStyle/>
          <a:p>
            <a:r>
              <a:rPr lang="en-US" sz="5000" b="1" dirty="0" smtClean="0"/>
              <a:t>LAB SAFETY RULES</a:t>
            </a:r>
            <a:endParaRPr lang="en-US" sz="5000" b="1" dirty="0"/>
          </a:p>
        </p:txBody>
      </p:sp>
      <p:pic>
        <p:nvPicPr>
          <p:cNvPr id="4" name="Picture 4">
            <a:extLst>
              <a:ext uri="{FF2B5EF4-FFF2-40B4-BE49-F238E27FC236}">
                <a16:creationId xmlns="" xmlns:a16="http://schemas.microsoft.com/office/drawing/2014/main" id="{B9C930D1-386D-6F44-8BAB-586ACD9207DA}"/>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 y="2"/>
            <a:ext cx="12601575" cy="9001125"/>
          </a:xfrm>
        </p:spPr>
      </p:pic>
    </p:spTree>
    <p:extLst>
      <p:ext uri="{BB962C8B-B14F-4D97-AF65-F5344CB8AC3E}">
        <p14:creationId xmlns="" xmlns:p14="http://schemas.microsoft.com/office/powerpoint/2010/main" val="20027092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Hazards in the Laboratory</a:t>
            </a:r>
            <a:endParaRPr lang="en-US" dirty="0"/>
          </a:p>
        </p:txBody>
      </p:sp>
      <p:sp>
        <p:nvSpPr>
          <p:cNvPr id="3" name="Content Placeholder 2"/>
          <p:cNvSpPr>
            <a:spLocks noGrp="1"/>
          </p:cNvSpPr>
          <p:nvPr>
            <p:ph idx="1"/>
          </p:nvPr>
        </p:nvSpPr>
        <p:spPr>
          <a:xfrm>
            <a:off x="1" y="1600200"/>
            <a:ext cx="12601575" cy="7200900"/>
          </a:xfrm>
        </p:spPr>
        <p:txBody>
          <a:bodyPr>
            <a:normAutofit fontScale="92500" lnSpcReduction="10000"/>
          </a:bodyPr>
          <a:lstStyle/>
          <a:p>
            <a:r>
              <a:rPr lang="en-US" dirty="0" smtClean="0"/>
              <a:t>Clinical laboratories deal with each of the nine classes of hazardous chemical materials.</a:t>
            </a:r>
            <a:endParaRPr lang="en-US" b="1" dirty="0" smtClean="0"/>
          </a:p>
          <a:p>
            <a:pPr marL="648026" indent="-648026">
              <a:buAutoNum type="arabicParenBoth"/>
            </a:pPr>
            <a:r>
              <a:rPr lang="en-US" dirty="0" smtClean="0"/>
              <a:t>Explosives</a:t>
            </a:r>
          </a:p>
          <a:p>
            <a:pPr marL="648026" indent="-648026">
              <a:buNone/>
            </a:pPr>
            <a:r>
              <a:rPr lang="en-US" dirty="0" smtClean="0"/>
              <a:t>(2) compressed gases</a:t>
            </a:r>
          </a:p>
          <a:p>
            <a:pPr>
              <a:buNone/>
            </a:pPr>
            <a:r>
              <a:rPr lang="en-US" dirty="0" smtClean="0"/>
              <a:t>(3) flammable liquids</a:t>
            </a:r>
          </a:p>
          <a:p>
            <a:pPr>
              <a:buNone/>
            </a:pPr>
            <a:r>
              <a:rPr lang="en-US" dirty="0" smtClean="0"/>
              <a:t>(4) flammable solids</a:t>
            </a:r>
          </a:p>
          <a:p>
            <a:pPr>
              <a:buNone/>
            </a:pPr>
            <a:r>
              <a:rPr lang="en-US" dirty="0" smtClean="0"/>
              <a:t>(5) oxidizer materials</a:t>
            </a:r>
          </a:p>
          <a:p>
            <a:pPr>
              <a:buNone/>
            </a:pPr>
            <a:r>
              <a:rPr lang="en-US" dirty="0" smtClean="0"/>
              <a:t>(6) toxic materials</a:t>
            </a:r>
          </a:p>
          <a:p>
            <a:pPr>
              <a:buNone/>
            </a:pPr>
            <a:r>
              <a:rPr lang="en-US" dirty="0" smtClean="0"/>
              <a:t>(7) radioactive materials</a:t>
            </a:r>
          </a:p>
          <a:p>
            <a:pPr>
              <a:buNone/>
            </a:pPr>
            <a:r>
              <a:rPr lang="en-US" dirty="0" smtClean="0"/>
              <a:t>(8) corrosive materials</a:t>
            </a:r>
          </a:p>
          <a:p>
            <a:pPr>
              <a:buNone/>
            </a:pPr>
            <a:r>
              <a:rPr lang="en-US" dirty="0" smtClean="0"/>
              <a:t>(9) miscellaneous materials not elsewhere classified</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0D31C333-392D-8442-93E6-DA6FD5FE4CAB}"/>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2"/>
            <a:ext cx="12601575" cy="9001125"/>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 xmlns:a16="http://schemas.microsoft.com/office/drawing/2014/main" id="{1322D63C-C6BD-C049-821F-A219D7F385A7}"/>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2"/>
            <a:ext cx="12601575" cy="9001125"/>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3ACC4A95-7598-D54F-A1F3-45EE0ADB386C}"/>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2"/>
            <a:ext cx="12601575" cy="9001125"/>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2DBFD8-74A4-DC4D-ADEA-C981306F4269}"/>
              </a:ext>
            </a:extLst>
          </p:cNvPr>
          <p:cNvSpPr>
            <a:spLocks noGrp="1"/>
          </p:cNvSpPr>
          <p:nvPr>
            <p:ph type="title"/>
          </p:nvPr>
        </p:nvSpPr>
        <p:spPr/>
        <p:txBody>
          <a:bodyPr/>
          <a:lstStyle/>
          <a:p>
            <a:endParaRPr lang="en-US" dirty="0"/>
          </a:p>
        </p:txBody>
      </p:sp>
      <p:pic>
        <p:nvPicPr>
          <p:cNvPr id="4" name="Picture 4">
            <a:extLst>
              <a:ext uri="{FF2B5EF4-FFF2-40B4-BE49-F238E27FC236}">
                <a16:creationId xmlns="" xmlns:a16="http://schemas.microsoft.com/office/drawing/2014/main" id="{D0565989-A827-E243-AE4E-2602E4DF9178}"/>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 y="2"/>
            <a:ext cx="12601575" cy="9001125"/>
          </a:xfrm>
        </p:spPr>
      </p:pic>
    </p:spTree>
    <p:extLst>
      <p:ext uri="{BB962C8B-B14F-4D97-AF65-F5344CB8AC3E}">
        <p14:creationId xmlns="" xmlns:p14="http://schemas.microsoft.com/office/powerpoint/2010/main" val="11982971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6D480255-1017-6F48-AF1F-D0E52CCFD393}"/>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2"/>
            <a:ext cx="12601575" cy="9001125"/>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1D5DA5-5E06-F747-8158-0B4A11402F84}"/>
              </a:ext>
            </a:extLst>
          </p:cNvPr>
          <p:cNvSpPr>
            <a:spLocks noGrp="1"/>
          </p:cNvSpPr>
          <p:nvPr>
            <p:ph type="title"/>
          </p:nvPr>
        </p:nvSpPr>
        <p:spPr/>
        <p:txBody>
          <a:bodyPr/>
          <a:lstStyle/>
          <a:p>
            <a:endParaRPr lang="en-US" dirty="0"/>
          </a:p>
        </p:txBody>
      </p:sp>
      <p:pic>
        <p:nvPicPr>
          <p:cNvPr id="4" name="Picture 4">
            <a:extLst>
              <a:ext uri="{FF2B5EF4-FFF2-40B4-BE49-F238E27FC236}">
                <a16:creationId xmlns="" xmlns:a16="http://schemas.microsoft.com/office/drawing/2014/main" id="{EDF80771-02F3-F943-883F-46267F860951}"/>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 y="2"/>
            <a:ext cx="12601575" cy="9001125"/>
          </a:xfrm>
        </p:spPr>
      </p:pic>
    </p:spTree>
    <p:extLst>
      <p:ext uri="{BB962C8B-B14F-4D97-AF65-F5344CB8AC3E}">
        <p14:creationId xmlns="" xmlns:p14="http://schemas.microsoft.com/office/powerpoint/2010/main" val="16687325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DE869316-BDA3-864B-85D3-B771AF22660F}"/>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2"/>
            <a:ext cx="12601575" cy="9001125"/>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8DA0CA-E22E-5F41-B8CD-DD5D2FE06A5C}"/>
              </a:ext>
            </a:extLst>
          </p:cNvPr>
          <p:cNvSpPr>
            <a:spLocks noGrp="1"/>
          </p:cNvSpPr>
          <p:nvPr>
            <p:ph type="title"/>
          </p:nvPr>
        </p:nvSpPr>
        <p:spPr/>
        <p:txBody>
          <a:bodyPr/>
          <a:lstStyle/>
          <a:p>
            <a:endParaRPr lang="en-US" dirty="0"/>
          </a:p>
        </p:txBody>
      </p:sp>
      <p:pic>
        <p:nvPicPr>
          <p:cNvPr id="4" name="Picture 4">
            <a:extLst>
              <a:ext uri="{FF2B5EF4-FFF2-40B4-BE49-F238E27FC236}">
                <a16:creationId xmlns="" xmlns:a16="http://schemas.microsoft.com/office/drawing/2014/main" id="{EB4CD0BA-E45F-0B41-83F7-D50C7221CAB7}"/>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 y="2"/>
            <a:ext cx="12601575" cy="9001125"/>
          </a:xfrm>
        </p:spPr>
      </p:pic>
    </p:spTree>
    <p:extLst>
      <p:ext uri="{BB962C8B-B14F-4D97-AF65-F5344CB8AC3E}">
        <p14:creationId xmlns="" xmlns:p14="http://schemas.microsoft.com/office/powerpoint/2010/main" val="4591239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BEF4B38A-7B41-0242-8685-D938B5AEEE5C}"/>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2"/>
            <a:ext cx="12601575" cy="9001125"/>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F9C683-031E-3246-B9FF-BC38AC7B0ADC}"/>
              </a:ext>
            </a:extLst>
          </p:cNvPr>
          <p:cNvSpPr>
            <a:spLocks noGrp="1"/>
          </p:cNvSpPr>
          <p:nvPr>
            <p:ph type="title"/>
          </p:nvPr>
        </p:nvSpPr>
        <p:spPr/>
        <p:txBody>
          <a:bodyPr/>
          <a:lstStyle/>
          <a:p>
            <a:endParaRPr lang="en-US" dirty="0"/>
          </a:p>
        </p:txBody>
      </p:sp>
      <p:pic>
        <p:nvPicPr>
          <p:cNvPr id="4" name="Picture 4">
            <a:extLst>
              <a:ext uri="{FF2B5EF4-FFF2-40B4-BE49-F238E27FC236}">
                <a16:creationId xmlns="" xmlns:a16="http://schemas.microsoft.com/office/drawing/2014/main" id="{162CF685-E3F0-CC40-BAD6-7064D0B32975}"/>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 y="2"/>
            <a:ext cx="12601575" cy="9001125"/>
          </a:xfrm>
        </p:spPr>
      </p:pic>
    </p:spTree>
    <p:extLst>
      <p:ext uri="{BB962C8B-B14F-4D97-AF65-F5344CB8AC3E}">
        <p14:creationId xmlns="" xmlns:p14="http://schemas.microsoft.com/office/powerpoint/2010/main" val="775239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080" y="0"/>
            <a:ext cx="11341418" cy="1500188"/>
          </a:xfrm>
        </p:spPr>
        <p:txBody>
          <a:bodyPr/>
          <a:lstStyle/>
          <a:p>
            <a:r>
              <a:rPr lang="en-US" b="1" dirty="0" smtClean="0">
                <a:solidFill>
                  <a:srgbClr val="FF0000"/>
                </a:solidFill>
              </a:rPr>
              <a:t>Hazard from Biological substance</a:t>
            </a:r>
            <a:endParaRPr lang="en-US" b="1" dirty="0">
              <a:solidFill>
                <a:srgbClr val="FF0000"/>
              </a:solidFill>
            </a:endParaRPr>
          </a:p>
        </p:txBody>
      </p:sp>
      <p:sp>
        <p:nvSpPr>
          <p:cNvPr id="3" name="Content Placeholder 2"/>
          <p:cNvSpPr>
            <a:spLocks noGrp="1"/>
          </p:cNvSpPr>
          <p:nvPr>
            <p:ph idx="1"/>
          </p:nvPr>
        </p:nvSpPr>
        <p:spPr>
          <a:xfrm>
            <a:off x="1" y="1500189"/>
            <a:ext cx="12601575" cy="7500937"/>
          </a:xfrm>
        </p:spPr>
        <p:txBody>
          <a:bodyPr>
            <a:normAutofit/>
          </a:bodyPr>
          <a:lstStyle/>
          <a:p>
            <a:pPr>
              <a:buNone/>
            </a:pPr>
            <a:r>
              <a:rPr lang="en-US" sz="3500" dirty="0" smtClean="0"/>
              <a:t>1.</a:t>
            </a:r>
            <a:r>
              <a:rPr lang="en-US" sz="3500" b="1" dirty="0" smtClean="0"/>
              <a:t> Biological hazard </a:t>
            </a:r>
            <a:r>
              <a:rPr lang="en-US" sz="3500" dirty="0" smtClean="0"/>
              <a:t>that is </a:t>
            </a:r>
            <a:r>
              <a:rPr lang="en-US" sz="3500" b="1" dirty="0" smtClean="0"/>
              <a:t>Infection</a:t>
            </a:r>
            <a:r>
              <a:rPr lang="en-US" sz="3500" dirty="0" smtClean="0"/>
              <a:t> such as the hepatitis viruses, human immunodeficiency virus (HIV), and flu viruses. It occurs due to (1) accidental </a:t>
            </a:r>
            <a:r>
              <a:rPr lang="en-US" sz="3500" b="1" dirty="0" smtClean="0"/>
              <a:t>puncture</a:t>
            </a:r>
            <a:r>
              <a:rPr lang="en-US" sz="3500" dirty="0" smtClean="0"/>
              <a:t> with needles(2) </a:t>
            </a:r>
            <a:r>
              <a:rPr lang="en-US" sz="3500" b="1" dirty="0" smtClean="0"/>
              <a:t>spraying</a:t>
            </a:r>
            <a:r>
              <a:rPr lang="en-US" sz="3500" dirty="0" smtClean="0"/>
              <a:t> of infectious materials by a syringe or </a:t>
            </a:r>
            <a:r>
              <a:rPr lang="en-US" sz="3500" b="1" dirty="0" smtClean="0"/>
              <a:t>spilling</a:t>
            </a:r>
            <a:r>
              <a:rPr lang="en-US" sz="3500" dirty="0" smtClean="0"/>
              <a:t> of these materials on bench tops or floors, (3) </a:t>
            </a:r>
            <a:r>
              <a:rPr lang="en-US" sz="3500" b="1" dirty="0" smtClean="0"/>
              <a:t>centrifuge</a:t>
            </a:r>
            <a:r>
              <a:rPr lang="en-US" sz="3500" dirty="0" smtClean="0"/>
              <a:t> accidents(4) </a:t>
            </a:r>
            <a:r>
              <a:rPr lang="en-US" sz="3500" b="1" dirty="0" smtClean="0"/>
              <a:t>cuts </a:t>
            </a:r>
            <a:r>
              <a:rPr lang="en-US" sz="3500" dirty="0" smtClean="0"/>
              <a:t>or scratches from contaminated vessels. Any unfixed tissue, including blood slides, must also be treated as potentially infectious material(5) </a:t>
            </a:r>
            <a:r>
              <a:rPr lang="en-US" sz="3500" b="1" dirty="0" smtClean="0"/>
              <a:t>mouth Pipetting</a:t>
            </a:r>
            <a:r>
              <a:rPr lang="en-US" sz="3500" dirty="0" smtClean="0"/>
              <a:t>(6)contaminated </a:t>
            </a:r>
            <a:r>
              <a:rPr lang="en-US" sz="3500" b="1" dirty="0" smtClean="0"/>
              <a:t>food</a:t>
            </a:r>
            <a:r>
              <a:rPr lang="en-US" sz="3500" dirty="0" smtClean="0"/>
              <a:t>. Treat all the sample as a infectious material.</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FFBE2F7A-9FBF-6D43-8302-5A413D8AF7AA}"/>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2"/>
            <a:ext cx="12601575" cy="9001125"/>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4B2B42-70FE-A94C-987E-9A3DC18419F3}"/>
              </a:ext>
            </a:extLst>
          </p:cNvPr>
          <p:cNvSpPr>
            <a:spLocks noGrp="1"/>
          </p:cNvSpPr>
          <p:nvPr>
            <p:ph type="title"/>
          </p:nvPr>
        </p:nvSpPr>
        <p:spPr/>
        <p:txBody>
          <a:bodyPr/>
          <a:lstStyle/>
          <a:p>
            <a:endParaRPr lang="en-US" dirty="0"/>
          </a:p>
        </p:txBody>
      </p:sp>
      <p:pic>
        <p:nvPicPr>
          <p:cNvPr id="4" name="Picture 4">
            <a:extLst>
              <a:ext uri="{FF2B5EF4-FFF2-40B4-BE49-F238E27FC236}">
                <a16:creationId xmlns="" xmlns:a16="http://schemas.microsoft.com/office/drawing/2014/main" id="{CA2F7A49-959E-6D4C-877F-1BA6536E0411}"/>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 y="2"/>
            <a:ext cx="12601575" cy="9001125"/>
          </a:xfrm>
        </p:spPr>
      </p:pic>
    </p:spTree>
    <p:extLst>
      <p:ext uri="{BB962C8B-B14F-4D97-AF65-F5344CB8AC3E}">
        <p14:creationId xmlns="" xmlns:p14="http://schemas.microsoft.com/office/powerpoint/2010/main" val="15075348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1"/>
            <a:ext cx="5985747" cy="6332042"/>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6720841" y="0"/>
            <a:ext cx="5460683" cy="5200650"/>
          </a:xfrm>
          <a:prstGeom prst="rect">
            <a:avLst/>
          </a:prstGeom>
          <a:noFill/>
          <a:ln w="9525">
            <a:noFill/>
            <a:miter lim="800000"/>
            <a:headEnd/>
            <a:tailEnd/>
          </a:ln>
          <a:effectLst/>
        </p:spPr>
      </p:pic>
      <p:sp>
        <p:nvSpPr>
          <p:cNvPr id="4" name="Rectangle 3"/>
          <p:cNvSpPr/>
          <p:nvPr/>
        </p:nvSpPr>
        <p:spPr>
          <a:xfrm>
            <a:off x="6930866" y="5200650"/>
            <a:ext cx="5145644" cy="731882"/>
          </a:xfrm>
          <a:prstGeom prst="rect">
            <a:avLst/>
          </a:prstGeom>
        </p:spPr>
        <p:txBody>
          <a:bodyPr wrap="square" lIns="115205" tIns="57602" rIns="115205" bIns="57602">
            <a:spAutoFit/>
          </a:bodyPr>
          <a:lstStyle/>
          <a:p>
            <a:r>
              <a:rPr lang="en-US" sz="4000" b="1" dirty="0" smtClean="0">
                <a:solidFill>
                  <a:srgbClr val="FF0000"/>
                </a:solidFill>
              </a:rPr>
              <a:t>Corrosive chemicals</a:t>
            </a:r>
            <a:endParaRPr lang="en-US" sz="40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5198" y="2400300"/>
            <a:ext cx="9451182" cy="2886318"/>
          </a:xfrm>
          <a:prstGeom prst="rect">
            <a:avLst/>
          </a:prstGeom>
        </p:spPr>
        <p:txBody>
          <a:bodyPr wrap="square" lIns="115205" tIns="57602" rIns="115205" bIns="57602">
            <a:spAutoFit/>
          </a:bodyPr>
          <a:lstStyle/>
          <a:p>
            <a:r>
              <a:rPr lang="en-US" sz="9000" b="1" dirty="0" smtClean="0">
                <a:solidFill>
                  <a:srgbClr val="FF0000"/>
                </a:solidFill>
              </a:rPr>
              <a:t>       </a:t>
            </a:r>
          </a:p>
          <a:p>
            <a:r>
              <a:rPr lang="en-US" sz="9000" b="1" dirty="0" smtClean="0">
                <a:solidFill>
                  <a:srgbClr val="FF0000"/>
                </a:solidFill>
              </a:rPr>
              <a:t>      Thank you </a:t>
            </a:r>
            <a:endParaRPr lang="en-US" sz="9000" b="1"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080" y="1"/>
            <a:ext cx="11341418" cy="1000125"/>
          </a:xfrm>
        </p:spPr>
        <p:txBody>
          <a:bodyPr>
            <a:normAutofit/>
          </a:bodyPr>
          <a:lstStyle/>
          <a:p>
            <a:r>
              <a:rPr lang="en-US" b="1" dirty="0" smtClean="0">
                <a:solidFill>
                  <a:srgbClr val="FF0000"/>
                </a:solidFill>
              </a:rPr>
              <a:t>Hazard from Fire and cut </a:t>
            </a:r>
            <a:endParaRPr lang="en-US" b="1" dirty="0">
              <a:solidFill>
                <a:srgbClr val="FF0000"/>
              </a:solidFill>
            </a:endParaRPr>
          </a:p>
        </p:txBody>
      </p:sp>
      <p:sp>
        <p:nvSpPr>
          <p:cNvPr id="3" name="Content Placeholder 2"/>
          <p:cNvSpPr>
            <a:spLocks noGrp="1"/>
          </p:cNvSpPr>
          <p:nvPr>
            <p:ph idx="1"/>
          </p:nvPr>
        </p:nvSpPr>
        <p:spPr>
          <a:xfrm>
            <a:off x="1" y="1000125"/>
            <a:ext cx="12601575" cy="8001000"/>
          </a:xfrm>
        </p:spPr>
        <p:txBody>
          <a:bodyPr>
            <a:normAutofit fontScale="70000" lnSpcReduction="20000"/>
          </a:bodyPr>
          <a:lstStyle/>
          <a:p>
            <a:pPr>
              <a:buNone/>
            </a:pPr>
            <a:r>
              <a:rPr lang="en-US" sz="5000" dirty="0" smtClean="0"/>
              <a:t>2.</a:t>
            </a:r>
            <a:r>
              <a:rPr lang="en-US" sz="5000" b="1" dirty="0" smtClean="0"/>
              <a:t>Fire </a:t>
            </a:r>
            <a:r>
              <a:rPr lang="en-US" sz="5000" dirty="0" smtClean="0"/>
              <a:t>– It occurs from inflammable chemical, spirit lamp, electrics, swallowing of corrosive substances, flammable liquids. </a:t>
            </a:r>
          </a:p>
          <a:p>
            <a:pPr>
              <a:buNone/>
            </a:pPr>
            <a:r>
              <a:rPr lang="en-US" sz="5000" dirty="0" smtClean="0"/>
              <a:t>Every laboratory should have the necessary </a:t>
            </a:r>
            <a:r>
              <a:rPr lang="en-US" sz="5000" b="1" dirty="0" smtClean="0"/>
              <a:t>fire</a:t>
            </a:r>
            <a:r>
              <a:rPr lang="en-US" sz="5000" dirty="0" smtClean="0"/>
              <a:t> </a:t>
            </a:r>
            <a:r>
              <a:rPr lang="en-US" sz="5000" b="1" dirty="0" smtClean="0"/>
              <a:t>extinguish</a:t>
            </a:r>
            <a:r>
              <a:rPr lang="en-US" sz="5000" dirty="0" smtClean="0"/>
              <a:t> to confine a fire in the laboratory and to extinguish a fire on the clothing of an individual. Various types of fire extinguishers are available. The type to use depends on the type of fire.</a:t>
            </a:r>
          </a:p>
          <a:p>
            <a:pPr>
              <a:buNone/>
            </a:pPr>
            <a:r>
              <a:rPr lang="en-US" sz="5000" dirty="0" smtClean="0"/>
              <a:t>Easy access to </a:t>
            </a:r>
            <a:r>
              <a:rPr lang="en-US" sz="5000" b="1" dirty="0" smtClean="0"/>
              <a:t>safety showers</a:t>
            </a:r>
            <a:r>
              <a:rPr lang="en-US" sz="5000" dirty="0" smtClean="0"/>
              <a:t> is essential. A safety shower should have a pull chain attached to the wall at a convenient height or hanging down from the shower head; the chain should have a large ring attached so that the shower may be easily activated, even with eyes closed.</a:t>
            </a:r>
          </a:p>
          <a:p>
            <a:pPr>
              <a:buNone/>
            </a:pPr>
            <a:r>
              <a:rPr lang="en-US" sz="5000" dirty="0" smtClean="0"/>
              <a:t> </a:t>
            </a:r>
            <a:r>
              <a:rPr lang="en-US" sz="5000" b="1" dirty="0" smtClean="0"/>
              <a:t>Fire blankets </a:t>
            </a:r>
            <a:r>
              <a:rPr lang="en-US" sz="5000" dirty="0" smtClean="0"/>
              <a:t>for smothering fire on clothing should be available.</a:t>
            </a:r>
          </a:p>
          <a:p>
            <a:pPr>
              <a:buNone/>
            </a:pPr>
            <a:r>
              <a:rPr lang="en-US" sz="5000" dirty="0" smtClean="0"/>
              <a:t>3.</a:t>
            </a:r>
            <a:r>
              <a:rPr lang="en-US" sz="5000" b="1" dirty="0" smtClean="0"/>
              <a:t>Cuts and pricks</a:t>
            </a:r>
            <a:r>
              <a:rPr lang="en-US" sz="5000" dirty="0" smtClean="0"/>
              <a:t>-edge of broken glass ware, knife, needle</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1" name="Picture 3"/>
          <p:cNvPicPr>
            <a:picLocks noGrp="1" noChangeAspect="1" noChangeArrowheads="1"/>
          </p:cNvPicPr>
          <p:nvPr>
            <p:ph idx="1"/>
          </p:nvPr>
        </p:nvPicPr>
        <p:blipFill>
          <a:blip r:embed="rId2"/>
          <a:srcRect/>
          <a:stretch>
            <a:fillRect/>
          </a:stretch>
        </p:blipFill>
        <p:spPr bwMode="auto">
          <a:xfrm>
            <a:off x="1" y="2"/>
            <a:ext cx="12601575" cy="9001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080" y="2"/>
            <a:ext cx="11341418" cy="1400175"/>
          </a:xfrm>
        </p:spPr>
        <p:txBody>
          <a:bodyPr/>
          <a:lstStyle/>
          <a:p>
            <a:r>
              <a:rPr lang="en-US" b="1" dirty="0" smtClean="0">
                <a:solidFill>
                  <a:srgbClr val="FF0000"/>
                </a:solidFill>
              </a:rPr>
              <a:t>Hazards from electrical shock</a:t>
            </a:r>
            <a:endParaRPr lang="en-US" dirty="0"/>
          </a:p>
        </p:txBody>
      </p:sp>
      <p:sp>
        <p:nvSpPr>
          <p:cNvPr id="3" name="Content Placeholder 2"/>
          <p:cNvSpPr>
            <a:spLocks noGrp="1"/>
          </p:cNvSpPr>
          <p:nvPr>
            <p:ph idx="1"/>
          </p:nvPr>
        </p:nvSpPr>
        <p:spPr>
          <a:xfrm>
            <a:off x="1" y="1100138"/>
            <a:ext cx="12601575" cy="7900988"/>
          </a:xfrm>
        </p:spPr>
        <p:txBody>
          <a:bodyPr>
            <a:normAutofit fontScale="85000" lnSpcReduction="20000"/>
          </a:bodyPr>
          <a:lstStyle/>
          <a:p>
            <a:pPr>
              <a:buNone/>
            </a:pPr>
            <a:r>
              <a:rPr lang="en-US" dirty="0" smtClean="0"/>
              <a:t>4. </a:t>
            </a:r>
            <a:r>
              <a:rPr lang="en-US" b="1" dirty="0" smtClean="0"/>
              <a:t>Electric shock</a:t>
            </a:r>
            <a:r>
              <a:rPr lang="en-US" dirty="0" smtClean="0"/>
              <a:t>- It occurs from faulty electrical circuit , incorrect installment of equipment, touching live wire</a:t>
            </a:r>
          </a:p>
          <a:p>
            <a:r>
              <a:rPr lang="en-US" dirty="0" smtClean="0"/>
              <a:t>Use of extension cords is prohibited. In some an extension cord may have to be used temporarily. In such cases, the cord should (1) be less than 12 feet in length, (2) include at least 16 American Wire Gauge (AWG)wire, (3) be approved by the Underwriters Laboratory (UL), and (4) have only one outlet at the end. </a:t>
            </a:r>
          </a:p>
          <a:p>
            <a:r>
              <a:rPr lang="en-US" dirty="0" smtClean="0"/>
              <a:t>If several outlets are necessary in a single area, a power strip with its own fuse or circuit breaker may be installed at least 3 inches above bench top level. </a:t>
            </a:r>
          </a:p>
          <a:p>
            <a:r>
              <a:rPr lang="en-US" dirty="0" smtClean="0"/>
              <a:t>Electrical equipment and connections should not be handled with </a:t>
            </a:r>
            <a:r>
              <a:rPr lang="en-US" b="1" dirty="0" smtClean="0"/>
              <a:t>wet hands</a:t>
            </a:r>
            <a:r>
              <a:rPr lang="en-US" dirty="0" smtClean="0"/>
              <a:t>, nor should electrical equipment be used after </a:t>
            </a:r>
            <a:r>
              <a:rPr lang="en-US" b="1" dirty="0" smtClean="0"/>
              <a:t>liquid </a:t>
            </a:r>
            <a:r>
              <a:rPr lang="en-US" dirty="0" smtClean="0"/>
              <a:t>has been </a:t>
            </a:r>
            <a:r>
              <a:rPr lang="en-US" b="1" dirty="0" smtClean="0"/>
              <a:t>spilled</a:t>
            </a:r>
            <a:r>
              <a:rPr lang="en-US" dirty="0" smtClean="0"/>
              <a:t> on it. The equipment must be </a:t>
            </a:r>
            <a:r>
              <a:rPr lang="en-US" b="1" dirty="0" smtClean="0"/>
              <a:t>turned off </a:t>
            </a:r>
            <a:r>
              <a:rPr lang="en-US" dirty="0" smtClean="0"/>
              <a:t>immediately and dried thoroughly. In case of a wet or malfunctioning electrical instrument that is used by several people, the </a:t>
            </a:r>
            <a:r>
              <a:rPr lang="en-US" b="1" dirty="0" smtClean="0"/>
              <a:t>plug should be pulled </a:t>
            </a:r>
            <a:r>
              <a:rPr lang="en-US" dirty="0" smtClean="0"/>
              <a:t>and a note cautioning coworkers against use should be left on the instrument.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080" y="1"/>
            <a:ext cx="11341418" cy="1300163"/>
          </a:xfrm>
        </p:spPr>
        <p:txBody>
          <a:bodyPr/>
          <a:lstStyle/>
          <a:p>
            <a:r>
              <a:rPr lang="en-US" b="1" dirty="0" smtClean="0">
                <a:solidFill>
                  <a:srgbClr val="FF0000"/>
                </a:solidFill>
              </a:rPr>
              <a:t>Hazards from toxic chemical</a:t>
            </a:r>
            <a:endParaRPr lang="en-US" dirty="0"/>
          </a:p>
        </p:txBody>
      </p:sp>
      <p:sp>
        <p:nvSpPr>
          <p:cNvPr id="3" name="Content Placeholder 2"/>
          <p:cNvSpPr>
            <a:spLocks noGrp="1"/>
          </p:cNvSpPr>
          <p:nvPr>
            <p:ph idx="1"/>
          </p:nvPr>
        </p:nvSpPr>
        <p:spPr>
          <a:xfrm>
            <a:off x="0" y="1100138"/>
            <a:ext cx="12391548" cy="7900988"/>
          </a:xfrm>
        </p:spPr>
        <p:txBody>
          <a:bodyPr>
            <a:normAutofit fontScale="92500" lnSpcReduction="20000"/>
          </a:bodyPr>
          <a:lstStyle/>
          <a:p>
            <a:r>
              <a:rPr lang="en-US" sz="4100" dirty="0" smtClean="0"/>
              <a:t>5.Hazards of </a:t>
            </a:r>
            <a:r>
              <a:rPr lang="en-US" sz="4100" b="1" dirty="0" smtClean="0"/>
              <a:t>toxic chemicals</a:t>
            </a:r>
            <a:r>
              <a:rPr lang="en-US" sz="4100" dirty="0" smtClean="0"/>
              <a:t>- It occurs from Spattering from acids, caustic materials, and strong oxidizing agents is a hazard to clothing and eyes and is a potential source of chemical burns, skin contamination, toxic vapor formation, formation of compressed gases.</a:t>
            </a:r>
          </a:p>
          <a:p>
            <a:r>
              <a:rPr lang="en-US" sz="4100" b="1" dirty="0" smtClean="0"/>
              <a:t>Handling of chemicals- </a:t>
            </a:r>
            <a:r>
              <a:rPr lang="en-US" sz="4100" dirty="0" smtClean="0"/>
              <a:t>Bottles of chemicals and solutions should be</a:t>
            </a:r>
            <a:r>
              <a:rPr lang="en-US" sz="4100" b="1" dirty="0" smtClean="0"/>
              <a:t> handled carefully</a:t>
            </a:r>
            <a:r>
              <a:rPr lang="en-US" sz="4100" dirty="0" smtClean="0"/>
              <a:t>, and a </a:t>
            </a:r>
            <a:r>
              <a:rPr lang="en-US" sz="4100" b="1" dirty="0" smtClean="0"/>
              <a:t>cart</a:t>
            </a:r>
            <a:r>
              <a:rPr lang="en-US" sz="4100" dirty="0" smtClean="0"/>
              <a:t> should be used to transport heavy or multiple numbers of containers from one area to another. Glass containers with chemicals should be transported in </a:t>
            </a:r>
            <a:r>
              <a:rPr lang="en-US" sz="4100" b="1" dirty="0" smtClean="0"/>
              <a:t>rubber or plastic </a:t>
            </a:r>
            <a:r>
              <a:rPr lang="en-US" sz="4100" dirty="0" smtClean="0"/>
              <a:t>containers that protect them from breakage and, in the event of breakage, contain the spill. A bottle should never be held by its neck but instead firmly around its body with one or both hands, depending on the size of the bottle.  Appropriate spill kits should be available in strategic locations. </a:t>
            </a:r>
          </a:p>
          <a:p>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080" y="1"/>
            <a:ext cx="11341418" cy="1000125"/>
          </a:xfrm>
        </p:spPr>
        <p:txBody>
          <a:bodyPr>
            <a:normAutofit/>
          </a:bodyPr>
          <a:lstStyle/>
          <a:p>
            <a:r>
              <a:rPr lang="en-US" b="1" dirty="0" smtClean="0">
                <a:solidFill>
                  <a:srgbClr val="FF0000"/>
                </a:solidFill>
              </a:rPr>
              <a:t>Hazards from toxic chemical</a:t>
            </a:r>
            <a:endParaRPr lang="en-US" dirty="0"/>
          </a:p>
        </p:txBody>
      </p:sp>
      <p:sp>
        <p:nvSpPr>
          <p:cNvPr id="3" name="Content Placeholder 2"/>
          <p:cNvSpPr>
            <a:spLocks noGrp="1"/>
          </p:cNvSpPr>
          <p:nvPr>
            <p:ph idx="1"/>
          </p:nvPr>
        </p:nvSpPr>
        <p:spPr>
          <a:xfrm>
            <a:off x="1" y="1000125"/>
            <a:ext cx="12601575" cy="8001000"/>
          </a:xfrm>
        </p:spPr>
        <p:txBody>
          <a:bodyPr>
            <a:noAutofit/>
          </a:bodyPr>
          <a:lstStyle/>
          <a:p>
            <a:r>
              <a:rPr lang="en-US" sz="3000" b="1" dirty="0" smtClean="0"/>
              <a:t>Mixing-</a:t>
            </a:r>
            <a:r>
              <a:rPr lang="en-US" sz="3000" dirty="0" smtClean="0"/>
              <a:t>Acids must be diluted by slowly adding them to water while mixing. Acids, caustic materials, and strong oxidizing agents should be mixed in the </a:t>
            </a:r>
            <a:r>
              <a:rPr lang="en-US" sz="3000" b="1" dirty="0" smtClean="0"/>
              <a:t>sink</a:t>
            </a:r>
            <a:r>
              <a:rPr lang="en-US" sz="3000" dirty="0" smtClean="0"/>
              <a:t>. This provides water for cooling and for confinement of the reagent in the event that the flask or bottle breaks. </a:t>
            </a:r>
          </a:p>
          <a:p>
            <a:pPr>
              <a:buNone/>
            </a:pPr>
            <a:endParaRPr lang="en-US" sz="3000" dirty="0" smtClean="0"/>
          </a:p>
          <a:p>
            <a:r>
              <a:rPr lang="en-US" sz="3000" b="1" dirty="0" smtClean="0"/>
              <a:t>Labeling-</a:t>
            </a:r>
            <a:r>
              <a:rPr lang="en-US" sz="3000" dirty="0" smtClean="0"/>
              <a:t>is good practice to label the container before adding the reagent. The label should bear the (1) </a:t>
            </a:r>
            <a:r>
              <a:rPr lang="en-US" sz="3000" b="1" dirty="0" smtClean="0"/>
              <a:t>name and concentration </a:t>
            </a:r>
            <a:r>
              <a:rPr lang="en-US" sz="3000" dirty="0" smtClean="0"/>
              <a:t>of the reagent, (2) </a:t>
            </a:r>
            <a:r>
              <a:rPr lang="en-US" sz="3000" b="1" dirty="0" smtClean="0"/>
              <a:t>initials</a:t>
            </a:r>
            <a:r>
              <a:rPr lang="en-US" sz="3000" dirty="0" smtClean="0"/>
              <a:t> of the person who made up the reagent, and (3) </a:t>
            </a:r>
            <a:r>
              <a:rPr lang="en-US" sz="3000" b="1" dirty="0" smtClean="0"/>
              <a:t>date</a:t>
            </a:r>
            <a:r>
              <a:rPr lang="en-US" sz="3000" dirty="0" smtClean="0"/>
              <a:t> on which the reagent was prepared(4) The </a:t>
            </a:r>
            <a:r>
              <a:rPr lang="en-US" sz="3000" b="1" dirty="0" smtClean="0"/>
              <a:t>labels</a:t>
            </a:r>
            <a:r>
              <a:rPr lang="en-US" sz="3000" dirty="0" smtClean="0"/>
              <a:t> should be color coded (5)specific </a:t>
            </a:r>
            <a:r>
              <a:rPr lang="en-US" sz="3000" b="1" dirty="0" smtClean="0"/>
              <a:t>storage instructions</a:t>
            </a:r>
            <a:r>
              <a:rPr lang="en-US" sz="3000" dirty="0" smtClean="0"/>
              <a:t>, such as the requirement for refrigeration or special storage related to a potential hazard(6) When appropriate, the </a:t>
            </a:r>
            <a:r>
              <a:rPr lang="en-US" sz="3000" b="1" dirty="0" smtClean="0"/>
              <a:t>expiration date </a:t>
            </a:r>
            <a:r>
              <a:rPr lang="en-US" sz="3000" dirty="0" smtClean="0"/>
              <a:t>should also be included. </a:t>
            </a:r>
          </a:p>
          <a:p>
            <a:r>
              <a:rPr lang="en-US" sz="3000" dirty="0" smtClean="0"/>
              <a:t>All reagents found in unlabeled bottles should be disposed of using appropriate procedures and precautions.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552</TotalTime>
  <Words>1330</Words>
  <Application>Microsoft Office PowerPoint</Application>
  <PresentationFormat>Custom</PresentationFormat>
  <Paragraphs>79</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Laboratory Hazards  and Safety</vt:lpstr>
      <vt:lpstr>Hazards in the Laboratory</vt:lpstr>
      <vt:lpstr>Hazards in the Laboratory</vt:lpstr>
      <vt:lpstr>Hazard from Biological substance</vt:lpstr>
      <vt:lpstr>Hazard from Fire and cut </vt:lpstr>
      <vt:lpstr>Slide 6</vt:lpstr>
      <vt:lpstr>Hazards from electrical shock</vt:lpstr>
      <vt:lpstr>Hazards from toxic chemical</vt:lpstr>
      <vt:lpstr>Hazards from toxic chemical</vt:lpstr>
      <vt:lpstr>DISPOSAL OF HAZARDOUS MATERIALS</vt:lpstr>
      <vt:lpstr>  </vt:lpstr>
      <vt:lpstr>Slide 12</vt:lpstr>
      <vt:lpstr>Slide 13</vt:lpstr>
      <vt:lpstr>Slide 14</vt:lpstr>
      <vt:lpstr>Slide 15</vt:lpstr>
      <vt:lpstr>Slide 16</vt:lpstr>
      <vt:lpstr>Slide 17</vt:lpstr>
      <vt:lpstr>Slide 18</vt:lpstr>
      <vt:lpstr>Slide 19</vt:lpstr>
      <vt:lpstr>Safety Equipment</vt:lpstr>
      <vt:lpstr>Safety Equipment</vt:lpstr>
      <vt:lpstr>Safety Equipment</vt:lpstr>
      <vt:lpstr>Slide 23</vt:lpstr>
      <vt:lpstr>Slide 24</vt:lpstr>
      <vt:lpstr>Slide 25</vt:lpstr>
      <vt:lpstr>Slide 26</vt:lpstr>
      <vt:lpstr>Slide 27</vt:lpstr>
      <vt:lpstr>Slide 28</vt:lpstr>
      <vt:lpstr>LAB SAFETY RULES</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dc:title>
  <dc:creator>biology lab</dc:creator>
  <cp:lastModifiedBy>Power</cp:lastModifiedBy>
  <cp:revision>67</cp:revision>
  <dcterms:created xsi:type="dcterms:W3CDTF">2021-01-08T09:13:40Z</dcterms:created>
  <dcterms:modified xsi:type="dcterms:W3CDTF">2023-09-30T07:02:11Z</dcterms:modified>
</cp:coreProperties>
</file>