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3" r:id="rId28"/>
    <p:sldId id="287" r:id="rId29"/>
    <p:sldId id="288" r:id="rId30"/>
  </p:sldIdLst>
  <p:sldSz cx="9144000" cy="6858000" type="screen4x3"/>
  <p:notesSz cx="9144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10/4/2023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0" i="0">
                <a:solidFill>
                  <a:schemeClr val="tx1"/>
                </a:solidFill>
                <a:latin typeface="Carlito"/>
                <a:cs typeface="Carlito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200" b="0" i="0">
                <a:solidFill>
                  <a:schemeClr val="tx1"/>
                </a:solidFill>
                <a:latin typeface="Carlito"/>
                <a:cs typeface="Carlito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10/4/2023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0" i="0">
                <a:solidFill>
                  <a:schemeClr val="tx1"/>
                </a:solidFill>
                <a:latin typeface="Carlito"/>
                <a:cs typeface="Carlito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09269" y="1631950"/>
            <a:ext cx="3530600" cy="386587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800" b="1" i="0">
                <a:solidFill>
                  <a:schemeClr val="tx1"/>
                </a:solidFill>
                <a:latin typeface="Carlito"/>
                <a:cs typeface="Carlito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0270" y="1631950"/>
            <a:ext cx="3726815" cy="386587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800" b="1" i="0">
                <a:solidFill>
                  <a:schemeClr val="tx1"/>
                </a:solidFill>
                <a:latin typeface="Carlito"/>
                <a:cs typeface="Carlito"/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10/4/2023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0" i="0">
                <a:solidFill>
                  <a:schemeClr val="tx1"/>
                </a:solidFill>
                <a:latin typeface="Carlito"/>
                <a:cs typeface="Carlito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10/4/2023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10/4/2023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77469" y="760729"/>
            <a:ext cx="2693670" cy="635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000" b="0" i="0">
                <a:solidFill>
                  <a:schemeClr val="tx1"/>
                </a:solidFill>
                <a:latin typeface="Carlito"/>
                <a:cs typeface="Carlito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77469" y="1370329"/>
            <a:ext cx="7163434" cy="20358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200" b="0" i="0">
                <a:solidFill>
                  <a:schemeClr val="tx1"/>
                </a:solidFill>
                <a:latin typeface="Carlito"/>
                <a:cs typeface="Carlito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10/4/2023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5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74089" y="1739900"/>
            <a:ext cx="7342505" cy="2768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-635" algn="ctr">
              <a:lnSpc>
                <a:spcPct val="100000"/>
              </a:lnSpc>
              <a:spcBef>
                <a:spcPts val="100"/>
              </a:spcBef>
            </a:pPr>
            <a:r>
              <a:rPr lang="en-IN" sz="3600" b="1" spc="-5" dirty="0" smtClean="0">
                <a:latin typeface="Liberation Serif"/>
                <a:cs typeface="Liberation Serif"/>
              </a:rPr>
              <a:t>P</a:t>
            </a:r>
            <a:r>
              <a:rPr sz="3600" b="1" spc="-5" smtClean="0">
                <a:latin typeface="Liberation Serif"/>
                <a:cs typeface="Liberation Serif"/>
              </a:rPr>
              <a:t>RINCIPLE </a:t>
            </a:r>
            <a:r>
              <a:rPr sz="3600" b="1" spc="-5" dirty="0">
                <a:latin typeface="Liberation Serif"/>
                <a:cs typeface="Liberation Serif"/>
              </a:rPr>
              <a:t>OF </a:t>
            </a:r>
            <a:r>
              <a:rPr sz="3600" b="1" spc="-10" dirty="0">
                <a:latin typeface="Liberation Serif"/>
                <a:cs typeface="Liberation Serif"/>
              </a:rPr>
              <a:t>COLORIMETER  </a:t>
            </a:r>
            <a:r>
              <a:rPr sz="3600" b="1" dirty="0">
                <a:latin typeface="Liberation Serif"/>
                <a:cs typeface="Liberation Serif"/>
              </a:rPr>
              <a:t>AND </a:t>
            </a:r>
            <a:r>
              <a:rPr sz="3600" b="1" spc="-20" dirty="0">
                <a:latin typeface="Liberation Serif"/>
                <a:cs typeface="Liberation Serif"/>
              </a:rPr>
              <a:t>SPECTOPHOTOMETER</a:t>
            </a:r>
            <a:r>
              <a:rPr sz="3600" b="1" spc="-245" dirty="0">
                <a:latin typeface="Liberation Serif"/>
                <a:cs typeface="Liberation Serif"/>
              </a:rPr>
              <a:t> </a:t>
            </a:r>
            <a:r>
              <a:rPr sz="3600" b="1" dirty="0">
                <a:latin typeface="Liberation Serif"/>
                <a:cs typeface="Liberation Serif"/>
              </a:rPr>
              <a:t>AND  </a:t>
            </a:r>
            <a:r>
              <a:rPr sz="3600" b="1" spc="-70" dirty="0">
                <a:latin typeface="Liberation Serif"/>
                <a:cs typeface="Liberation Serif"/>
              </a:rPr>
              <a:t>VARIOUS </a:t>
            </a:r>
            <a:r>
              <a:rPr sz="3600" b="1" spc="-5" dirty="0">
                <a:latin typeface="Liberation Serif"/>
                <a:cs typeface="Liberation Serif"/>
              </a:rPr>
              <a:t>TYPE OF </a:t>
            </a:r>
            <a:r>
              <a:rPr sz="3600" b="1" spc="-45" dirty="0">
                <a:latin typeface="Liberation Serif"/>
                <a:cs typeface="Liberation Serif"/>
              </a:rPr>
              <a:t>ANALYSER  </a:t>
            </a:r>
            <a:r>
              <a:rPr sz="3600" b="1" spc="-5" dirty="0">
                <a:latin typeface="Liberation Serif"/>
                <a:cs typeface="Liberation Serif"/>
              </a:rPr>
              <a:t>USED </a:t>
            </a:r>
            <a:r>
              <a:rPr sz="3600" b="1" dirty="0">
                <a:latin typeface="Liberation Serif"/>
                <a:cs typeface="Liberation Serif"/>
              </a:rPr>
              <a:t>IN </a:t>
            </a:r>
            <a:r>
              <a:rPr sz="3600" b="1" spc="-5" dirty="0">
                <a:latin typeface="Liberation Serif"/>
                <a:cs typeface="Liberation Serif"/>
              </a:rPr>
              <a:t>CLINICAL  </a:t>
            </a:r>
            <a:r>
              <a:rPr sz="3600" b="1" spc="-15" dirty="0">
                <a:latin typeface="Liberation Serif"/>
                <a:cs typeface="Liberation Serif"/>
              </a:rPr>
              <a:t>BIOCHEMISTRY</a:t>
            </a:r>
            <a:endParaRPr sz="3600">
              <a:latin typeface="Liberation Serif"/>
              <a:cs typeface="Liberation Serif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0" y="304800"/>
            <a:ext cx="9144000" cy="62837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b="1" spc="-5" dirty="0">
                <a:latin typeface="Carlito"/>
                <a:cs typeface="Carlito"/>
              </a:rPr>
              <a:t>FUNCTION OF </a:t>
            </a:r>
            <a:r>
              <a:rPr b="1" spc="-35" dirty="0">
                <a:latin typeface="Carlito"/>
                <a:cs typeface="Carlito"/>
              </a:rPr>
              <a:t>EACH</a:t>
            </a:r>
            <a:r>
              <a:rPr b="1" spc="-90" dirty="0">
                <a:latin typeface="Carlito"/>
                <a:cs typeface="Carlito"/>
              </a:rPr>
              <a:t> </a:t>
            </a:r>
            <a:r>
              <a:rPr b="1" spc="-15" dirty="0">
                <a:latin typeface="Carlito"/>
                <a:cs typeface="Carlito"/>
              </a:rPr>
              <a:t>COMPONANT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87069" y="1724659"/>
            <a:ext cx="7909559" cy="337692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000" b="1" spc="-15" dirty="0">
                <a:latin typeface="Carlito"/>
                <a:cs typeface="Carlito"/>
              </a:rPr>
              <a:t>Light</a:t>
            </a:r>
            <a:r>
              <a:rPr sz="4000" b="1" spc="-20" dirty="0">
                <a:latin typeface="Carlito"/>
                <a:cs typeface="Carlito"/>
              </a:rPr>
              <a:t> source</a:t>
            </a:r>
            <a:endParaRPr sz="400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3900">
              <a:latin typeface="Carlito"/>
              <a:cs typeface="Carlito"/>
            </a:endParaRPr>
          </a:p>
          <a:p>
            <a:pPr marL="12700">
              <a:lnSpc>
                <a:spcPts val="3354"/>
              </a:lnSpc>
              <a:spcBef>
                <a:spcPts val="5"/>
              </a:spcBef>
            </a:pPr>
            <a:r>
              <a:rPr sz="2800" b="1" spc="-40" dirty="0">
                <a:latin typeface="Carlito"/>
                <a:cs typeface="Carlito"/>
              </a:rPr>
              <a:t>Two </a:t>
            </a:r>
            <a:r>
              <a:rPr sz="2800" b="1" spc="-5" dirty="0">
                <a:latin typeface="Carlito"/>
                <a:cs typeface="Carlito"/>
              </a:rPr>
              <a:t>kinds of</a:t>
            </a:r>
            <a:r>
              <a:rPr sz="2800" b="1" spc="30" dirty="0">
                <a:latin typeface="Carlito"/>
                <a:cs typeface="Carlito"/>
              </a:rPr>
              <a:t> </a:t>
            </a:r>
            <a:r>
              <a:rPr sz="2800" b="1" spc="-10" dirty="0">
                <a:latin typeface="Carlito"/>
                <a:cs typeface="Carlito"/>
              </a:rPr>
              <a:t>lamp:-</a:t>
            </a:r>
            <a:endParaRPr sz="2800">
              <a:latin typeface="Carlito"/>
              <a:cs typeface="Carlito"/>
            </a:endParaRPr>
          </a:p>
          <a:p>
            <a:pPr marL="443865" marR="1233170" indent="-215900">
              <a:lnSpc>
                <a:spcPts val="3360"/>
              </a:lnSpc>
              <a:spcBef>
                <a:spcPts val="105"/>
              </a:spcBef>
              <a:buSzPct val="95833"/>
              <a:buAutoNum type="arabicPeriod"/>
              <a:tabLst>
                <a:tab pos="460375" algn="l"/>
                <a:tab pos="1612900" algn="l"/>
              </a:tabLst>
            </a:pPr>
            <a:r>
              <a:rPr sz="2400" spc="-5" dirty="0">
                <a:latin typeface="Carlito"/>
                <a:cs typeface="Carlito"/>
              </a:rPr>
              <a:t>Halogen	</a:t>
            </a:r>
            <a:r>
              <a:rPr sz="2400" spc="-10" dirty="0">
                <a:latin typeface="Carlito"/>
                <a:cs typeface="Carlito"/>
              </a:rPr>
              <a:t>Deuterium </a:t>
            </a:r>
            <a:r>
              <a:rPr sz="2400" dirty="0">
                <a:latin typeface="Carlito"/>
                <a:cs typeface="Carlito"/>
              </a:rPr>
              <a:t>:- </a:t>
            </a:r>
            <a:r>
              <a:rPr sz="2800" spc="-25" dirty="0">
                <a:latin typeface="Carlito"/>
                <a:cs typeface="Carlito"/>
              </a:rPr>
              <a:t>for </a:t>
            </a:r>
            <a:r>
              <a:rPr sz="2800" spc="-15" dirty="0">
                <a:latin typeface="Carlito"/>
                <a:cs typeface="Carlito"/>
              </a:rPr>
              <a:t>measurement </a:t>
            </a:r>
            <a:r>
              <a:rPr sz="2800" spc="-5" dirty="0">
                <a:latin typeface="Carlito"/>
                <a:cs typeface="Carlito"/>
              </a:rPr>
              <a:t>in </a:t>
            </a:r>
            <a:r>
              <a:rPr sz="2800" spc="-10" dirty="0">
                <a:latin typeface="Carlito"/>
                <a:cs typeface="Carlito"/>
              </a:rPr>
              <a:t>the  </a:t>
            </a:r>
            <a:r>
              <a:rPr sz="2800" spc="-20" dirty="0">
                <a:latin typeface="Carlito"/>
                <a:cs typeface="Carlito"/>
              </a:rPr>
              <a:t>ultraviolet range </a:t>
            </a:r>
            <a:r>
              <a:rPr sz="2800" spc="-5" dirty="0">
                <a:latin typeface="Carlito"/>
                <a:cs typeface="Carlito"/>
              </a:rPr>
              <a:t>200 </a:t>
            </a:r>
            <a:r>
              <a:rPr sz="2800" dirty="0">
                <a:latin typeface="Carlito"/>
                <a:cs typeface="Carlito"/>
              </a:rPr>
              <a:t>– </a:t>
            </a:r>
            <a:r>
              <a:rPr sz="2800" spc="-5" dirty="0">
                <a:latin typeface="Carlito"/>
                <a:cs typeface="Carlito"/>
              </a:rPr>
              <a:t>900</a:t>
            </a:r>
            <a:r>
              <a:rPr sz="2800" spc="5" dirty="0">
                <a:latin typeface="Carlito"/>
                <a:cs typeface="Carlito"/>
              </a:rPr>
              <a:t> </a:t>
            </a:r>
            <a:r>
              <a:rPr sz="2800" spc="-5" dirty="0">
                <a:latin typeface="Carlito"/>
                <a:cs typeface="Carlito"/>
              </a:rPr>
              <a:t>nm.</a:t>
            </a:r>
            <a:endParaRPr sz="2800">
              <a:latin typeface="Carlito"/>
              <a:cs typeface="Carlito"/>
            </a:endParaRPr>
          </a:p>
          <a:p>
            <a:pPr marL="498475" indent="-271145">
              <a:lnSpc>
                <a:spcPts val="3250"/>
              </a:lnSpc>
              <a:buSzPct val="96428"/>
              <a:buAutoNum type="arabicPeriod"/>
              <a:tabLst>
                <a:tab pos="499109" algn="l"/>
              </a:tabLst>
            </a:pPr>
            <a:r>
              <a:rPr sz="2800" spc="-40" dirty="0">
                <a:latin typeface="Carlito"/>
                <a:cs typeface="Carlito"/>
              </a:rPr>
              <a:t>Tungsten </a:t>
            </a:r>
            <a:r>
              <a:rPr sz="2800" spc="-10" dirty="0">
                <a:latin typeface="Carlito"/>
                <a:cs typeface="Carlito"/>
              </a:rPr>
              <a:t>lamp:- </a:t>
            </a:r>
            <a:r>
              <a:rPr sz="2800" spc="-25" dirty="0">
                <a:latin typeface="Carlito"/>
                <a:cs typeface="Carlito"/>
              </a:rPr>
              <a:t>for </a:t>
            </a:r>
            <a:r>
              <a:rPr sz="2800" spc="-15" dirty="0">
                <a:latin typeface="Carlito"/>
                <a:cs typeface="Carlito"/>
              </a:rPr>
              <a:t>measurement </a:t>
            </a:r>
            <a:r>
              <a:rPr sz="2800" spc="-5" dirty="0">
                <a:latin typeface="Carlito"/>
                <a:cs typeface="Carlito"/>
              </a:rPr>
              <a:t>in the </a:t>
            </a:r>
            <a:r>
              <a:rPr sz="2800" spc="-10" dirty="0">
                <a:latin typeface="Carlito"/>
                <a:cs typeface="Carlito"/>
              </a:rPr>
              <a:t>visible</a:t>
            </a:r>
            <a:r>
              <a:rPr sz="2800" spc="65" dirty="0">
                <a:latin typeface="Carlito"/>
                <a:cs typeface="Carlito"/>
              </a:rPr>
              <a:t> </a:t>
            </a:r>
            <a:r>
              <a:rPr sz="2800" spc="-10" dirty="0">
                <a:latin typeface="Carlito"/>
                <a:cs typeface="Carlito"/>
              </a:rPr>
              <a:t>400</a:t>
            </a:r>
            <a:endParaRPr sz="2800">
              <a:latin typeface="Carlito"/>
              <a:cs typeface="Carlito"/>
            </a:endParaRPr>
          </a:p>
          <a:p>
            <a:pPr marL="443865">
              <a:lnSpc>
                <a:spcPct val="100000"/>
              </a:lnSpc>
            </a:pPr>
            <a:r>
              <a:rPr sz="2800" dirty="0">
                <a:latin typeface="Carlito"/>
                <a:cs typeface="Carlito"/>
              </a:rPr>
              <a:t>– </a:t>
            </a:r>
            <a:r>
              <a:rPr sz="2800" spc="-5" dirty="0">
                <a:latin typeface="Carlito"/>
                <a:cs typeface="Carlito"/>
              </a:rPr>
              <a:t>760 nm and </a:t>
            </a:r>
            <a:r>
              <a:rPr sz="2800" spc="-25" dirty="0">
                <a:latin typeface="Carlito"/>
                <a:cs typeface="Carlito"/>
              </a:rPr>
              <a:t>near-infrared</a:t>
            </a:r>
            <a:r>
              <a:rPr sz="2800" spc="-35" dirty="0">
                <a:latin typeface="Carlito"/>
                <a:cs typeface="Carlito"/>
              </a:rPr>
              <a:t> </a:t>
            </a:r>
            <a:r>
              <a:rPr sz="2800" spc="-20" dirty="0">
                <a:latin typeface="Carlito"/>
                <a:cs typeface="Carlito"/>
              </a:rPr>
              <a:t>ranges.</a:t>
            </a:r>
            <a:endParaRPr sz="2800">
              <a:latin typeface="Carlito"/>
              <a:cs typeface="Carlito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0" y="162559"/>
            <a:ext cx="9143999" cy="68993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400" b="1" spc="-45" dirty="0">
                <a:latin typeface="Carlito"/>
                <a:cs typeface="Carlito"/>
              </a:rPr>
              <a:t>MONOCHROMATOR(FILTER) </a:t>
            </a:r>
            <a:r>
              <a:rPr sz="4400" b="1" dirty="0">
                <a:latin typeface="Carlito"/>
                <a:cs typeface="Carlito"/>
              </a:rPr>
              <a:t>:</a:t>
            </a:r>
            <a:endParaRPr sz="4400">
              <a:latin typeface="Carlito"/>
              <a:cs typeface="Carlito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33400" y="1143000"/>
            <a:ext cx="7927340" cy="44601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55575" indent="-143510">
              <a:lnSpc>
                <a:spcPct val="100000"/>
              </a:lnSpc>
              <a:buSzPct val="96875"/>
              <a:buChar char="•"/>
              <a:tabLst>
                <a:tab pos="156210" algn="l"/>
              </a:tabLst>
            </a:pPr>
            <a:r>
              <a:rPr sz="3200" smtClean="0">
                <a:latin typeface="Liberation Serif"/>
                <a:cs typeface="Liberation Serif"/>
              </a:rPr>
              <a:t>Used </a:t>
            </a:r>
            <a:r>
              <a:rPr sz="3200" dirty="0">
                <a:latin typeface="Liberation Serif"/>
                <a:cs typeface="Liberation Serif"/>
              </a:rPr>
              <a:t>for </a:t>
            </a:r>
            <a:r>
              <a:rPr sz="3200" spc="-5" dirty="0">
                <a:latin typeface="Liberation Serif"/>
                <a:cs typeface="Liberation Serif"/>
              </a:rPr>
              <a:t>selecting the </a:t>
            </a:r>
            <a:r>
              <a:rPr sz="3200" dirty="0">
                <a:latin typeface="Liberation Serif"/>
                <a:cs typeface="Liberation Serif"/>
              </a:rPr>
              <a:t>monochromatic</a:t>
            </a:r>
            <a:r>
              <a:rPr sz="3200" spc="20" dirty="0">
                <a:latin typeface="Liberation Serif"/>
                <a:cs typeface="Liberation Serif"/>
              </a:rPr>
              <a:t> </a:t>
            </a:r>
            <a:r>
              <a:rPr sz="3200" spc="-5" dirty="0">
                <a:latin typeface="Liberation Serif"/>
                <a:cs typeface="Liberation Serif"/>
              </a:rPr>
              <a:t>light.</a:t>
            </a:r>
            <a:endParaRPr sz="3200">
              <a:latin typeface="Liberation Serif"/>
              <a:cs typeface="Liberation Serif"/>
            </a:endParaRPr>
          </a:p>
          <a:p>
            <a:pPr marL="12700" marR="5080">
              <a:lnSpc>
                <a:spcPct val="100000"/>
              </a:lnSpc>
              <a:buSzPct val="96875"/>
              <a:buChar char="•"/>
              <a:tabLst>
                <a:tab pos="156210" algn="l"/>
              </a:tabLst>
            </a:pPr>
            <a:r>
              <a:rPr sz="3200" spc="-5" dirty="0">
                <a:latin typeface="Liberation Serif"/>
                <a:cs typeface="Liberation Serif"/>
              </a:rPr>
              <a:t>Filters will </a:t>
            </a:r>
            <a:r>
              <a:rPr sz="3200" dirty="0">
                <a:latin typeface="Liberation Serif"/>
                <a:cs typeface="Liberation Serif"/>
              </a:rPr>
              <a:t>absorb </a:t>
            </a:r>
            <a:r>
              <a:rPr sz="3200" spc="-5" dirty="0">
                <a:latin typeface="Liberation Serif"/>
                <a:cs typeface="Liberation Serif"/>
              </a:rPr>
              <a:t>light </a:t>
            </a:r>
            <a:r>
              <a:rPr sz="3200" dirty="0">
                <a:latin typeface="Liberation Serif"/>
                <a:cs typeface="Liberation Serif"/>
              </a:rPr>
              <a:t>of unwanted  wavelength and </a:t>
            </a:r>
            <a:r>
              <a:rPr sz="3200" spc="-5" dirty="0">
                <a:latin typeface="Liberation Serif"/>
                <a:cs typeface="Liberation Serif"/>
              </a:rPr>
              <a:t>allow </a:t>
            </a:r>
            <a:r>
              <a:rPr sz="3200" dirty="0">
                <a:latin typeface="Liberation Serif"/>
                <a:cs typeface="Liberation Serif"/>
              </a:rPr>
              <a:t>only monochromatic </a:t>
            </a:r>
            <a:r>
              <a:rPr sz="3200" spc="-5" dirty="0">
                <a:latin typeface="Liberation Serif"/>
                <a:cs typeface="Liberation Serif"/>
              </a:rPr>
              <a:t>light  to </a:t>
            </a:r>
            <a:r>
              <a:rPr sz="3200" dirty="0">
                <a:latin typeface="Liberation Serif"/>
                <a:cs typeface="Liberation Serif"/>
              </a:rPr>
              <a:t>pass through.</a:t>
            </a:r>
            <a:endParaRPr sz="3200">
              <a:latin typeface="Liberation Serif"/>
              <a:cs typeface="Liberation Serif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3300">
              <a:latin typeface="Liberation Serif"/>
              <a:cs typeface="Liberation Serif"/>
            </a:endParaRPr>
          </a:p>
          <a:p>
            <a:pPr marL="12700" marR="5818505">
              <a:lnSpc>
                <a:spcPct val="100000"/>
              </a:lnSpc>
            </a:pPr>
            <a:r>
              <a:rPr sz="3200" spc="-15" smtClean="0">
                <a:latin typeface="Carlito"/>
                <a:cs typeface="Carlito"/>
              </a:rPr>
              <a:t>Three</a:t>
            </a:r>
            <a:r>
              <a:rPr lang="en-IN" sz="3200" spc="-15" dirty="0" smtClean="0">
                <a:latin typeface="Carlito"/>
                <a:cs typeface="Carlito"/>
              </a:rPr>
              <a:t> type:</a:t>
            </a:r>
            <a:r>
              <a:rPr lang="en-IN" sz="3200" spc="-65" dirty="0" smtClean="0">
                <a:latin typeface="Carlito"/>
                <a:cs typeface="Carlito"/>
              </a:rPr>
              <a:t> </a:t>
            </a:r>
            <a:r>
              <a:rPr sz="3200" spc="-5" smtClean="0">
                <a:latin typeface="Carlito"/>
                <a:cs typeface="Carlito"/>
              </a:rPr>
              <a:t>1.Prism  </a:t>
            </a:r>
            <a:r>
              <a:rPr sz="3200" spc="-20" dirty="0">
                <a:latin typeface="Carlito"/>
                <a:cs typeface="Carlito"/>
              </a:rPr>
              <a:t>2.Grating</a:t>
            </a:r>
            <a:endParaRPr sz="3200">
              <a:latin typeface="Carlito"/>
              <a:cs typeface="Carlito"/>
            </a:endParaRPr>
          </a:p>
          <a:p>
            <a:pPr marL="12700">
              <a:lnSpc>
                <a:spcPct val="100000"/>
              </a:lnSpc>
              <a:tabLst>
                <a:tab pos="502284" algn="l"/>
              </a:tabLst>
            </a:pPr>
            <a:r>
              <a:rPr sz="3200" spc="-5" dirty="0">
                <a:latin typeface="Carlito"/>
                <a:cs typeface="Carlito"/>
              </a:rPr>
              <a:t>3.	Glass</a:t>
            </a:r>
            <a:endParaRPr sz="3200">
              <a:latin typeface="Carlito"/>
              <a:cs typeface="Carlito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4668" y="162559"/>
            <a:ext cx="5256531" cy="6959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400" b="1" spc="-5" dirty="0">
                <a:latin typeface="Carlito"/>
                <a:cs typeface="Carlito"/>
              </a:rPr>
              <a:t>P</a:t>
            </a:r>
            <a:r>
              <a:rPr sz="4400" b="1" dirty="0">
                <a:latin typeface="Carlito"/>
                <a:cs typeface="Carlito"/>
              </a:rPr>
              <a:t>RI</a:t>
            </a:r>
            <a:r>
              <a:rPr sz="4400" b="1" spc="-15" dirty="0">
                <a:latin typeface="Carlito"/>
                <a:cs typeface="Carlito"/>
              </a:rPr>
              <a:t>S</a:t>
            </a:r>
            <a:r>
              <a:rPr sz="4400" b="1" dirty="0">
                <a:latin typeface="Carlito"/>
                <a:cs typeface="Carlito"/>
              </a:rPr>
              <a:t>M</a:t>
            </a:r>
            <a:endParaRPr sz="4400">
              <a:latin typeface="Carlito"/>
              <a:cs typeface="Carlito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27659" y="1098550"/>
            <a:ext cx="8484870" cy="1305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  <a:buSzPct val="96428"/>
              <a:buChar char="•"/>
              <a:tabLst>
                <a:tab pos="138430" algn="l"/>
              </a:tabLst>
            </a:pPr>
            <a:r>
              <a:rPr sz="2800" spc="-5" dirty="0">
                <a:latin typeface="Liberation Sans"/>
                <a:cs typeface="Liberation Sans"/>
              </a:rPr>
              <a:t>When light travels </a:t>
            </a:r>
            <a:r>
              <a:rPr sz="2800" dirty="0">
                <a:latin typeface="Liberation Sans"/>
                <a:cs typeface="Liberation Sans"/>
              </a:rPr>
              <a:t>from </a:t>
            </a:r>
            <a:r>
              <a:rPr sz="2800" spc="-5" dirty="0">
                <a:latin typeface="Liberation Sans"/>
                <a:cs typeface="Liberation Sans"/>
              </a:rPr>
              <a:t>one medium </a:t>
            </a:r>
            <a:r>
              <a:rPr sz="2800" dirty="0">
                <a:latin typeface="Liberation Sans"/>
                <a:cs typeface="Liberation Sans"/>
              </a:rPr>
              <a:t>to </a:t>
            </a:r>
            <a:r>
              <a:rPr sz="2800" spc="-5" dirty="0">
                <a:latin typeface="Liberation Sans"/>
                <a:cs typeface="Liberation Sans"/>
              </a:rPr>
              <a:t>another  medium </a:t>
            </a:r>
            <a:r>
              <a:rPr sz="2800" dirty="0">
                <a:latin typeface="Liberation Sans"/>
                <a:cs typeface="Liberation Sans"/>
              </a:rPr>
              <a:t>, it </a:t>
            </a:r>
            <a:r>
              <a:rPr sz="2800" spc="-5" dirty="0">
                <a:latin typeface="Liberation Sans"/>
                <a:cs typeface="Liberation Sans"/>
              </a:rPr>
              <a:t>is refracted and enters </a:t>
            </a:r>
            <a:r>
              <a:rPr sz="2800" dirty="0">
                <a:latin typeface="Liberation Sans"/>
                <a:cs typeface="Liberation Sans"/>
              </a:rPr>
              <a:t>in </a:t>
            </a:r>
            <a:r>
              <a:rPr sz="2800" spc="-5" dirty="0">
                <a:latin typeface="Liberation Sans"/>
                <a:cs typeface="Liberation Sans"/>
              </a:rPr>
              <a:t>the new medium  at </a:t>
            </a:r>
            <a:r>
              <a:rPr sz="2800" dirty="0">
                <a:latin typeface="Liberation Sans"/>
                <a:cs typeface="Liberation Sans"/>
              </a:rPr>
              <a:t>a </a:t>
            </a:r>
            <a:r>
              <a:rPr sz="2800" spc="-10" dirty="0">
                <a:latin typeface="Liberation Sans"/>
                <a:cs typeface="Liberation Sans"/>
              </a:rPr>
              <a:t>different</a:t>
            </a:r>
            <a:r>
              <a:rPr sz="2800" dirty="0">
                <a:latin typeface="Liberation Sans"/>
                <a:cs typeface="Liberation Sans"/>
              </a:rPr>
              <a:t> </a:t>
            </a:r>
            <a:r>
              <a:rPr sz="2800" spc="-5" dirty="0">
                <a:latin typeface="Liberation Sans"/>
                <a:cs typeface="Liberation Sans"/>
              </a:rPr>
              <a:t>angle.</a:t>
            </a:r>
            <a:endParaRPr sz="2800">
              <a:latin typeface="Liberation Sans"/>
              <a:cs typeface="Liberation Sans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251459" y="2745739"/>
            <a:ext cx="8731250" cy="380746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214879" y="589279"/>
            <a:ext cx="4708525" cy="5130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200" b="1" spc="-5" dirty="0">
                <a:latin typeface="Carlito"/>
                <a:cs typeface="Carlito"/>
              </a:rPr>
              <a:t>Prism </a:t>
            </a:r>
            <a:r>
              <a:rPr sz="3200" b="1" spc="-20" dirty="0">
                <a:latin typeface="Carlito"/>
                <a:cs typeface="Carlito"/>
              </a:rPr>
              <a:t>wavelength</a:t>
            </a:r>
            <a:r>
              <a:rPr sz="3200" b="1" spc="-30" dirty="0">
                <a:latin typeface="Carlito"/>
                <a:cs typeface="Carlito"/>
              </a:rPr>
              <a:t> </a:t>
            </a:r>
            <a:r>
              <a:rPr sz="3200" b="1" spc="-5" dirty="0">
                <a:latin typeface="Carlito"/>
                <a:cs typeface="Carlito"/>
              </a:rPr>
              <a:t>spectrum</a:t>
            </a:r>
            <a:endParaRPr sz="3200">
              <a:latin typeface="Carlito"/>
              <a:cs typeface="Carlito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457200" y="1219200"/>
            <a:ext cx="8153752" cy="495173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4669" y="946150"/>
            <a:ext cx="3110865" cy="5130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200" spc="-5" dirty="0">
                <a:latin typeface="Liberation Sans"/>
                <a:cs typeface="Liberation Sans"/>
              </a:rPr>
              <a:t>GLASS</a:t>
            </a:r>
            <a:r>
              <a:rPr sz="3200" spc="-65" dirty="0">
                <a:latin typeface="Liberation Sans"/>
                <a:cs typeface="Liberation Sans"/>
              </a:rPr>
              <a:t> </a:t>
            </a:r>
            <a:r>
              <a:rPr sz="3200" spc="-35" dirty="0">
                <a:latin typeface="Liberation Sans"/>
                <a:cs typeface="Liberation Sans"/>
              </a:rPr>
              <a:t>FILTER:-</a:t>
            </a:r>
            <a:endParaRPr sz="3200">
              <a:latin typeface="Liberation Sans"/>
              <a:cs typeface="Liberation Sans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34669" y="1921509"/>
            <a:ext cx="5825490" cy="9398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  <a:buChar char="•"/>
              <a:tabLst>
                <a:tab pos="236220" algn="l"/>
              </a:tabLst>
            </a:pPr>
            <a:r>
              <a:rPr sz="2800" spc="-5" dirty="0">
                <a:latin typeface="Liberation Sans"/>
                <a:cs typeface="Liberation Sans"/>
              </a:rPr>
              <a:t>Glass </a:t>
            </a:r>
            <a:r>
              <a:rPr sz="2800" dirty="0">
                <a:latin typeface="Liberation Sans"/>
                <a:cs typeface="Liberation Sans"/>
              </a:rPr>
              <a:t>filters are </a:t>
            </a:r>
            <a:r>
              <a:rPr sz="2800" spc="-5" dirty="0">
                <a:latin typeface="Liberation Sans"/>
                <a:cs typeface="Liberation Sans"/>
              </a:rPr>
              <a:t>selectively transmit  particular range </a:t>
            </a:r>
            <a:r>
              <a:rPr sz="2800" spc="5" dirty="0">
                <a:latin typeface="Liberation Sans"/>
                <a:cs typeface="Liberation Sans"/>
              </a:rPr>
              <a:t>of</a:t>
            </a:r>
            <a:r>
              <a:rPr sz="2800" spc="-5" dirty="0">
                <a:latin typeface="Liberation Sans"/>
                <a:cs typeface="Liberation Sans"/>
              </a:rPr>
              <a:t> </a:t>
            </a:r>
            <a:r>
              <a:rPr sz="2800" dirty="0">
                <a:latin typeface="Liberation Sans"/>
                <a:cs typeface="Liberation Sans"/>
              </a:rPr>
              <a:t>wavelength</a:t>
            </a:r>
            <a:r>
              <a:rPr sz="3200" dirty="0">
                <a:latin typeface="Liberation Sans"/>
                <a:cs typeface="Liberation Sans"/>
              </a:rPr>
              <a:t>.</a:t>
            </a:r>
            <a:endParaRPr sz="3200">
              <a:latin typeface="Liberation Sans"/>
              <a:cs typeface="Liberation Sans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6729993" y="1921509"/>
            <a:ext cx="1054100" cy="4521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dirty="0">
                <a:latin typeface="Liberation Sans"/>
                <a:cs typeface="Liberation Sans"/>
              </a:rPr>
              <a:t>light</a:t>
            </a:r>
            <a:r>
              <a:rPr sz="2800" spc="-85" dirty="0">
                <a:latin typeface="Liberation Sans"/>
                <a:cs typeface="Liberation Sans"/>
              </a:rPr>
              <a:t> </a:t>
            </a:r>
            <a:r>
              <a:rPr sz="2800" spc="-5" dirty="0">
                <a:latin typeface="Liberation Sans"/>
                <a:cs typeface="Liberation Sans"/>
              </a:rPr>
              <a:t>in</a:t>
            </a:r>
            <a:endParaRPr sz="2800">
              <a:latin typeface="Liberation Sans"/>
              <a:cs typeface="Liberation Sans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4668" y="162559"/>
            <a:ext cx="4570731" cy="6959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400" b="1" spc="-45" dirty="0">
                <a:latin typeface="Carlito"/>
                <a:cs typeface="Carlito"/>
              </a:rPr>
              <a:t>GRATINGS</a:t>
            </a:r>
            <a:r>
              <a:rPr sz="4400" b="1" spc="-105" dirty="0">
                <a:latin typeface="Carlito"/>
                <a:cs typeface="Carlito"/>
              </a:rPr>
              <a:t> </a:t>
            </a:r>
            <a:r>
              <a:rPr sz="4400" b="1" dirty="0">
                <a:latin typeface="Carlito"/>
                <a:cs typeface="Carlito"/>
              </a:rPr>
              <a:t>:</a:t>
            </a:r>
            <a:endParaRPr sz="4400">
              <a:latin typeface="Carlito"/>
              <a:cs typeface="Carlito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228600" y="914400"/>
            <a:ext cx="4664710" cy="564257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28600" indent="-215900">
              <a:lnSpc>
                <a:spcPct val="100000"/>
              </a:lnSpc>
              <a:spcBef>
                <a:spcPts val="100"/>
              </a:spcBef>
              <a:buFont typeface="Liberation Sans"/>
              <a:buChar char="•"/>
              <a:tabLst>
                <a:tab pos="228600" algn="l"/>
              </a:tabLst>
            </a:pPr>
            <a:r>
              <a:rPr sz="2800" b="1" spc="-10" smtClean="0">
                <a:latin typeface="Carlito"/>
                <a:cs typeface="Carlito"/>
              </a:rPr>
              <a:t>GRAPHITE</a:t>
            </a:r>
            <a:endParaRPr sz="2750">
              <a:latin typeface="Carlito"/>
              <a:cs typeface="Carlito"/>
            </a:endParaRPr>
          </a:p>
          <a:p>
            <a:pPr marL="228600" marR="5080" indent="-215900">
              <a:lnSpc>
                <a:spcPct val="100000"/>
              </a:lnSpc>
              <a:buFont typeface="Liberation Sans"/>
              <a:buChar char="•"/>
              <a:tabLst>
                <a:tab pos="228600" algn="l"/>
              </a:tabLst>
            </a:pPr>
            <a:r>
              <a:rPr sz="2800" spc="-15" dirty="0">
                <a:latin typeface="Carlito"/>
                <a:cs typeface="Carlito"/>
              </a:rPr>
              <a:t>Light </a:t>
            </a:r>
            <a:r>
              <a:rPr sz="2800" spc="-35" dirty="0">
                <a:latin typeface="Carlito"/>
                <a:cs typeface="Carlito"/>
              </a:rPr>
              <a:t>(Tungsten </a:t>
            </a:r>
            <a:r>
              <a:rPr sz="2800" spc="-15" dirty="0">
                <a:latin typeface="Carlito"/>
                <a:cs typeface="Carlito"/>
              </a:rPr>
              <a:t>light) </a:t>
            </a:r>
            <a:r>
              <a:rPr sz="2800" spc="-5" dirty="0">
                <a:latin typeface="Carlito"/>
                <a:cs typeface="Carlito"/>
              </a:rPr>
              <a:t>is  </a:t>
            </a:r>
            <a:r>
              <a:rPr sz="2800" spc="-20" dirty="0">
                <a:latin typeface="Carlito"/>
                <a:cs typeface="Carlito"/>
              </a:rPr>
              <a:t>reflected </a:t>
            </a:r>
            <a:r>
              <a:rPr sz="2800" spc="-5" dirty="0">
                <a:latin typeface="Carlito"/>
                <a:cs typeface="Carlito"/>
              </a:rPr>
              <a:t>on </a:t>
            </a:r>
            <a:r>
              <a:rPr sz="2800" spc="-20" dirty="0">
                <a:latin typeface="Carlito"/>
                <a:cs typeface="Carlito"/>
              </a:rPr>
              <a:t>graphite. </a:t>
            </a:r>
            <a:r>
              <a:rPr sz="2800" spc="-10" dirty="0">
                <a:latin typeface="Carlito"/>
                <a:cs typeface="Carlito"/>
              </a:rPr>
              <a:t>This  </a:t>
            </a:r>
            <a:r>
              <a:rPr sz="2800" spc="-35" dirty="0">
                <a:latin typeface="Carlito"/>
                <a:cs typeface="Carlito"/>
              </a:rPr>
              <a:t>graft </a:t>
            </a:r>
            <a:r>
              <a:rPr sz="2800" spc="-25" dirty="0">
                <a:latin typeface="Carlito"/>
                <a:cs typeface="Carlito"/>
              </a:rPr>
              <a:t>separate </a:t>
            </a:r>
            <a:r>
              <a:rPr sz="2800" spc="-20" dirty="0">
                <a:latin typeface="Carlito"/>
                <a:cs typeface="Carlito"/>
              </a:rPr>
              <a:t>light </a:t>
            </a:r>
            <a:r>
              <a:rPr sz="2800" spc="-10" dirty="0">
                <a:latin typeface="Carlito"/>
                <a:cs typeface="Carlito"/>
              </a:rPr>
              <a:t>in  </a:t>
            </a:r>
            <a:r>
              <a:rPr sz="2800" spc="-35" dirty="0">
                <a:latin typeface="Carlito"/>
                <a:cs typeface="Carlito"/>
              </a:rPr>
              <a:t>different wave </a:t>
            </a:r>
            <a:r>
              <a:rPr sz="2800" spc="-15" dirty="0">
                <a:latin typeface="Carlito"/>
                <a:cs typeface="Carlito"/>
              </a:rPr>
              <a:t>length </a:t>
            </a:r>
            <a:r>
              <a:rPr sz="2800" dirty="0">
                <a:latin typeface="Carlito"/>
                <a:cs typeface="Carlito"/>
              </a:rPr>
              <a:t>. </a:t>
            </a:r>
            <a:r>
              <a:rPr sz="2800" spc="-20" dirty="0">
                <a:latin typeface="Carlito"/>
                <a:cs typeface="Carlito"/>
              </a:rPr>
              <a:t>By  </a:t>
            </a:r>
            <a:r>
              <a:rPr sz="2800" spc="-25" dirty="0">
                <a:latin typeface="Carlito"/>
                <a:cs typeface="Carlito"/>
              </a:rPr>
              <a:t>rotation </a:t>
            </a:r>
            <a:r>
              <a:rPr sz="2800" dirty="0">
                <a:latin typeface="Carlito"/>
                <a:cs typeface="Carlito"/>
              </a:rPr>
              <a:t>of </a:t>
            </a:r>
            <a:r>
              <a:rPr sz="2800" spc="-10" dirty="0">
                <a:latin typeface="Carlito"/>
                <a:cs typeface="Carlito"/>
              </a:rPr>
              <a:t>slit, </a:t>
            </a:r>
            <a:r>
              <a:rPr sz="2800" spc="-15" dirty="0">
                <a:latin typeface="Carlito"/>
                <a:cs typeface="Carlito"/>
              </a:rPr>
              <a:t>desirable  </a:t>
            </a:r>
            <a:r>
              <a:rPr sz="2800" spc="-35" dirty="0">
                <a:latin typeface="Carlito"/>
                <a:cs typeface="Carlito"/>
              </a:rPr>
              <a:t>wave </a:t>
            </a:r>
            <a:r>
              <a:rPr sz="2800" spc="-15" dirty="0">
                <a:latin typeface="Carlito"/>
                <a:cs typeface="Carlito"/>
              </a:rPr>
              <a:t>length </a:t>
            </a:r>
            <a:r>
              <a:rPr sz="2800" spc="-5" dirty="0">
                <a:latin typeface="Carlito"/>
                <a:cs typeface="Carlito"/>
              </a:rPr>
              <a:t>of </a:t>
            </a:r>
            <a:r>
              <a:rPr sz="2800" spc="-15" dirty="0">
                <a:latin typeface="Carlito"/>
                <a:cs typeface="Carlito"/>
              </a:rPr>
              <a:t>light </a:t>
            </a:r>
            <a:r>
              <a:rPr sz="2800" spc="-10" dirty="0">
                <a:latin typeface="Carlito"/>
                <a:cs typeface="Carlito"/>
              </a:rPr>
              <a:t>come </a:t>
            </a:r>
            <a:r>
              <a:rPr sz="2800" spc="-5" dirty="0">
                <a:latin typeface="Carlito"/>
                <a:cs typeface="Carlito"/>
              </a:rPr>
              <a:t>out  </a:t>
            </a:r>
            <a:r>
              <a:rPr sz="2800" spc="-20" dirty="0">
                <a:latin typeface="Carlito"/>
                <a:cs typeface="Carlito"/>
              </a:rPr>
              <a:t>from </a:t>
            </a:r>
            <a:r>
              <a:rPr sz="2800" spc="-10" dirty="0">
                <a:latin typeface="Carlito"/>
                <a:cs typeface="Carlito"/>
              </a:rPr>
              <a:t>slit. </a:t>
            </a:r>
            <a:r>
              <a:rPr sz="2800" spc="-5" dirty="0">
                <a:latin typeface="Carlito"/>
                <a:cs typeface="Carlito"/>
              </a:rPr>
              <a:t>And Beam of </a:t>
            </a:r>
            <a:r>
              <a:rPr sz="2800" spc="-15" dirty="0">
                <a:latin typeface="Carlito"/>
                <a:cs typeface="Carlito"/>
              </a:rPr>
              <a:t>that  </a:t>
            </a:r>
            <a:r>
              <a:rPr sz="2800" spc="-35" dirty="0">
                <a:latin typeface="Carlito"/>
                <a:cs typeface="Carlito"/>
              </a:rPr>
              <a:t>wave </a:t>
            </a:r>
            <a:r>
              <a:rPr sz="2800" spc="-15" dirty="0">
                <a:latin typeface="Carlito"/>
                <a:cs typeface="Carlito"/>
              </a:rPr>
              <a:t>length </a:t>
            </a:r>
            <a:r>
              <a:rPr sz="2800" spc="-10" dirty="0">
                <a:latin typeface="Carlito"/>
                <a:cs typeface="Carlito"/>
              </a:rPr>
              <a:t>is</a:t>
            </a:r>
            <a:r>
              <a:rPr sz="2800" spc="15" dirty="0">
                <a:latin typeface="Carlito"/>
                <a:cs typeface="Carlito"/>
              </a:rPr>
              <a:t> </a:t>
            </a:r>
            <a:r>
              <a:rPr sz="2800" spc="-20" dirty="0">
                <a:latin typeface="Carlito"/>
                <a:cs typeface="Carlito"/>
              </a:rPr>
              <a:t>generated.</a:t>
            </a:r>
            <a:endParaRPr sz="2800">
              <a:latin typeface="Carlito"/>
              <a:cs typeface="Carlito"/>
            </a:endParaRPr>
          </a:p>
          <a:p>
            <a:pPr marL="228600" marR="163830" indent="-215900" algn="just">
              <a:lnSpc>
                <a:spcPts val="3360"/>
              </a:lnSpc>
              <a:spcBef>
                <a:spcPts val="105"/>
              </a:spcBef>
              <a:buFont typeface="Liberation Sans"/>
              <a:buChar char="•"/>
              <a:tabLst>
                <a:tab pos="228600" algn="l"/>
              </a:tabLst>
            </a:pPr>
            <a:r>
              <a:rPr sz="2800" spc="-15" dirty="0">
                <a:latin typeface="Carlito"/>
                <a:cs typeface="Carlito"/>
              </a:rPr>
              <a:t>Desired </a:t>
            </a:r>
            <a:r>
              <a:rPr sz="2800" spc="-25" dirty="0">
                <a:latin typeface="Carlito"/>
                <a:cs typeface="Carlito"/>
              </a:rPr>
              <a:t>wavelength </a:t>
            </a:r>
            <a:r>
              <a:rPr sz="2800" spc="-10" dirty="0">
                <a:latin typeface="Carlito"/>
                <a:cs typeface="Carlito"/>
              </a:rPr>
              <a:t>selected  </a:t>
            </a:r>
            <a:r>
              <a:rPr sz="2800" spc="-20" dirty="0">
                <a:latin typeface="Carlito"/>
                <a:cs typeface="Carlito"/>
              </a:rPr>
              <a:t>by </a:t>
            </a:r>
            <a:r>
              <a:rPr sz="2800" spc="-5" dirty="0">
                <a:latin typeface="Carlito"/>
                <a:cs typeface="Carlito"/>
              </a:rPr>
              <a:t>the </a:t>
            </a:r>
            <a:r>
              <a:rPr sz="2800" spc="-15" dirty="0">
                <a:latin typeface="Carlito"/>
                <a:cs typeface="Carlito"/>
              </a:rPr>
              <a:t>adjustment </a:t>
            </a:r>
            <a:r>
              <a:rPr sz="2800" spc="-5" dirty="0">
                <a:latin typeface="Carlito"/>
                <a:cs typeface="Carlito"/>
              </a:rPr>
              <a:t>of </a:t>
            </a:r>
            <a:r>
              <a:rPr sz="2800" dirty="0">
                <a:latin typeface="Carlito"/>
                <a:cs typeface="Carlito"/>
              </a:rPr>
              <a:t>an </a:t>
            </a:r>
            <a:r>
              <a:rPr sz="2800" spc="-20" dirty="0">
                <a:latin typeface="Carlito"/>
                <a:cs typeface="Carlito"/>
              </a:rPr>
              <a:t>exit  </a:t>
            </a:r>
            <a:r>
              <a:rPr sz="2800" spc="-10" dirty="0">
                <a:latin typeface="Carlito"/>
                <a:cs typeface="Carlito"/>
              </a:rPr>
              <a:t>slit.</a:t>
            </a:r>
            <a:endParaRPr sz="2800">
              <a:latin typeface="Carlito"/>
              <a:cs typeface="Carlito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4989829" y="2025650"/>
            <a:ext cx="4100394" cy="336575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4669" y="193040"/>
            <a:ext cx="7923531" cy="6959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2362200" algn="l"/>
              </a:tabLst>
            </a:pPr>
            <a:r>
              <a:rPr sz="4400" b="1" u="heavy" spc="5" dirty="0">
                <a:uFill>
                  <a:solidFill>
                    <a:srgbClr val="000000"/>
                  </a:solidFill>
                </a:uFill>
                <a:latin typeface="Carlito"/>
                <a:cs typeface="Carlito"/>
              </a:rPr>
              <a:t>CUVETTE	</a:t>
            </a:r>
            <a:r>
              <a:rPr sz="4400" u="heavy" spc="-5" dirty="0">
                <a:uFill>
                  <a:solidFill>
                    <a:srgbClr val="000000"/>
                  </a:solidFill>
                </a:uFill>
              </a:rPr>
              <a:t>(</a:t>
            </a:r>
            <a:r>
              <a:rPr sz="4400" b="1" u="heavy" spc="-5" dirty="0">
                <a:uFill>
                  <a:solidFill>
                    <a:srgbClr val="000000"/>
                  </a:solidFill>
                </a:uFill>
                <a:latin typeface="Carlito"/>
                <a:cs typeface="Carlito"/>
              </a:rPr>
              <a:t>Sample cell</a:t>
            </a:r>
            <a:r>
              <a:rPr sz="4400" b="1" u="heavy" spc="-35" dirty="0">
                <a:uFill>
                  <a:solidFill>
                    <a:srgbClr val="000000"/>
                  </a:solidFill>
                </a:uFill>
                <a:latin typeface="Carlito"/>
                <a:cs typeface="Carlito"/>
              </a:rPr>
              <a:t> </a:t>
            </a:r>
            <a:r>
              <a:rPr sz="4400" u="heavy" dirty="0">
                <a:uFill>
                  <a:solidFill>
                    <a:srgbClr val="000000"/>
                  </a:solidFill>
                </a:uFill>
              </a:rPr>
              <a:t>)</a:t>
            </a:r>
            <a:r>
              <a:rPr dirty="0"/>
              <a:t>:</a:t>
            </a:r>
            <a:endParaRPr sz="4400">
              <a:latin typeface="Carlito"/>
              <a:cs typeface="Carlito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81000" y="1906270"/>
            <a:ext cx="5334000" cy="345992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54000" marR="30480" indent="-215900">
              <a:lnSpc>
                <a:spcPct val="100000"/>
              </a:lnSpc>
              <a:spcBef>
                <a:spcPts val="100"/>
              </a:spcBef>
            </a:pPr>
            <a:r>
              <a:rPr sz="2800" spc="-15" smtClean="0">
                <a:latin typeface="Carlito"/>
                <a:cs typeface="Carlito"/>
              </a:rPr>
              <a:t>path </a:t>
            </a:r>
            <a:r>
              <a:rPr sz="2800" spc="-15" dirty="0">
                <a:latin typeface="Carlito"/>
                <a:cs typeface="Carlito"/>
              </a:rPr>
              <a:t>length </a:t>
            </a:r>
            <a:r>
              <a:rPr sz="2800" spc="-5" dirty="0">
                <a:latin typeface="Carlito"/>
                <a:cs typeface="Carlito"/>
              </a:rPr>
              <a:t>is </a:t>
            </a:r>
            <a:r>
              <a:rPr sz="2800" spc="-25" dirty="0">
                <a:latin typeface="Carlito"/>
                <a:cs typeface="Carlito"/>
              </a:rPr>
              <a:t>fixed  </a:t>
            </a:r>
            <a:r>
              <a:rPr sz="2800" spc="-20" dirty="0">
                <a:latin typeface="Carlito"/>
                <a:cs typeface="Carlito"/>
              </a:rPr>
              <a:t>to </a:t>
            </a:r>
            <a:r>
              <a:rPr sz="2800" dirty="0">
                <a:latin typeface="Carlito"/>
                <a:cs typeface="Carlito"/>
              </a:rPr>
              <a:t>1</a:t>
            </a:r>
            <a:r>
              <a:rPr sz="2800" spc="-5" dirty="0">
                <a:latin typeface="Carlito"/>
                <a:cs typeface="Carlito"/>
              </a:rPr>
              <a:t> cm.</a:t>
            </a:r>
            <a:endParaRPr sz="2800">
              <a:latin typeface="Carlito"/>
              <a:cs typeface="Carlito"/>
            </a:endParaRPr>
          </a:p>
          <a:p>
            <a:pPr marL="254000" marR="395605" indent="-215900">
              <a:lnSpc>
                <a:spcPct val="100000"/>
              </a:lnSpc>
            </a:pPr>
            <a:endParaRPr lang="en-IN" sz="4200" spc="697" baseline="5952" dirty="0" smtClean="0">
              <a:latin typeface="OpenSymbol"/>
              <a:cs typeface="OpenSymbol"/>
            </a:endParaRPr>
          </a:p>
          <a:p>
            <a:pPr marL="254000" marR="395605" indent="-215900">
              <a:lnSpc>
                <a:spcPct val="100000"/>
              </a:lnSpc>
            </a:pPr>
            <a:r>
              <a:rPr sz="2800" spc="465" smtClean="0">
                <a:latin typeface="Carlito"/>
                <a:cs typeface="Carlito"/>
              </a:rPr>
              <a:t>Sample</a:t>
            </a:r>
            <a:r>
              <a:rPr sz="2800" spc="-75" smtClean="0">
                <a:latin typeface="Carlito"/>
                <a:cs typeface="Carlito"/>
              </a:rPr>
              <a:t> </a:t>
            </a:r>
            <a:r>
              <a:rPr sz="2800" spc="-5" dirty="0">
                <a:latin typeface="Carlito"/>
                <a:cs typeface="Carlito"/>
              </a:rPr>
              <a:t>cell </a:t>
            </a:r>
            <a:r>
              <a:rPr sz="2800" spc="-5">
                <a:latin typeface="Carlito"/>
                <a:cs typeface="Carlito"/>
              </a:rPr>
              <a:t>has </a:t>
            </a:r>
            <a:r>
              <a:rPr sz="2800" smtClean="0">
                <a:latin typeface="Carlito"/>
                <a:cs typeface="Carlito"/>
              </a:rPr>
              <a:t>1</a:t>
            </a:r>
            <a:r>
              <a:rPr lang="en-IN" sz="2800" spc="-5" dirty="0" smtClean="0">
                <a:latin typeface="Carlito"/>
                <a:cs typeface="Carlito"/>
              </a:rPr>
              <a:t> cm</a:t>
            </a:r>
            <a:r>
              <a:rPr sz="2800" smtClean="0">
                <a:latin typeface="Carlito"/>
                <a:cs typeface="Carlito"/>
              </a:rPr>
              <a:t>  </a:t>
            </a:r>
            <a:r>
              <a:rPr sz="2800" spc="-1240" smtClean="0">
                <a:latin typeface="Carlito"/>
                <a:cs typeface="Carlito"/>
              </a:rPr>
              <a:t>c</a:t>
            </a:r>
            <a:r>
              <a:rPr sz="2800" spc="-45" smtClean="0">
                <a:latin typeface="Carlito"/>
                <a:cs typeface="Carlito"/>
              </a:rPr>
              <a:t>diameter</a:t>
            </a:r>
            <a:r>
              <a:rPr sz="2800" spc="-45" dirty="0">
                <a:latin typeface="Carlito"/>
                <a:cs typeface="Carlito"/>
              </a:rPr>
              <a:t>.</a:t>
            </a:r>
            <a:endParaRPr sz="2800">
              <a:latin typeface="Carlito"/>
              <a:cs typeface="Carlito"/>
            </a:endParaRPr>
          </a:p>
          <a:p>
            <a:pPr marL="254000" marR="568960" indent="-215900">
              <a:lnSpc>
                <a:spcPct val="100000"/>
              </a:lnSpc>
              <a:tabLst>
                <a:tab pos="2341880" algn="l"/>
              </a:tabLst>
            </a:pPr>
            <a:endParaRPr lang="en-IN" sz="4200" spc="2475" baseline="5952" dirty="0">
              <a:latin typeface="OpenSymbol"/>
              <a:cs typeface="Carlito"/>
            </a:endParaRPr>
          </a:p>
          <a:p>
            <a:pPr marL="254000" marR="568960" indent="-215900">
              <a:lnSpc>
                <a:spcPct val="100000"/>
              </a:lnSpc>
              <a:tabLst>
                <a:tab pos="2341880" algn="l"/>
              </a:tabLst>
            </a:pPr>
            <a:r>
              <a:rPr sz="2800" spc="1650" smtClean="0">
                <a:latin typeface="Carlito"/>
                <a:cs typeface="Carlito"/>
              </a:rPr>
              <a:t>A</a:t>
            </a:r>
            <a:r>
              <a:rPr sz="2800" spc="-80" smtClean="0">
                <a:latin typeface="Carlito"/>
                <a:cs typeface="Carlito"/>
              </a:rPr>
              <a:t> </a:t>
            </a:r>
            <a:r>
              <a:rPr sz="2800" spc="-15" dirty="0">
                <a:latin typeface="Carlito"/>
                <a:cs typeface="Carlito"/>
              </a:rPr>
              <a:t>container </a:t>
            </a:r>
            <a:r>
              <a:rPr sz="2800" spc="-35" dirty="0">
                <a:latin typeface="Carlito"/>
                <a:cs typeface="Carlito"/>
              </a:rPr>
              <a:t>that  </a:t>
            </a:r>
            <a:r>
              <a:rPr sz="2800" spc="-20" dirty="0">
                <a:latin typeface="Carlito"/>
                <a:cs typeface="Carlito"/>
              </a:rPr>
              <a:t>contains </a:t>
            </a:r>
            <a:r>
              <a:rPr sz="2800" dirty="0">
                <a:latin typeface="Carlito"/>
                <a:cs typeface="Carlito"/>
              </a:rPr>
              <a:t>a </a:t>
            </a:r>
            <a:r>
              <a:rPr sz="2800" spc="-10" dirty="0">
                <a:latin typeface="Carlito"/>
                <a:cs typeface="Carlito"/>
              </a:rPr>
              <a:t>sample is  </a:t>
            </a:r>
            <a:r>
              <a:rPr sz="2800" spc="-5" dirty="0">
                <a:latin typeface="Carlito"/>
                <a:cs typeface="Carlito"/>
              </a:rPr>
              <a:t>usually </a:t>
            </a:r>
            <a:r>
              <a:rPr sz="2800" spc="-10" dirty="0">
                <a:latin typeface="Carlito"/>
                <a:cs typeface="Carlito"/>
              </a:rPr>
              <a:t>called	cell.</a:t>
            </a:r>
            <a:endParaRPr sz="2800">
              <a:latin typeface="Carlito"/>
              <a:cs typeface="Carlito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6028911" y="2034539"/>
            <a:ext cx="1247341" cy="351350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4669" y="1633220"/>
            <a:ext cx="6301105" cy="5588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500" b="1" dirty="0">
                <a:latin typeface="DejaVu Serif"/>
                <a:cs typeface="DejaVu Serif"/>
              </a:rPr>
              <a:t>THREE </a:t>
            </a:r>
            <a:r>
              <a:rPr sz="3500" b="1" spc="-5" dirty="0">
                <a:latin typeface="DejaVu Serif"/>
                <a:cs typeface="DejaVu Serif"/>
              </a:rPr>
              <a:t>TYPES OF</a:t>
            </a:r>
            <a:r>
              <a:rPr sz="3500" b="1" spc="-55" dirty="0">
                <a:latin typeface="DejaVu Serif"/>
                <a:cs typeface="DejaVu Serif"/>
              </a:rPr>
              <a:t> </a:t>
            </a:r>
            <a:r>
              <a:rPr sz="3500" b="1" spc="-5" dirty="0">
                <a:latin typeface="DejaVu Serif"/>
                <a:cs typeface="DejaVu Serif"/>
              </a:rPr>
              <a:t>CELL:-</a:t>
            </a:r>
            <a:endParaRPr sz="3500">
              <a:latin typeface="DejaVu Serif"/>
              <a:cs typeface="DejaVu Serif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34669" y="2700020"/>
            <a:ext cx="7524115" cy="215773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spc="-5" dirty="0">
                <a:latin typeface="DejaVu Serif"/>
                <a:cs typeface="DejaVu Serif"/>
              </a:rPr>
              <a:t>1.Glass</a:t>
            </a:r>
            <a:endParaRPr sz="2800">
              <a:latin typeface="DejaVu Serif"/>
              <a:cs typeface="DejaVu Serif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2850">
              <a:latin typeface="DejaVu Serif"/>
              <a:cs typeface="DejaVu Serif"/>
            </a:endParaRPr>
          </a:p>
          <a:p>
            <a:pPr marL="12700" marR="5080">
              <a:lnSpc>
                <a:spcPct val="100000"/>
              </a:lnSpc>
              <a:buChar char="•"/>
              <a:tabLst>
                <a:tab pos="446405" algn="l"/>
                <a:tab pos="447040" algn="l"/>
                <a:tab pos="1491615" algn="l"/>
              </a:tabLst>
            </a:pPr>
            <a:r>
              <a:rPr sz="2800" spc="-10" dirty="0">
                <a:latin typeface="DejaVu Serif"/>
                <a:cs typeface="DejaVu Serif"/>
              </a:rPr>
              <a:t>340nm </a:t>
            </a:r>
            <a:r>
              <a:rPr sz="2800" spc="-5" dirty="0">
                <a:latin typeface="DejaVu Serif"/>
                <a:cs typeface="DejaVu Serif"/>
              </a:rPr>
              <a:t>wavelength </a:t>
            </a:r>
            <a:r>
              <a:rPr sz="2800" dirty="0">
                <a:latin typeface="DejaVu Serif"/>
                <a:cs typeface="DejaVu Serif"/>
              </a:rPr>
              <a:t>of </a:t>
            </a:r>
            <a:r>
              <a:rPr sz="2800" spc="-5" dirty="0">
                <a:latin typeface="DejaVu Serif"/>
                <a:cs typeface="DejaVu Serif"/>
              </a:rPr>
              <a:t>light </a:t>
            </a:r>
            <a:r>
              <a:rPr sz="2800" spc="-10" dirty="0">
                <a:latin typeface="DejaVu Serif"/>
                <a:cs typeface="DejaVu Serif"/>
              </a:rPr>
              <a:t>absorbed </a:t>
            </a:r>
            <a:r>
              <a:rPr sz="2800" dirty="0">
                <a:latin typeface="DejaVu Serif"/>
                <a:cs typeface="DejaVu Serif"/>
              </a:rPr>
              <a:t>in  </a:t>
            </a:r>
            <a:r>
              <a:rPr sz="2800" spc="-5" dirty="0">
                <a:latin typeface="DejaVu Serif"/>
                <a:cs typeface="DejaVu Serif"/>
              </a:rPr>
              <a:t>glass	cell.</a:t>
            </a:r>
            <a:endParaRPr sz="2800">
              <a:latin typeface="DejaVu Serif"/>
              <a:cs typeface="DejaVu Serif"/>
            </a:endParaRPr>
          </a:p>
          <a:p>
            <a:pPr marL="447040" indent="-434340">
              <a:lnSpc>
                <a:spcPct val="100000"/>
              </a:lnSpc>
              <a:buChar char="•"/>
              <a:tabLst>
                <a:tab pos="446405" algn="l"/>
                <a:tab pos="447040" algn="l"/>
              </a:tabLst>
            </a:pPr>
            <a:r>
              <a:rPr sz="2800" spc="-5" dirty="0">
                <a:latin typeface="DejaVu Serif"/>
                <a:cs typeface="DejaVu Serif"/>
              </a:rPr>
              <a:t>cheap</a:t>
            </a:r>
            <a:endParaRPr sz="2800">
              <a:latin typeface="DejaVu Serif"/>
              <a:cs typeface="DejaVu Serif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82270" y="336550"/>
            <a:ext cx="2138680" cy="5130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200" b="1" dirty="0">
                <a:latin typeface="DejaVu Serif"/>
                <a:cs typeface="DejaVu Serif"/>
              </a:rPr>
              <a:t>2.</a:t>
            </a:r>
            <a:r>
              <a:rPr sz="3200" b="1" spc="-75" dirty="0">
                <a:latin typeface="DejaVu Serif"/>
                <a:cs typeface="DejaVu Serif"/>
              </a:rPr>
              <a:t> </a:t>
            </a:r>
            <a:r>
              <a:rPr sz="3200" b="1" spc="-5" dirty="0">
                <a:latin typeface="DejaVu Serif"/>
                <a:cs typeface="DejaVu Serif"/>
              </a:rPr>
              <a:t>Quartz</a:t>
            </a:r>
            <a:endParaRPr sz="3200">
              <a:latin typeface="DejaVu Serif"/>
              <a:cs typeface="DejaVu Serif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82270" y="824229"/>
            <a:ext cx="7268209" cy="377317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878840">
              <a:lnSpc>
                <a:spcPct val="100000"/>
              </a:lnSpc>
              <a:spcBef>
                <a:spcPts val="100"/>
              </a:spcBef>
              <a:buSzPct val="76923"/>
              <a:buChar char="•"/>
              <a:tabLst>
                <a:tab pos="405765" algn="l"/>
                <a:tab pos="406400" algn="l"/>
              </a:tabLst>
            </a:pPr>
            <a:r>
              <a:rPr sz="2600" spc="-5" dirty="0">
                <a:latin typeface="DejaVu Serif"/>
                <a:cs typeface="DejaVu Serif"/>
              </a:rPr>
              <a:t>It allows passage both </a:t>
            </a:r>
            <a:r>
              <a:rPr sz="2600" dirty="0">
                <a:latin typeface="DejaVu Serif"/>
                <a:cs typeface="DejaVu Serif"/>
              </a:rPr>
              <a:t>type of </a:t>
            </a:r>
            <a:r>
              <a:rPr sz="2600" spc="-5" dirty="0">
                <a:latin typeface="DejaVu Serif"/>
                <a:cs typeface="DejaVu Serif"/>
              </a:rPr>
              <a:t>light,  ultraviolet </a:t>
            </a:r>
            <a:r>
              <a:rPr sz="2600" dirty="0">
                <a:latin typeface="DejaVu Serif"/>
                <a:cs typeface="DejaVu Serif"/>
              </a:rPr>
              <a:t>&amp; </a:t>
            </a:r>
            <a:r>
              <a:rPr sz="2600" spc="-5" dirty="0">
                <a:latin typeface="DejaVu Serif"/>
                <a:cs typeface="DejaVu Serif"/>
              </a:rPr>
              <a:t>visible</a:t>
            </a:r>
            <a:r>
              <a:rPr sz="2600" spc="-25" dirty="0">
                <a:latin typeface="DejaVu Serif"/>
                <a:cs typeface="DejaVu Serif"/>
              </a:rPr>
              <a:t> </a:t>
            </a:r>
            <a:r>
              <a:rPr sz="2600" spc="-5" dirty="0">
                <a:latin typeface="DejaVu Serif"/>
                <a:cs typeface="DejaVu Serif"/>
              </a:rPr>
              <a:t>ranges.</a:t>
            </a:r>
            <a:endParaRPr sz="2600">
              <a:latin typeface="DejaVu Serif"/>
              <a:cs typeface="DejaVu Serif"/>
            </a:endParaRPr>
          </a:p>
          <a:p>
            <a:pPr marL="117475" marR="5080" indent="-105410">
              <a:lnSpc>
                <a:spcPct val="100000"/>
              </a:lnSpc>
              <a:buChar char="•"/>
              <a:tabLst>
                <a:tab pos="312420" algn="l"/>
              </a:tabLst>
            </a:pPr>
            <a:r>
              <a:rPr sz="2600" dirty="0">
                <a:latin typeface="DejaVu Serif"/>
                <a:cs typeface="DejaVu Serif"/>
              </a:rPr>
              <a:t>So </a:t>
            </a:r>
            <a:r>
              <a:rPr sz="2600" spc="-5" dirty="0">
                <a:latin typeface="DejaVu Serif"/>
                <a:cs typeface="DejaVu Serif"/>
              </a:rPr>
              <a:t>used </a:t>
            </a:r>
            <a:r>
              <a:rPr sz="2600" dirty="0">
                <a:latin typeface="DejaVu Serif"/>
                <a:cs typeface="DejaVu Serif"/>
              </a:rPr>
              <a:t>for </a:t>
            </a:r>
            <a:r>
              <a:rPr sz="2600" spc="-5" dirty="0">
                <a:latin typeface="DejaVu Serif"/>
                <a:cs typeface="DejaVu Serif"/>
              </a:rPr>
              <a:t>measurement </a:t>
            </a:r>
            <a:r>
              <a:rPr sz="2600" dirty="0">
                <a:latin typeface="DejaVu Serif"/>
                <a:cs typeface="DejaVu Serif"/>
              </a:rPr>
              <a:t>of </a:t>
            </a:r>
            <a:r>
              <a:rPr sz="2600" spc="-5" dirty="0">
                <a:latin typeface="DejaVu Serif"/>
                <a:cs typeface="DejaVu Serif"/>
              </a:rPr>
              <a:t>both ranges.  </a:t>
            </a:r>
            <a:r>
              <a:rPr sz="2600" spc="-55" dirty="0">
                <a:latin typeface="DejaVu Serif"/>
                <a:cs typeface="DejaVu Serif"/>
              </a:rPr>
              <a:t>costly.</a:t>
            </a:r>
            <a:endParaRPr sz="2600">
              <a:latin typeface="DejaVu Serif"/>
              <a:cs typeface="DejaVu Serif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2650">
              <a:latin typeface="DejaVu Serif"/>
              <a:cs typeface="DejaVu Serif"/>
            </a:endParaRPr>
          </a:p>
          <a:p>
            <a:pPr marL="12700">
              <a:lnSpc>
                <a:spcPct val="100000"/>
              </a:lnSpc>
            </a:pPr>
            <a:r>
              <a:rPr sz="3200" b="1" spc="-10" dirty="0">
                <a:latin typeface="Carlito"/>
                <a:cs typeface="Carlito"/>
              </a:rPr>
              <a:t>3.Plastic</a:t>
            </a:r>
            <a:r>
              <a:rPr sz="3200" b="1" spc="-5" dirty="0">
                <a:latin typeface="Carlito"/>
                <a:cs typeface="Carlito"/>
              </a:rPr>
              <a:t> </a:t>
            </a:r>
            <a:r>
              <a:rPr sz="3200" b="1" spc="-40" dirty="0">
                <a:latin typeface="Carlito"/>
                <a:cs typeface="Carlito"/>
              </a:rPr>
              <a:t>cuvette</a:t>
            </a:r>
            <a:endParaRPr sz="3200">
              <a:latin typeface="Carlito"/>
              <a:cs typeface="Carlito"/>
            </a:endParaRPr>
          </a:p>
          <a:p>
            <a:pPr marL="270510" indent="-257810">
              <a:lnSpc>
                <a:spcPct val="100000"/>
              </a:lnSpc>
              <a:buChar char="•"/>
              <a:tabLst>
                <a:tab pos="270510" algn="l"/>
              </a:tabLst>
            </a:pPr>
            <a:r>
              <a:rPr sz="2800" spc="-15" dirty="0">
                <a:latin typeface="Carlito"/>
                <a:cs typeface="Carlito"/>
              </a:rPr>
              <a:t>Shorter </a:t>
            </a:r>
            <a:r>
              <a:rPr sz="2800" spc="-25" dirty="0">
                <a:latin typeface="Carlito"/>
                <a:cs typeface="Carlito"/>
              </a:rPr>
              <a:t>Life</a:t>
            </a:r>
            <a:r>
              <a:rPr sz="2800" spc="-5" dirty="0">
                <a:latin typeface="Carlito"/>
                <a:cs typeface="Carlito"/>
              </a:rPr>
              <a:t> Span</a:t>
            </a:r>
            <a:endParaRPr sz="2800">
              <a:latin typeface="Carlito"/>
              <a:cs typeface="Carlito"/>
            </a:endParaRPr>
          </a:p>
          <a:p>
            <a:pPr marL="189865" indent="-177800">
              <a:lnSpc>
                <a:spcPct val="100000"/>
              </a:lnSpc>
              <a:buChar char="•"/>
              <a:tabLst>
                <a:tab pos="190500" algn="l"/>
              </a:tabLst>
            </a:pPr>
            <a:r>
              <a:rPr sz="2800" spc="-15" dirty="0">
                <a:latin typeface="Carlito"/>
                <a:cs typeface="Carlito"/>
              </a:rPr>
              <a:t>Easily </a:t>
            </a:r>
            <a:r>
              <a:rPr sz="2800" spc="-20" dirty="0">
                <a:latin typeface="Carlito"/>
                <a:cs typeface="Carlito"/>
              </a:rPr>
              <a:t>get</a:t>
            </a:r>
            <a:r>
              <a:rPr sz="2800" dirty="0">
                <a:latin typeface="Carlito"/>
                <a:cs typeface="Carlito"/>
              </a:rPr>
              <a:t> </a:t>
            </a:r>
            <a:r>
              <a:rPr sz="2800" spc="-20" dirty="0">
                <a:latin typeface="Carlito"/>
                <a:cs typeface="Carlito"/>
              </a:rPr>
              <a:t>Scratches</a:t>
            </a:r>
            <a:endParaRPr sz="2800">
              <a:latin typeface="Carlito"/>
              <a:cs typeface="Carlito"/>
            </a:endParaRPr>
          </a:p>
          <a:p>
            <a:pPr marL="270510" lvl="1" indent="-177800">
              <a:lnSpc>
                <a:spcPct val="100000"/>
              </a:lnSpc>
              <a:buSzPct val="96428"/>
              <a:buChar char="•"/>
              <a:tabLst>
                <a:tab pos="270510" algn="l"/>
              </a:tabLst>
            </a:pPr>
            <a:r>
              <a:rPr sz="2800" spc="-10" dirty="0">
                <a:latin typeface="Carlito"/>
                <a:cs typeface="Carlito"/>
              </a:rPr>
              <a:t>Low</a:t>
            </a:r>
            <a:r>
              <a:rPr sz="2800" spc="-5" dirty="0">
                <a:latin typeface="Carlito"/>
                <a:cs typeface="Carlito"/>
              </a:rPr>
              <a:t> </a:t>
            </a:r>
            <a:r>
              <a:rPr sz="2800" spc="-15" dirty="0">
                <a:latin typeface="Carlito"/>
                <a:cs typeface="Carlito"/>
              </a:rPr>
              <a:t>Cost</a:t>
            </a:r>
            <a:endParaRPr sz="2800">
              <a:latin typeface="Carlito"/>
              <a:cs typeface="Carlito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34669" y="795020"/>
            <a:ext cx="8066405" cy="58737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3835"/>
              </a:lnSpc>
              <a:spcBef>
                <a:spcPts val="100"/>
              </a:spcBef>
            </a:pPr>
            <a:r>
              <a:rPr sz="3200" b="1" spc="-25" dirty="0">
                <a:latin typeface="Carlito"/>
                <a:cs typeface="Carlito"/>
              </a:rPr>
              <a:t>PHOTOCELL</a:t>
            </a:r>
            <a:r>
              <a:rPr sz="3200" b="1" spc="-15" dirty="0">
                <a:latin typeface="Carlito"/>
                <a:cs typeface="Carlito"/>
              </a:rPr>
              <a:t> </a:t>
            </a:r>
            <a:r>
              <a:rPr sz="3200" b="1" spc="-25" dirty="0">
                <a:latin typeface="Carlito"/>
                <a:cs typeface="Carlito"/>
              </a:rPr>
              <a:t>(PHOTODETECTOR)</a:t>
            </a:r>
            <a:endParaRPr sz="3200">
              <a:latin typeface="Carlito"/>
              <a:cs typeface="Carlito"/>
            </a:endParaRPr>
          </a:p>
          <a:p>
            <a:pPr marL="12700" marR="198755" indent="182880">
              <a:lnSpc>
                <a:spcPts val="3840"/>
              </a:lnSpc>
              <a:spcBef>
                <a:spcPts val="120"/>
              </a:spcBef>
              <a:buSzPct val="96875"/>
              <a:buFont typeface="Carlito"/>
              <a:buChar char="•"/>
              <a:tabLst>
                <a:tab pos="398780" algn="l"/>
              </a:tabLst>
            </a:pPr>
            <a:r>
              <a:rPr sz="3200" spc="-5" dirty="0">
                <a:latin typeface="Carlito"/>
                <a:cs typeface="Carlito"/>
              </a:rPr>
              <a:t>These </a:t>
            </a:r>
            <a:r>
              <a:rPr sz="3200" spc="-20" dirty="0">
                <a:latin typeface="Carlito"/>
                <a:cs typeface="Carlito"/>
              </a:rPr>
              <a:t>are </a:t>
            </a:r>
            <a:r>
              <a:rPr sz="3200" spc="-5" dirty="0">
                <a:latin typeface="Carlito"/>
                <a:cs typeface="Carlito"/>
              </a:rPr>
              <a:t>the devices </a:t>
            </a:r>
            <a:r>
              <a:rPr sz="3200" spc="-25" dirty="0">
                <a:latin typeface="Carlito"/>
                <a:cs typeface="Carlito"/>
              </a:rPr>
              <a:t>to </a:t>
            </a:r>
            <a:r>
              <a:rPr sz="3200" spc="-10" dirty="0">
                <a:latin typeface="Carlito"/>
                <a:cs typeface="Carlito"/>
              </a:rPr>
              <a:t>measure the  </a:t>
            </a:r>
            <a:r>
              <a:rPr sz="3200" spc="-15" dirty="0">
                <a:latin typeface="Carlito"/>
                <a:cs typeface="Carlito"/>
              </a:rPr>
              <a:t>intensity </a:t>
            </a:r>
            <a:r>
              <a:rPr sz="3200" spc="-5" dirty="0">
                <a:latin typeface="Carlito"/>
                <a:cs typeface="Carlito"/>
              </a:rPr>
              <a:t>of </a:t>
            </a:r>
            <a:r>
              <a:rPr sz="3200" spc="-10" dirty="0">
                <a:latin typeface="Carlito"/>
                <a:cs typeface="Carlito"/>
              </a:rPr>
              <a:t>light </a:t>
            </a:r>
            <a:r>
              <a:rPr sz="3200" spc="-20" dirty="0">
                <a:latin typeface="Carlito"/>
                <a:cs typeface="Carlito"/>
              </a:rPr>
              <a:t>by converting </a:t>
            </a:r>
            <a:r>
              <a:rPr sz="3200" spc="-10" dirty="0">
                <a:latin typeface="Carlito"/>
                <a:cs typeface="Carlito"/>
              </a:rPr>
              <a:t>light energy </a:t>
            </a:r>
            <a:r>
              <a:rPr sz="3200" dirty="0">
                <a:latin typeface="Carlito"/>
                <a:cs typeface="Carlito"/>
              </a:rPr>
              <a:t>in </a:t>
            </a:r>
            <a:r>
              <a:rPr sz="3200" spc="-25" dirty="0">
                <a:latin typeface="Carlito"/>
                <a:cs typeface="Carlito"/>
              </a:rPr>
              <a:t>to  </a:t>
            </a:r>
            <a:r>
              <a:rPr sz="3200" spc="-5" dirty="0">
                <a:latin typeface="Carlito"/>
                <a:cs typeface="Carlito"/>
              </a:rPr>
              <a:t>electric </a:t>
            </a:r>
            <a:r>
              <a:rPr sz="3200" spc="-40" dirty="0">
                <a:latin typeface="Carlito"/>
                <a:cs typeface="Carlito"/>
              </a:rPr>
              <a:t>energy.</a:t>
            </a:r>
            <a:endParaRPr sz="3200">
              <a:latin typeface="Carlito"/>
              <a:cs typeface="Carlito"/>
            </a:endParaRPr>
          </a:p>
          <a:p>
            <a:pPr marL="12700" marR="5080" lvl="1" indent="285750">
              <a:lnSpc>
                <a:spcPts val="3840"/>
              </a:lnSpc>
              <a:buSzPct val="96875"/>
              <a:buChar char="•"/>
              <a:tabLst>
                <a:tab pos="502284" algn="l"/>
                <a:tab pos="1438910" algn="l"/>
                <a:tab pos="2114550" algn="l"/>
                <a:tab pos="3192780" algn="l"/>
                <a:tab pos="3761104" algn="l"/>
                <a:tab pos="4241800" algn="l"/>
                <a:tab pos="5104765" algn="l"/>
                <a:tab pos="6682105" algn="l"/>
              </a:tabLst>
            </a:pPr>
            <a:r>
              <a:rPr sz="3200" spc="-5" dirty="0">
                <a:latin typeface="Carlito"/>
                <a:cs typeface="Carlito"/>
              </a:rPr>
              <a:t>Th</a:t>
            </a:r>
            <a:r>
              <a:rPr sz="3200" spc="-25" dirty="0">
                <a:latin typeface="Carlito"/>
                <a:cs typeface="Carlito"/>
              </a:rPr>
              <a:t>e</a:t>
            </a:r>
            <a:r>
              <a:rPr sz="3200" dirty="0">
                <a:latin typeface="Carlito"/>
                <a:cs typeface="Carlito"/>
              </a:rPr>
              <a:t>y	a</a:t>
            </a:r>
            <a:r>
              <a:rPr sz="3200" spc="-50" dirty="0">
                <a:latin typeface="Carlito"/>
                <a:cs typeface="Carlito"/>
              </a:rPr>
              <a:t>r</a:t>
            </a:r>
            <a:r>
              <a:rPr sz="3200" dirty="0">
                <a:latin typeface="Carlito"/>
                <a:cs typeface="Carlito"/>
              </a:rPr>
              <a:t>e	m</a:t>
            </a:r>
            <a:r>
              <a:rPr sz="3200" spc="-5" dirty="0">
                <a:latin typeface="Carlito"/>
                <a:cs typeface="Carlito"/>
              </a:rPr>
              <a:t>ad</a:t>
            </a:r>
            <a:r>
              <a:rPr sz="3200" dirty="0">
                <a:latin typeface="Carlito"/>
                <a:cs typeface="Carlito"/>
              </a:rPr>
              <a:t>e	</a:t>
            </a:r>
            <a:r>
              <a:rPr sz="3200" spc="-15" dirty="0">
                <a:latin typeface="Carlito"/>
                <a:cs typeface="Carlito"/>
              </a:rPr>
              <a:t>u</a:t>
            </a:r>
            <a:r>
              <a:rPr sz="3200" dirty="0">
                <a:latin typeface="Carlito"/>
                <a:cs typeface="Carlito"/>
              </a:rPr>
              <a:t>p	</a:t>
            </a:r>
            <a:r>
              <a:rPr sz="3200" spc="-5" dirty="0">
                <a:latin typeface="Carlito"/>
                <a:cs typeface="Carlito"/>
              </a:rPr>
              <a:t>o</a:t>
            </a:r>
            <a:r>
              <a:rPr sz="3200" dirty="0">
                <a:latin typeface="Carlito"/>
                <a:cs typeface="Carlito"/>
              </a:rPr>
              <a:t>f	</a:t>
            </a:r>
            <a:r>
              <a:rPr sz="3200" spc="-5" dirty="0">
                <a:latin typeface="Carlito"/>
                <a:cs typeface="Carlito"/>
              </a:rPr>
              <a:t>li</a:t>
            </a:r>
            <a:r>
              <a:rPr sz="3200" spc="10" dirty="0">
                <a:latin typeface="Carlito"/>
                <a:cs typeface="Carlito"/>
              </a:rPr>
              <a:t>g</a:t>
            </a:r>
            <a:r>
              <a:rPr sz="3200" spc="-45" dirty="0">
                <a:latin typeface="Carlito"/>
                <a:cs typeface="Carlito"/>
              </a:rPr>
              <a:t>h</a:t>
            </a:r>
            <a:r>
              <a:rPr sz="3200" dirty="0">
                <a:latin typeface="Carlito"/>
                <a:cs typeface="Carlito"/>
              </a:rPr>
              <a:t>t	</a:t>
            </a:r>
            <a:r>
              <a:rPr sz="3200" spc="-5" dirty="0">
                <a:latin typeface="Carlito"/>
                <a:cs typeface="Carlito"/>
              </a:rPr>
              <a:t>s</a:t>
            </a:r>
            <a:r>
              <a:rPr sz="3200" spc="5" dirty="0">
                <a:latin typeface="Carlito"/>
                <a:cs typeface="Carlito"/>
              </a:rPr>
              <a:t>e</a:t>
            </a:r>
            <a:r>
              <a:rPr sz="3200" spc="-5" dirty="0">
                <a:latin typeface="Carlito"/>
                <a:cs typeface="Carlito"/>
              </a:rPr>
              <a:t>nsi</a:t>
            </a:r>
            <a:r>
              <a:rPr sz="3200" spc="-15" dirty="0">
                <a:latin typeface="Carlito"/>
                <a:cs typeface="Carlito"/>
              </a:rPr>
              <a:t>ti</a:t>
            </a:r>
            <a:r>
              <a:rPr sz="3200" spc="-35" dirty="0">
                <a:latin typeface="Carlito"/>
                <a:cs typeface="Carlito"/>
              </a:rPr>
              <a:t>v</a:t>
            </a:r>
            <a:r>
              <a:rPr sz="3200" dirty="0">
                <a:latin typeface="Carlito"/>
                <a:cs typeface="Carlito"/>
              </a:rPr>
              <a:t>e	m</a:t>
            </a:r>
            <a:r>
              <a:rPr sz="3200" spc="-35" dirty="0">
                <a:latin typeface="Carlito"/>
                <a:cs typeface="Carlito"/>
              </a:rPr>
              <a:t>a</a:t>
            </a:r>
            <a:r>
              <a:rPr sz="3200" spc="-45" dirty="0">
                <a:latin typeface="Carlito"/>
                <a:cs typeface="Carlito"/>
              </a:rPr>
              <a:t>t</a:t>
            </a:r>
            <a:r>
              <a:rPr sz="3200" dirty="0">
                <a:latin typeface="Carlito"/>
                <a:cs typeface="Carlito"/>
              </a:rPr>
              <a:t>e</a:t>
            </a:r>
            <a:r>
              <a:rPr sz="3200" spc="-10" dirty="0">
                <a:latin typeface="Carlito"/>
                <a:cs typeface="Carlito"/>
              </a:rPr>
              <a:t>r</a:t>
            </a:r>
            <a:r>
              <a:rPr sz="3200" spc="-5" dirty="0">
                <a:latin typeface="Carlito"/>
                <a:cs typeface="Carlito"/>
              </a:rPr>
              <a:t>i</a:t>
            </a:r>
            <a:r>
              <a:rPr sz="3200" dirty="0">
                <a:latin typeface="Carlito"/>
                <a:cs typeface="Carlito"/>
              </a:rPr>
              <a:t>al  </a:t>
            </a:r>
            <a:r>
              <a:rPr sz="3200" spc="-5" dirty="0">
                <a:latin typeface="Carlito"/>
                <a:cs typeface="Carlito"/>
              </a:rPr>
              <a:t>such </a:t>
            </a:r>
            <a:r>
              <a:rPr sz="3200" dirty="0">
                <a:latin typeface="Carlito"/>
                <a:cs typeface="Carlito"/>
              </a:rPr>
              <a:t>as		</a:t>
            </a:r>
            <a:r>
              <a:rPr sz="3200" spc="-5" dirty="0">
                <a:latin typeface="Carlito"/>
                <a:cs typeface="Carlito"/>
              </a:rPr>
              <a:t>selenium.</a:t>
            </a:r>
            <a:endParaRPr sz="320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3000">
              <a:latin typeface="Carlito"/>
              <a:cs typeface="Carlito"/>
            </a:endParaRPr>
          </a:p>
          <a:p>
            <a:pPr marL="12700">
              <a:lnSpc>
                <a:spcPct val="100000"/>
              </a:lnSpc>
            </a:pPr>
            <a:r>
              <a:rPr sz="3200" b="1" spc="-40" dirty="0">
                <a:latin typeface="Carlito"/>
                <a:cs typeface="Carlito"/>
              </a:rPr>
              <a:t>GALVANOMETER</a:t>
            </a:r>
            <a:endParaRPr sz="3200">
              <a:latin typeface="Carlito"/>
              <a:cs typeface="Carlito"/>
            </a:endParaRPr>
          </a:p>
          <a:p>
            <a:pPr marL="228600" indent="-215900">
              <a:lnSpc>
                <a:spcPct val="100000"/>
              </a:lnSpc>
              <a:buFont typeface="Liberation Sans"/>
              <a:buChar char="•"/>
              <a:tabLst>
                <a:tab pos="228600" algn="l"/>
              </a:tabLst>
            </a:pPr>
            <a:r>
              <a:rPr sz="3200" spc="-15" dirty="0">
                <a:latin typeface="Carlito"/>
                <a:cs typeface="Carlito"/>
              </a:rPr>
              <a:t>Readout </a:t>
            </a:r>
            <a:r>
              <a:rPr sz="3200" spc="-5" dirty="0">
                <a:latin typeface="Carlito"/>
                <a:cs typeface="Carlito"/>
              </a:rPr>
              <a:t>device.</a:t>
            </a:r>
            <a:endParaRPr sz="3200">
              <a:latin typeface="Carlito"/>
              <a:cs typeface="Carlito"/>
            </a:endParaRPr>
          </a:p>
          <a:p>
            <a:pPr marL="228600" marR="193675" indent="-215900">
              <a:lnSpc>
                <a:spcPct val="99900"/>
              </a:lnSpc>
              <a:spcBef>
                <a:spcPts val="5"/>
              </a:spcBef>
              <a:buFont typeface="Liberation Sans"/>
              <a:buChar char="•"/>
              <a:tabLst>
                <a:tab pos="228600" algn="l"/>
              </a:tabLst>
            </a:pPr>
            <a:r>
              <a:rPr sz="3200" dirty="0">
                <a:latin typeface="Carlito"/>
                <a:cs typeface="Carlito"/>
              </a:rPr>
              <a:t>A </a:t>
            </a:r>
            <a:r>
              <a:rPr sz="3200" spc="-20" dirty="0">
                <a:latin typeface="Carlito"/>
                <a:cs typeface="Carlito"/>
              </a:rPr>
              <a:t>galvanometer </a:t>
            </a:r>
            <a:r>
              <a:rPr sz="3200" spc="-5" dirty="0">
                <a:latin typeface="Carlito"/>
                <a:cs typeface="Carlito"/>
              </a:rPr>
              <a:t>is used </a:t>
            </a:r>
            <a:r>
              <a:rPr sz="3200" spc="-20" dirty="0">
                <a:latin typeface="Carlito"/>
                <a:cs typeface="Carlito"/>
              </a:rPr>
              <a:t>to </a:t>
            </a:r>
            <a:r>
              <a:rPr sz="3200" spc="-15" dirty="0">
                <a:latin typeface="Carlito"/>
                <a:cs typeface="Carlito"/>
              </a:rPr>
              <a:t>detect </a:t>
            </a:r>
            <a:r>
              <a:rPr sz="3200" spc="-5" dirty="0">
                <a:latin typeface="Carlito"/>
                <a:cs typeface="Carlito"/>
              </a:rPr>
              <a:t>and </a:t>
            </a:r>
            <a:r>
              <a:rPr sz="3200" spc="-10" dirty="0">
                <a:latin typeface="Carlito"/>
                <a:cs typeface="Carlito"/>
              </a:rPr>
              <a:t>measure  electrical </a:t>
            </a:r>
            <a:r>
              <a:rPr sz="3200" spc="-20" dirty="0">
                <a:latin typeface="Carlito"/>
                <a:cs typeface="Carlito"/>
              </a:rPr>
              <a:t>current </a:t>
            </a:r>
            <a:r>
              <a:rPr sz="3200" spc="-10" dirty="0">
                <a:latin typeface="Carlito"/>
                <a:cs typeface="Carlito"/>
              </a:rPr>
              <a:t>produced </a:t>
            </a:r>
            <a:r>
              <a:rPr sz="3200" spc="-15" dirty="0">
                <a:latin typeface="Carlito"/>
                <a:cs typeface="Carlito"/>
              </a:rPr>
              <a:t>by </a:t>
            </a:r>
            <a:r>
              <a:rPr sz="3200" spc="-10" dirty="0">
                <a:latin typeface="Carlito"/>
                <a:cs typeface="Carlito"/>
              </a:rPr>
              <a:t>the  </a:t>
            </a:r>
            <a:r>
              <a:rPr sz="3200" spc="-40" dirty="0">
                <a:latin typeface="Carlito"/>
                <a:cs typeface="Carlito"/>
              </a:rPr>
              <a:t>photodetector.</a:t>
            </a:r>
            <a:endParaRPr sz="3200">
              <a:latin typeface="Carlito"/>
              <a:cs typeface="Carlito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399029" y="185420"/>
            <a:ext cx="4341495" cy="6959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400" b="1" spc="-5" dirty="0">
                <a:latin typeface="Liberation Serif"/>
                <a:cs typeface="Liberation Serif"/>
              </a:rPr>
              <a:t>COLORIMETER</a:t>
            </a:r>
            <a:endParaRPr sz="4400">
              <a:latin typeface="Liberation Serif"/>
              <a:cs typeface="Liberation Serif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34669" y="1174750"/>
            <a:ext cx="8056880" cy="394979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28600" indent="-215900">
              <a:lnSpc>
                <a:spcPct val="100000"/>
              </a:lnSpc>
              <a:spcBef>
                <a:spcPts val="100"/>
              </a:spcBef>
              <a:buFont typeface="Liberation Sans"/>
              <a:buChar char="•"/>
              <a:tabLst>
                <a:tab pos="228600" algn="l"/>
              </a:tabLst>
            </a:pPr>
            <a:r>
              <a:rPr sz="3200" dirty="0">
                <a:latin typeface="Liberation Serif"/>
                <a:cs typeface="Liberation Serif"/>
              </a:rPr>
              <a:t>What </a:t>
            </a:r>
            <a:r>
              <a:rPr sz="3200" spc="-5" dirty="0">
                <a:latin typeface="Liberation Serif"/>
                <a:cs typeface="Liberation Serif"/>
              </a:rPr>
              <a:t>is </a:t>
            </a:r>
            <a:r>
              <a:rPr sz="3200" dirty="0">
                <a:latin typeface="Liberation Serif"/>
                <a:cs typeface="Liberation Serif"/>
              </a:rPr>
              <a:t>colorimeter</a:t>
            </a:r>
            <a:r>
              <a:rPr sz="3200" spc="-15" dirty="0">
                <a:latin typeface="Liberation Serif"/>
                <a:cs typeface="Liberation Serif"/>
              </a:rPr>
              <a:t> </a:t>
            </a:r>
            <a:r>
              <a:rPr sz="3200" dirty="0">
                <a:latin typeface="Liberation Serif"/>
                <a:cs typeface="Liberation Serif"/>
              </a:rPr>
              <a:t>?</a:t>
            </a:r>
            <a:endParaRPr sz="3200">
              <a:latin typeface="Liberation Serif"/>
              <a:cs typeface="Liberation Serif"/>
            </a:endParaRPr>
          </a:p>
          <a:p>
            <a:pPr marL="228600" indent="-215900">
              <a:lnSpc>
                <a:spcPct val="100000"/>
              </a:lnSpc>
              <a:buFont typeface="Liberation Sans"/>
              <a:buChar char="•"/>
              <a:tabLst>
                <a:tab pos="228600" algn="l"/>
              </a:tabLst>
            </a:pPr>
            <a:r>
              <a:rPr sz="3200" spc="-20" dirty="0">
                <a:latin typeface="Liberation Serif"/>
                <a:cs typeface="Liberation Serif"/>
              </a:rPr>
              <a:t>Colorimetry.</a:t>
            </a:r>
            <a:endParaRPr sz="3200">
              <a:latin typeface="Liberation Serif"/>
              <a:cs typeface="Liberation Serif"/>
            </a:endParaRPr>
          </a:p>
          <a:p>
            <a:pPr marL="228600" indent="-215900">
              <a:lnSpc>
                <a:spcPct val="100000"/>
              </a:lnSpc>
              <a:buFont typeface="Liberation Sans"/>
              <a:buChar char="•"/>
              <a:tabLst>
                <a:tab pos="228600" algn="l"/>
              </a:tabLst>
            </a:pPr>
            <a:r>
              <a:rPr sz="3200" spc="-5" dirty="0">
                <a:latin typeface="Liberation Serif"/>
                <a:cs typeface="Liberation Serif"/>
              </a:rPr>
              <a:t>Principle </a:t>
            </a:r>
            <a:r>
              <a:rPr sz="3200" dirty="0">
                <a:latin typeface="Liberation Serif"/>
                <a:cs typeface="Liberation Serif"/>
              </a:rPr>
              <a:t>of</a:t>
            </a:r>
            <a:r>
              <a:rPr sz="3200" spc="15" dirty="0">
                <a:latin typeface="Liberation Serif"/>
                <a:cs typeface="Liberation Serif"/>
              </a:rPr>
              <a:t> </a:t>
            </a:r>
            <a:r>
              <a:rPr sz="3200" spc="-20" dirty="0">
                <a:latin typeface="Liberation Serif"/>
                <a:cs typeface="Liberation Serif"/>
              </a:rPr>
              <a:t>colorimeter.</a:t>
            </a:r>
            <a:endParaRPr sz="3200">
              <a:latin typeface="Liberation Serif"/>
              <a:cs typeface="Liberation Serif"/>
            </a:endParaRPr>
          </a:p>
          <a:p>
            <a:pPr marL="228600" indent="-215900">
              <a:lnSpc>
                <a:spcPct val="100000"/>
              </a:lnSpc>
              <a:buFont typeface="Liberation Sans"/>
              <a:buChar char="•"/>
              <a:tabLst>
                <a:tab pos="228600" algn="l"/>
              </a:tabLst>
            </a:pPr>
            <a:r>
              <a:rPr sz="3200" dirty="0">
                <a:latin typeface="Liberation Serif"/>
                <a:cs typeface="Liberation Serif"/>
              </a:rPr>
              <a:t>Beer's and </a:t>
            </a:r>
            <a:r>
              <a:rPr sz="3200" spc="-5" dirty="0">
                <a:latin typeface="Liberation Serif"/>
                <a:cs typeface="Liberation Serif"/>
              </a:rPr>
              <a:t>Lambert's</a:t>
            </a:r>
            <a:r>
              <a:rPr sz="3200" spc="5" dirty="0">
                <a:latin typeface="Liberation Serif"/>
                <a:cs typeface="Liberation Serif"/>
              </a:rPr>
              <a:t> </a:t>
            </a:r>
            <a:r>
              <a:rPr sz="3200" spc="-55" dirty="0">
                <a:latin typeface="Liberation Serif"/>
                <a:cs typeface="Liberation Serif"/>
              </a:rPr>
              <a:t>law.</a:t>
            </a:r>
            <a:endParaRPr sz="3200">
              <a:latin typeface="Liberation Serif"/>
              <a:cs typeface="Liberation Serif"/>
            </a:endParaRPr>
          </a:p>
          <a:p>
            <a:pPr marL="228600" indent="-215900">
              <a:lnSpc>
                <a:spcPct val="100000"/>
              </a:lnSpc>
              <a:buFont typeface="Liberation Sans"/>
              <a:buChar char="•"/>
              <a:tabLst>
                <a:tab pos="228600" algn="l"/>
              </a:tabLst>
            </a:pPr>
            <a:r>
              <a:rPr sz="3200" dirty="0">
                <a:latin typeface="Liberation Serif"/>
                <a:cs typeface="Liberation Serif"/>
              </a:rPr>
              <a:t>Components of</a:t>
            </a:r>
            <a:r>
              <a:rPr sz="3200" spc="-5" dirty="0">
                <a:latin typeface="Liberation Serif"/>
                <a:cs typeface="Liberation Serif"/>
              </a:rPr>
              <a:t> </a:t>
            </a:r>
            <a:r>
              <a:rPr sz="3200" spc="-15" dirty="0">
                <a:latin typeface="Liberation Serif"/>
                <a:cs typeface="Liberation Serif"/>
              </a:rPr>
              <a:t>colorimeter.</a:t>
            </a:r>
            <a:endParaRPr sz="3200">
              <a:latin typeface="Liberation Serif"/>
              <a:cs typeface="Liberation Serif"/>
            </a:endParaRPr>
          </a:p>
          <a:p>
            <a:pPr marL="228600" indent="-215900">
              <a:lnSpc>
                <a:spcPts val="3835"/>
              </a:lnSpc>
              <a:buFont typeface="Liberation Sans"/>
              <a:buChar char="•"/>
              <a:tabLst>
                <a:tab pos="228600" algn="l"/>
              </a:tabLst>
            </a:pPr>
            <a:r>
              <a:rPr sz="3200" dirty="0">
                <a:latin typeface="Liberation Serif"/>
                <a:cs typeface="Liberation Serif"/>
              </a:rPr>
              <a:t>Functions of</a:t>
            </a:r>
            <a:r>
              <a:rPr sz="3200" spc="5" dirty="0">
                <a:latin typeface="Liberation Serif"/>
                <a:cs typeface="Liberation Serif"/>
              </a:rPr>
              <a:t> </a:t>
            </a:r>
            <a:r>
              <a:rPr sz="3200" dirty="0">
                <a:latin typeface="Liberation Serif"/>
                <a:cs typeface="Liberation Serif"/>
              </a:rPr>
              <a:t>components.</a:t>
            </a:r>
            <a:endParaRPr sz="3200">
              <a:latin typeface="Liberation Serif"/>
              <a:cs typeface="Liberation Serif"/>
            </a:endParaRPr>
          </a:p>
          <a:p>
            <a:pPr marL="228600" marR="5080" indent="-215900">
              <a:lnSpc>
                <a:spcPts val="3840"/>
              </a:lnSpc>
              <a:spcBef>
                <a:spcPts val="120"/>
              </a:spcBef>
              <a:buFont typeface="Liberation Sans"/>
              <a:buChar char="•"/>
              <a:tabLst>
                <a:tab pos="228600" algn="l"/>
                <a:tab pos="2357120" algn="l"/>
                <a:tab pos="3153410" algn="l"/>
                <a:tab pos="5734050" algn="l"/>
                <a:tab pos="6280150" algn="l"/>
                <a:tab pos="7458075" algn="l"/>
              </a:tabLst>
            </a:pPr>
            <a:r>
              <a:rPr sz="3200" spc="5" smtClean="0">
                <a:latin typeface="Liberation Serif"/>
                <a:cs typeface="Liberation Serif"/>
              </a:rPr>
              <a:t>A</a:t>
            </a:r>
            <a:r>
              <a:rPr sz="3200" smtClean="0">
                <a:latin typeface="Liberation Serif"/>
                <a:cs typeface="Liberation Serif"/>
              </a:rPr>
              <a:t>d</a:t>
            </a:r>
            <a:r>
              <a:rPr sz="3200" spc="5" smtClean="0">
                <a:latin typeface="Liberation Serif"/>
                <a:cs typeface="Liberation Serif"/>
              </a:rPr>
              <a:t>van</a:t>
            </a:r>
            <a:r>
              <a:rPr sz="3200" spc="-5" smtClean="0">
                <a:latin typeface="Liberation Serif"/>
                <a:cs typeface="Liberation Serif"/>
              </a:rPr>
              <a:t>ta</a:t>
            </a:r>
            <a:r>
              <a:rPr sz="3200" smtClean="0">
                <a:latin typeface="Liberation Serif"/>
                <a:cs typeface="Liberation Serif"/>
              </a:rPr>
              <a:t>g</a:t>
            </a:r>
            <a:r>
              <a:rPr sz="3200" spc="5" smtClean="0">
                <a:latin typeface="Liberation Serif"/>
                <a:cs typeface="Liberation Serif"/>
              </a:rPr>
              <a:t>e</a:t>
            </a:r>
            <a:r>
              <a:rPr sz="3200" smtClean="0">
                <a:latin typeface="Liberation Serif"/>
                <a:cs typeface="Liberation Serif"/>
              </a:rPr>
              <a:t>s</a:t>
            </a:r>
            <a:r>
              <a:rPr lang="en-IN" sz="3200" dirty="0">
                <a:latin typeface="Liberation Serif"/>
                <a:cs typeface="Liberation Serif"/>
              </a:rPr>
              <a:t> </a:t>
            </a:r>
            <a:r>
              <a:rPr sz="3200" spc="5" smtClean="0">
                <a:latin typeface="Liberation Serif"/>
                <a:cs typeface="Liberation Serif"/>
              </a:rPr>
              <a:t>an</a:t>
            </a:r>
            <a:r>
              <a:rPr sz="3200" smtClean="0">
                <a:latin typeface="Liberation Serif"/>
                <a:cs typeface="Liberation Serif"/>
              </a:rPr>
              <a:t>d</a:t>
            </a:r>
            <a:r>
              <a:rPr lang="en-IN" sz="3200" dirty="0" smtClean="0">
                <a:latin typeface="Liberation Serif"/>
                <a:cs typeface="Liberation Serif"/>
              </a:rPr>
              <a:t> </a:t>
            </a:r>
            <a:r>
              <a:rPr sz="3200" spc="5" smtClean="0">
                <a:latin typeface="Liberation Serif"/>
                <a:cs typeface="Liberation Serif"/>
              </a:rPr>
              <a:t>D</a:t>
            </a:r>
            <a:r>
              <a:rPr sz="3200" spc="-10" smtClean="0">
                <a:latin typeface="Liberation Serif"/>
                <a:cs typeface="Liberation Serif"/>
              </a:rPr>
              <a:t>i</a:t>
            </a:r>
            <a:r>
              <a:rPr sz="3200" smtClean="0">
                <a:latin typeface="Liberation Serif"/>
                <a:cs typeface="Liberation Serif"/>
              </a:rPr>
              <a:t>s</a:t>
            </a:r>
            <a:r>
              <a:rPr sz="3200" spc="5" smtClean="0">
                <a:latin typeface="Liberation Serif"/>
                <a:cs typeface="Liberation Serif"/>
              </a:rPr>
              <a:t>ad</a:t>
            </a:r>
            <a:r>
              <a:rPr sz="3200" smtClean="0">
                <a:latin typeface="Liberation Serif"/>
                <a:cs typeface="Liberation Serif"/>
              </a:rPr>
              <a:t>v</a:t>
            </a:r>
            <a:r>
              <a:rPr sz="3200" spc="5" smtClean="0">
                <a:latin typeface="Liberation Serif"/>
                <a:cs typeface="Liberation Serif"/>
              </a:rPr>
              <a:t>an</a:t>
            </a:r>
            <a:r>
              <a:rPr sz="3200" spc="-5" smtClean="0">
                <a:latin typeface="Liberation Serif"/>
                <a:cs typeface="Liberation Serif"/>
              </a:rPr>
              <a:t>ta</a:t>
            </a:r>
            <a:r>
              <a:rPr sz="3200" smtClean="0">
                <a:latin typeface="Liberation Serif"/>
                <a:cs typeface="Liberation Serif"/>
              </a:rPr>
              <a:t>g</a:t>
            </a:r>
            <a:r>
              <a:rPr sz="3200" spc="5" smtClean="0">
                <a:latin typeface="Liberation Serif"/>
                <a:cs typeface="Liberation Serif"/>
              </a:rPr>
              <a:t>e</a:t>
            </a:r>
            <a:r>
              <a:rPr sz="3200" smtClean="0">
                <a:latin typeface="Liberation Serif"/>
                <a:cs typeface="Liberation Serif"/>
              </a:rPr>
              <a:t>s</a:t>
            </a:r>
            <a:r>
              <a:rPr lang="en-IN" sz="3200" dirty="0">
                <a:latin typeface="Liberation Serif"/>
                <a:cs typeface="Liberation Serif"/>
              </a:rPr>
              <a:t> </a:t>
            </a:r>
            <a:r>
              <a:rPr sz="3200" spc="5" smtClean="0">
                <a:latin typeface="Liberation Serif"/>
                <a:cs typeface="Liberation Serif"/>
              </a:rPr>
              <a:t>o</a:t>
            </a:r>
            <a:r>
              <a:rPr sz="3200" smtClean="0">
                <a:latin typeface="Liberation Serif"/>
                <a:cs typeface="Liberation Serif"/>
              </a:rPr>
              <a:t>f</a:t>
            </a:r>
            <a:r>
              <a:rPr lang="en-IN" sz="3200" dirty="0" smtClean="0">
                <a:latin typeface="Liberation Serif"/>
                <a:cs typeface="Liberation Serif"/>
              </a:rPr>
              <a:t> </a:t>
            </a:r>
            <a:r>
              <a:rPr sz="3200" smtClean="0">
                <a:latin typeface="Liberation Serif"/>
                <a:cs typeface="Liberation Serif"/>
              </a:rPr>
              <a:t>s</a:t>
            </a:r>
            <a:r>
              <a:rPr sz="3200" spc="-5" smtClean="0">
                <a:latin typeface="Liberation Serif"/>
                <a:cs typeface="Liberation Serif"/>
              </a:rPr>
              <a:t>in</a:t>
            </a:r>
            <a:r>
              <a:rPr sz="3200" smtClean="0">
                <a:latin typeface="Liberation Serif"/>
                <a:cs typeface="Liberation Serif"/>
              </a:rPr>
              <a:t>g</a:t>
            </a:r>
            <a:r>
              <a:rPr sz="3200" spc="-5" smtClean="0">
                <a:latin typeface="Liberation Serif"/>
                <a:cs typeface="Liberation Serif"/>
              </a:rPr>
              <a:t>l</a:t>
            </a:r>
            <a:r>
              <a:rPr sz="3200" smtClean="0">
                <a:latin typeface="Liberation Serif"/>
                <a:cs typeface="Liberation Serif"/>
              </a:rPr>
              <a:t>e</a:t>
            </a:r>
            <a:r>
              <a:rPr lang="en-IN" sz="3200" dirty="0">
                <a:latin typeface="Liberation Serif"/>
                <a:cs typeface="Liberation Serif"/>
              </a:rPr>
              <a:t> </a:t>
            </a:r>
            <a:r>
              <a:rPr sz="3200" spc="5" smtClean="0">
                <a:latin typeface="Liberation Serif"/>
                <a:cs typeface="Liberation Serif"/>
              </a:rPr>
              <a:t>c</a:t>
            </a:r>
            <a:r>
              <a:rPr sz="3200" spc="-10" smtClean="0">
                <a:latin typeface="Liberation Serif"/>
                <a:cs typeface="Liberation Serif"/>
              </a:rPr>
              <a:t>ell  </a:t>
            </a:r>
            <a:r>
              <a:rPr sz="3200" spc="-20" dirty="0">
                <a:latin typeface="Liberation Serif"/>
                <a:cs typeface="Liberation Serif"/>
              </a:rPr>
              <a:t>photometry.</a:t>
            </a:r>
            <a:endParaRPr sz="3200">
              <a:latin typeface="Liberation Serif"/>
              <a:cs typeface="Liberation Serif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34669" y="565150"/>
            <a:ext cx="7642859" cy="58750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200" b="1" spc="-50" dirty="0">
                <a:latin typeface="Carlito"/>
                <a:cs typeface="Carlito"/>
              </a:rPr>
              <a:t>ADVANTAGE:-</a:t>
            </a:r>
            <a:endParaRPr sz="320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55"/>
              </a:spcBef>
            </a:pPr>
            <a:endParaRPr sz="3100">
              <a:latin typeface="Carlito"/>
              <a:cs typeface="Carlito"/>
            </a:endParaRPr>
          </a:p>
          <a:p>
            <a:pPr marL="215265" indent="-203200">
              <a:lnSpc>
                <a:spcPct val="100000"/>
              </a:lnSpc>
              <a:buSzPct val="96875"/>
              <a:buChar char="•"/>
              <a:tabLst>
                <a:tab pos="215900" algn="l"/>
              </a:tabLst>
            </a:pPr>
            <a:r>
              <a:rPr sz="3200" dirty="0">
                <a:latin typeface="Carlito"/>
                <a:cs typeface="Carlito"/>
              </a:rPr>
              <a:t>It </a:t>
            </a:r>
            <a:r>
              <a:rPr sz="3200" spc="-5" dirty="0">
                <a:latin typeface="Carlito"/>
                <a:cs typeface="Carlito"/>
              </a:rPr>
              <a:t>is </a:t>
            </a:r>
            <a:r>
              <a:rPr sz="3200" spc="-10" dirty="0">
                <a:latin typeface="Carlito"/>
                <a:cs typeface="Carlito"/>
              </a:rPr>
              <a:t>very </a:t>
            </a:r>
            <a:r>
              <a:rPr sz="3200" spc="-20" dirty="0">
                <a:latin typeface="Carlito"/>
                <a:cs typeface="Carlito"/>
              </a:rPr>
              <a:t>easy </a:t>
            </a:r>
            <a:r>
              <a:rPr sz="3200" spc="-25" dirty="0">
                <a:latin typeface="Carlito"/>
                <a:cs typeface="Carlito"/>
              </a:rPr>
              <a:t>to</a:t>
            </a:r>
            <a:r>
              <a:rPr sz="3200" dirty="0">
                <a:latin typeface="Carlito"/>
                <a:cs typeface="Carlito"/>
              </a:rPr>
              <a:t> </a:t>
            </a:r>
            <a:r>
              <a:rPr sz="3200" spc="-25" dirty="0">
                <a:latin typeface="Carlito"/>
                <a:cs typeface="Carlito"/>
              </a:rPr>
              <a:t>operate.</a:t>
            </a:r>
            <a:endParaRPr sz="320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55"/>
              </a:spcBef>
              <a:buFont typeface="Carlito"/>
              <a:buChar char="•"/>
            </a:pPr>
            <a:endParaRPr sz="3100">
              <a:latin typeface="Carlito"/>
              <a:cs typeface="Carlito"/>
            </a:endParaRPr>
          </a:p>
          <a:p>
            <a:pPr marL="12700">
              <a:lnSpc>
                <a:spcPct val="100000"/>
              </a:lnSpc>
            </a:pPr>
            <a:r>
              <a:rPr sz="3200" b="1" spc="-45" dirty="0">
                <a:latin typeface="Carlito"/>
                <a:cs typeface="Carlito"/>
              </a:rPr>
              <a:t>DISADVANTAGES:-</a:t>
            </a:r>
            <a:endParaRPr sz="320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3100">
              <a:latin typeface="Carlito"/>
              <a:cs typeface="Carlito"/>
            </a:endParaRPr>
          </a:p>
          <a:p>
            <a:pPr marL="397510" indent="-384810">
              <a:lnSpc>
                <a:spcPct val="100000"/>
              </a:lnSpc>
              <a:buSzPct val="96875"/>
              <a:buChar char="•"/>
              <a:tabLst>
                <a:tab pos="396875" algn="l"/>
                <a:tab pos="397510" algn="l"/>
              </a:tabLst>
            </a:pPr>
            <a:r>
              <a:rPr sz="3200" spc="-5" dirty="0">
                <a:latin typeface="Carlito"/>
                <a:cs typeface="Carlito"/>
              </a:rPr>
              <a:t>Less</a:t>
            </a:r>
            <a:r>
              <a:rPr sz="3200" spc="-15" dirty="0">
                <a:latin typeface="Carlito"/>
                <a:cs typeface="Carlito"/>
              </a:rPr>
              <a:t> </a:t>
            </a:r>
            <a:r>
              <a:rPr sz="3200" spc="-10" dirty="0">
                <a:latin typeface="Carlito"/>
                <a:cs typeface="Carlito"/>
              </a:rPr>
              <a:t>sensitive.</a:t>
            </a:r>
            <a:endParaRPr sz="3200">
              <a:latin typeface="Carlito"/>
              <a:cs typeface="Carlito"/>
            </a:endParaRPr>
          </a:p>
          <a:p>
            <a:pPr marL="228600" indent="-215900">
              <a:lnSpc>
                <a:spcPct val="100000"/>
              </a:lnSpc>
              <a:buFont typeface="Liberation Sans"/>
              <a:buChar char="•"/>
              <a:tabLst>
                <a:tab pos="228600" algn="l"/>
              </a:tabLst>
            </a:pPr>
            <a:r>
              <a:rPr sz="3200" spc="-10" dirty="0">
                <a:latin typeface="Carlito"/>
                <a:cs typeface="Carlito"/>
              </a:rPr>
              <a:t>Limited </a:t>
            </a:r>
            <a:r>
              <a:rPr sz="3200" spc="-25" dirty="0">
                <a:latin typeface="Carlito"/>
                <a:cs typeface="Carlito"/>
              </a:rPr>
              <a:t>range </a:t>
            </a:r>
            <a:r>
              <a:rPr sz="3200" dirty="0">
                <a:latin typeface="Carlito"/>
                <a:cs typeface="Carlito"/>
              </a:rPr>
              <a:t>of </a:t>
            </a:r>
            <a:r>
              <a:rPr sz="3200" spc="-25" dirty="0">
                <a:latin typeface="Carlito"/>
                <a:cs typeface="Carlito"/>
              </a:rPr>
              <a:t>filters </a:t>
            </a:r>
            <a:r>
              <a:rPr sz="3200" spc="-20" dirty="0">
                <a:latin typeface="Carlito"/>
                <a:cs typeface="Carlito"/>
              </a:rPr>
              <a:t>are</a:t>
            </a:r>
            <a:r>
              <a:rPr sz="3200" spc="5" dirty="0">
                <a:latin typeface="Carlito"/>
                <a:cs typeface="Carlito"/>
              </a:rPr>
              <a:t> </a:t>
            </a:r>
            <a:r>
              <a:rPr sz="3200" spc="-15" dirty="0">
                <a:latin typeface="Carlito"/>
                <a:cs typeface="Carlito"/>
              </a:rPr>
              <a:t>available.</a:t>
            </a:r>
            <a:endParaRPr sz="3200">
              <a:latin typeface="Carlito"/>
              <a:cs typeface="Carlito"/>
            </a:endParaRPr>
          </a:p>
          <a:p>
            <a:pPr marL="228600" marR="5080" indent="-215900">
              <a:lnSpc>
                <a:spcPct val="100000"/>
              </a:lnSpc>
              <a:buFont typeface="Liberation Sans"/>
              <a:buChar char="•"/>
              <a:tabLst>
                <a:tab pos="228600" algn="l"/>
              </a:tabLst>
            </a:pPr>
            <a:r>
              <a:rPr sz="3200" spc="-5" dirty="0">
                <a:latin typeface="Carlito"/>
                <a:cs typeface="Carlito"/>
              </a:rPr>
              <a:t>If </a:t>
            </a:r>
            <a:r>
              <a:rPr sz="3200" spc="-10" dirty="0">
                <a:latin typeface="Carlito"/>
                <a:cs typeface="Carlito"/>
              </a:rPr>
              <a:t>the light </a:t>
            </a:r>
            <a:r>
              <a:rPr sz="3200" spc="-15" dirty="0">
                <a:latin typeface="Carlito"/>
                <a:cs typeface="Carlito"/>
              </a:rPr>
              <a:t>source </a:t>
            </a:r>
            <a:r>
              <a:rPr sz="3200" spc="-5" dirty="0">
                <a:latin typeface="Carlito"/>
                <a:cs typeface="Carlito"/>
              </a:rPr>
              <a:t>is not </a:t>
            </a:r>
            <a:r>
              <a:rPr sz="3200" spc="-20" dirty="0">
                <a:latin typeface="Carlito"/>
                <a:cs typeface="Carlito"/>
              </a:rPr>
              <a:t>stable </a:t>
            </a:r>
            <a:r>
              <a:rPr sz="3200" spc="-25" dirty="0">
                <a:latin typeface="Carlito"/>
                <a:cs typeface="Carlito"/>
              </a:rPr>
              <a:t>,there </a:t>
            </a:r>
            <a:r>
              <a:rPr sz="3200" spc="-5" dirty="0">
                <a:latin typeface="Carlito"/>
                <a:cs typeface="Carlito"/>
              </a:rPr>
              <a:t>is </a:t>
            </a:r>
            <a:r>
              <a:rPr sz="3200" dirty="0">
                <a:latin typeface="Carlito"/>
                <a:cs typeface="Carlito"/>
              </a:rPr>
              <a:t>a  </a:t>
            </a:r>
            <a:r>
              <a:rPr sz="3200" spc="-5" dirty="0">
                <a:latin typeface="Carlito"/>
                <a:cs typeface="Carlito"/>
              </a:rPr>
              <a:t>possibility of </a:t>
            </a:r>
            <a:r>
              <a:rPr sz="3200" spc="-25" dirty="0">
                <a:latin typeface="Carlito"/>
                <a:cs typeface="Carlito"/>
              </a:rPr>
              <a:t>errors </a:t>
            </a:r>
            <a:r>
              <a:rPr sz="3200" spc="-5" dirty="0">
                <a:latin typeface="Carlito"/>
                <a:cs typeface="Carlito"/>
              </a:rPr>
              <a:t>due </a:t>
            </a:r>
            <a:r>
              <a:rPr sz="3200" spc="-25" dirty="0">
                <a:latin typeface="Carlito"/>
                <a:cs typeface="Carlito"/>
              </a:rPr>
              <a:t>to </a:t>
            </a:r>
            <a:r>
              <a:rPr sz="3200" dirty="0">
                <a:latin typeface="Carlito"/>
                <a:cs typeface="Carlito"/>
              </a:rPr>
              <a:t>a </a:t>
            </a:r>
            <a:r>
              <a:rPr sz="3200" spc="-10" dirty="0">
                <a:latin typeface="Carlito"/>
                <a:cs typeface="Carlito"/>
              </a:rPr>
              <a:t>change </a:t>
            </a:r>
            <a:r>
              <a:rPr sz="3200" spc="-20" dirty="0">
                <a:latin typeface="Carlito"/>
                <a:cs typeface="Carlito"/>
              </a:rPr>
              <a:t>from </a:t>
            </a:r>
            <a:r>
              <a:rPr sz="3200" spc="-10" dirty="0">
                <a:latin typeface="Carlito"/>
                <a:cs typeface="Carlito"/>
              </a:rPr>
              <a:t>the  initial light </a:t>
            </a:r>
            <a:r>
              <a:rPr sz="3200" spc="-15" dirty="0">
                <a:latin typeface="Carlito"/>
                <a:cs typeface="Carlito"/>
              </a:rPr>
              <a:t>intensity </a:t>
            </a:r>
            <a:r>
              <a:rPr sz="3200" spc="-5" dirty="0">
                <a:latin typeface="Carlito"/>
                <a:cs typeface="Carlito"/>
              </a:rPr>
              <a:t>during </a:t>
            </a:r>
            <a:r>
              <a:rPr sz="3200" dirty="0">
                <a:latin typeface="Carlito"/>
                <a:cs typeface="Carlito"/>
              </a:rPr>
              <a:t>a </a:t>
            </a:r>
            <a:r>
              <a:rPr sz="3200" spc="-15" dirty="0">
                <a:latin typeface="Carlito"/>
                <a:cs typeface="Carlito"/>
              </a:rPr>
              <a:t>measurement.</a:t>
            </a:r>
            <a:endParaRPr sz="3200">
              <a:latin typeface="Carlito"/>
              <a:cs typeface="Carlito"/>
            </a:endParaRPr>
          </a:p>
          <a:p>
            <a:pPr marL="228600" indent="-215900">
              <a:lnSpc>
                <a:spcPts val="3829"/>
              </a:lnSpc>
              <a:buFont typeface="Liberation Sans"/>
              <a:buChar char="•"/>
              <a:tabLst>
                <a:tab pos="228600" algn="l"/>
              </a:tabLst>
            </a:pPr>
            <a:r>
              <a:rPr sz="3200" spc="-5" dirty="0">
                <a:latin typeface="Carlito"/>
                <a:cs typeface="Carlito"/>
              </a:rPr>
              <a:t>The manual </a:t>
            </a:r>
            <a:r>
              <a:rPr sz="3200" spc="-20" dirty="0">
                <a:latin typeface="Carlito"/>
                <a:cs typeface="Carlito"/>
              </a:rPr>
              <a:t>operation are</a:t>
            </a:r>
            <a:r>
              <a:rPr sz="3200" spc="5" dirty="0">
                <a:latin typeface="Carlito"/>
                <a:cs typeface="Carlito"/>
              </a:rPr>
              <a:t> </a:t>
            </a:r>
            <a:r>
              <a:rPr sz="3200" spc="-10" dirty="0">
                <a:latin typeface="Carlito"/>
                <a:cs typeface="Carlito"/>
              </a:rPr>
              <a:t>limited.</a:t>
            </a:r>
            <a:endParaRPr sz="3200">
              <a:latin typeface="Carlito"/>
              <a:cs typeface="Carlito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43000" y="2057400"/>
            <a:ext cx="5674360" cy="68993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400" spc="-15" dirty="0"/>
              <a:t>Spectrophotometer</a:t>
            </a:r>
            <a:endParaRPr sz="440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990600" y="1981200"/>
            <a:ext cx="7313930" cy="388492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447800" y="0"/>
            <a:ext cx="4147819" cy="68993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sz="4400" b="1" spc="-5" dirty="0">
                <a:latin typeface="Carlito"/>
                <a:cs typeface="Carlito"/>
              </a:rPr>
              <a:t>Principle</a:t>
            </a:r>
            <a:endParaRPr sz="4400">
              <a:latin typeface="Carlito"/>
              <a:cs typeface="Carlito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34669" y="1219200"/>
            <a:ext cx="7941945" cy="465768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55"/>
              </a:spcBef>
            </a:pPr>
            <a:endParaRPr sz="3100">
              <a:latin typeface="Carlito"/>
              <a:cs typeface="Carlito"/>
            </a:endParaRPr>
          </a:p>
          <a:p>
            <a:pPr marL="12700" marR="5080">
              <a:lnSpc>
                <a:spcPct val="100000"/>
              </a:lnSpc>
            </a:pPr>
            <a:r>
              <a:rPr sz="3500" b="1" spc="-5" dirty="0">
                <a:latin typeface="Carlito"/>
                <a:cs typeface="Carlito"/>
              </a:rPr>
              <a:t>Beer's Law:-</a:t>
            </a:r>
            <a:r>
              <a:rPr sz="3500" spc="-5" dirty="0">
                <a:latin typeface="Carlito"/>
                <a:cs typeface="Carlito"/>
              </a:rPr>
              <a:t>It </a:t>
            </a:r>
            <a:r>
              <a:rPr sz="3500" spc="-35" dirty="0">
                <a:latin typeface="Carlito"/>
                <a:cs typeface="Carlito"/>
              </a:rPr>
              <a:t>states </a:t>
            </a:r>
            <a:r>
              <a:rPr sz="3500" spc="-10" dirty="0">
                <a:latin typeface="Carlito"/>
                <a:cs typeface="Carlito"/>
              </a:rPr>
              <a:t>that </a:t>
            </a:r>
            <a:r>
              <a:rPr sz="3500" spc="-5" dirty="0">
                <a:latin typeface="Carlito"/>
                <a:cs typeface="Carlito"/>
              </a:rPr>
              <a:t>the </a:t>
            </a:r>
            <a:r>
              <a:rPr sz="3500" spc="-15" dirty="0">
                <a:latin typeface="Carlito"/>
                <a:cs typeface="Carlito"/>
              </a:rPr>
              <a:t>optical </a:t>
            </a:r>
            <a:r>
              <a:rPr sz="3500" spc="-5" dirty="0">
                <a:latin typeface="Carlito"/>
                <a:cs typeface="Carlito"/>
              </a:rPr>
              <a:t>density  </a:t>
            </a:r>
            <a:r>
              <a:rPr sz="3500" dirty="0">
                <a:latin typeface="Carlito"/>
                <a:cs typeface="Carlito"/>
              </a:rPr>
              <a:t>of a </a:t>
            </a:r>
            <a:r>
              <a:rPr sz="3500" spc="-10" dirty="0">
                <a:latin typeface="Carlito"/>
                <a:cs typeface="Carlito"/>
              </a:rPr>
              <a:t>solution </a:t>
            </a:r>
            <a:r>
              <a:rPr sz="3500" spc="-5" dirty="0">
                <a:latin typeface="Carlito"/>
                <a:cs typeface="Carlito"/>
              </a:rPr>
              <a:t>is </a:t>
            </a:r>
            <a:r>
              <a:rPr sz="3500" spc="-10" dirty="0">
                <a:latin typeface="Carlito"/>
                <a:cs typeface="Carlito"/>
              </a:rPr>
              <a:t>directly </a:t>
            </a:r>
            <a:r>
              <a:rPr sz="3500" spc="-15" dirty="0">
                <a:latin typeface="Carlito"/>
                <a:cs typeface="Carlito"/>
              </a:rPr>
              <a:t>proportional </a:t>
            </a:r>
            <a:r>
              <a:rPr sz="3500" spc="-20" dirty="0">
                <a:latin typeface="Carlito"/>
                <a:cs typeface="Carlito"/>
              </a:rPr>
              <a:t>to </a:t>
            </a:r>
            <a:r>
              <a:rPr sz="3500" spc="-5" dirty="0">
                <a:latin typeface="Carlito"/>
                <a:cs typeface="Carlito"/>
              </a:rPr>
              <a:t>the  </a:t>
            </a:r>
            <a:r>
              <a:rPr sz="3500" spc="-20" dirty="0">
                <a:latin typeface="Carlito"/>
                <a:cs typeface="Carlito"/>
              </a:rPr>
              <a:t>concentration </a:t>
            </a:r>
            <a:r>
              <a:rPr sz="3500" dirty="0">
                <a:latin typeface="Carlito"/>
                <a:cs typeface="Carlito"/>
              </a:rPr>
              <a:t>of </a:t>
            </a:r>
            <a:r>
              <a:rPr sz="3500" spc="-5" dirty="0">
                <a:latin typeface="Carlito"/>
                <a:cs typeface="Carlito"/>
              </a:rPr>
              <a:t>the </a:t>
            </a:r>
            <a:r>
              <a:rPr sz="3500" spc="-10" dirty="0">
                <a:latin typeface="Carlito"/>
                <a:cs typeface="Carlito"/>
              </a:rPr>
              <a:t>solution</a:t>
            </a:r>
            <a:r>
              <a:rPr sz="3500" dirty="0">
                <a:latin typeface="Carlito"/>
                <a:cs typeface="Carlito"/>
              </a:rPr>
              <a:t> .</a:t>
            </a:r>
            <a:endParaRPr sz="350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3400">
              <a:latin typeface="Carlito"/>
              <a:cs typeface="Carlito"/>
            </a:endParaRPr>
          </a:p>
          <a:p>
            <a:pPr marL="12700" marR="63500" algn="just">
              <a:lnSpc>
                <a:spcPct val="100000"/>
              </a:lnSpc>
            </a:pPr>
            <a:r>
              <a:rPr sz="3200" b="1" spc="-5" dirty="0">
                <a:latin typeface="Carlito"/>
                <a:cs typeface="Carlito"/>
              </a:rPr>
              <a:t>Lambert's law:-</a:t>
            </a:r>
            <a:r>
              <a:rPr sz="3200" spc="-5" dirty="0">
                <a:latin typeface="Carlito"/>
                <a:cs typeface="Carlito"/>
              </a:rPr>
              <a:t>It </a:t>
            </a:r>
            <a:r>
              <a:rPr sz="3200" spc="-30" dirty="0">
                <a:latin typeface="Carlito"/>
                <a:cs typeface="Carlito"/>
              </a:rPr>
              <a:t>states </a:t>
            </a:r>
            <a:r>
              <a:rPr sz="3200" spc="-15" dirty="0">
                <a:latin typeface="Carlito"/>
                <a:cs typeface="Carlito"/>
              </a:rPr>
              <a:t>that </a:t>
            </a:r>
            <a:r>
              <a:rPr sz="3200" spc="-10" dirty="0">
                <a:latin typeface="Carlito"/>
                <a:cs typeface="Carlito"/>
              </a:rPr>
              <a:t>the </a:t>
            </a:r>
            <a:r>
              <a:rPr sz="3200" spc="-15" dirty="0">
                <a:latin typeface="Carlito"/>
                <a:cs typeface="Carlito"/>
              </a:rPr>
              <a:t>optical </a:t>
            </a:r>
            <a:r>
              <a:rPr sz="3200" spc="-10" dirty="0">
                <a:latin typeface="Carlito"/>
                <a:cs typeface="Carlito"/>
              </a:rPr>
              <a:t>density  </a:t>
            </a:r>
            <a:r>
              <a:rPr sz="3200" spc="-5" dirty="0">
                <a:latin typeface="Carlito"/>
                <a:cs typeface="Carlito"/>
              </a:rPr>
              <a:t>of </a:t>
            </a:r>
            <a:r>
              <a:rPr sz="3200" dirty="0">
                <a:latin typeface="Carlito"/>
                <a:cs typeface="Carlito"/>
              </a:rPr>
              <a:t>a </a:t>
            </a:r>
            <a:r>
              <a:rPr sz="3200" spc="-15" dirty="0">
                <a:latin typeface="Carlito"/>
                <a:cs typeface="Carlito"/>
              </a:rPr>
              <a:t>coloured </a:t>
            </a:r>
            <a:r>
              <a:rPr sz="3200" spc="-10" dirty="0">
                <a:latin typeface="Carlito"/>
                <a:cs typeface="Carlito"/>
              </a:rPr>
              <a:t>solution </a:t>
            </a:r>
            <a:r>
              <a:rPr sz="3200" spc="-5" dirty="0">
                <a:latin typeface="Carlito"/>
                <a:cs typeface="Carlito"/>
              </a:rPr>
              <a:t>is </a:t>
            </a:r>
            <a:r>
              <a:rPr sz="3200" spc="-10" dirty="0">
                <a:latin typeface="Carlito"/>
                <a:cs typeface="Carlito"/>
              </a:rPr>
              <a:t>directly </a:t>
            </a:r>
            <a:r>
              <a:rPr sz="3200" spc="-15" dirty="0">
                <a:latin typeface="Carlito"/>
                <a:cs typeface="Carlito"/>
              </a:rPr>
              <a:t>proportional </a:t>
            </a:r>
            <a:r>
              <a:rPr sz="3200" spc="-25" dirty="0">
                <a:latin typeface="Carlito"/>
                <a:cs typeface="Carlito"/>
              </a:rPr>
              <a:t>to  </a:t>
            </a:r>
            <a:r>
              <a:rPr sz="3200" spc="-10" dirty="0">
                <a:latin typeface="Carlito"/>
                <a:cs typeface="Carlito"/>
              </a:rPr>
              <a:t>the </a:t>
            </a:r>
            <a:r>
              <a:rPr sz="3200" spc="-15" dirty="0">
                <a:latin typeface="Carlito"/>
                <a:cs typeface="Carlito"/>
              </a:rPr>
              <a:t>path </a:t>
            </a:r>
            <a:r>
              <a:rPr sz="3200" spc="-5" dirty="0">
                <a:latin typeface="Carlito"/>
                <a:cs typeface="Carlito"/>
              </a:rPr>
              <a:t>of</a:t>
            </a:r>
            <a:r>
              <a:rPr sz="3200" dirty="0">
                <a:latin typeface="Carlito"/>
                <a:cs typeface="Carlito"/>
              </a:rPr>
              <a:t> </a:t>
            </a:r>
            <a:r>
              <a:rPr sz="3200" spc="-15" dirty="0">
                <a:latin typeface="Carlito"/>
                <a:cs typeface="Carlito"/>
              </a:rPr>
              <a:t>light.</a:t>
            </a:r>
            <a:endParaRPr sz="3200">
              <a:latin typeface="Carlito"/>
              <a:cs typeface="Carlito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7469" y="1129029"/>
            <a:ext cx="6292215" cy="8788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143000" marR="5080" indent="-1130300">
              <a:lnSpc>
                <a:spcPct val="100000"/>
              </a:lnSpc>
              <a:spcBef>
                <a:spcPts val="100"/>
              </a:spcBef>
            </a:pPr>
            <a:r>
              <a:rPr sz="2800" spc="-15" dirty="0"/>
              <a:t>According </a:t>
            </a:r>
            <a:r>
              <a:rPr sz="2800" spc="-20" dirty="0"/>
              <a:t>to </a:t>
            </a:r>
            <a:r>
              <a:rPr sz="2800" spc="-5" dirty="0"/>
              <a:t>Beer's </a:t>
            </a:r>
            <a:r>
              <a:rPr sz="2800" dirty="0"/>
              <a:t>&amp; </a:t>
            </a:r>
            <a:r>
              <a:rPr sz="2800" spc="-10" dirty="0"/>
              <a:t>Lambert's law </a:t>
            </a:r>
            <a:r>
              <a:rPr sz="2800" spc="-15" dirty="0"/>
              <a:t>where</a:t>
            </a:r>
            <a:r>
              <a:rPr sz="2800" spc="-15"/>
              <a:t>,  </a:t>
            </a:r>
            <a:r>
              <a:rPr sz="2800" spc="-15" smtClean="0"/>
              <a:t>T=kcL</a:t>
            </a:r>
            <a:r>
              <a:rPr sz="2800" spc="-15" dirty="0"/>
              <a:t>,</a:t>
            </a:r>
            <a:endParaRPr sz="2800"/>
          </a:p>
        </p:txBody>
      </p:sp>
      <p:sp>
        <p:nvSpPr>
          <p:cNvPr id="3" name="object 3"/>
          <p:cNvSpPr txBox="1"/>
          <p:nvPr/>
        </p:nvSpPr>
        <p:spPr>
          <a:xfrm>
            <a:off x="400050" y="1982470"/>
            <a:ext cx="6468110" cy="173101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spc="-20" dirty="0">
                <a:latin typeface="Carlito"/>
                <a:cs typeface="Carlito"/>
              </a:rPr>
              <a:t>T=transmittance</a:t>
            </a:r>
            <a:endParaRPr sz="2800">
              <a:latin typeface="Carlito"/>
              <a:cs typeface="Carlito"/>
            </a:endParaRPr>
          </a:p>
          <a:p>
            <a:pPr marL="12700" marR="5080">
              <a:lnSpc>
                <a:spcPct val="100000"/>
              </a:lnSpc>
            </a:pPr>
            <a:r>
              <a:rPr sz="2800" spc="-15" dirty="0">
                <a:latin typeface="Carlito"/>
                <a:cs typeface="Carlito"/>
              </a:rPr>
              <a:t>K=Constant characteristic </a:t>
            </a:r>
            <a:r>
              <a:rPr sz="2800" dirty="0">
                <a:latin typeface="Carlito"/>
                <a:cs typeface="Carlito"/>
              </a:rPr>
              <a:t>of </a:t>
            </a:r>
            <a:r>
              <a:rPr sz="2800" spc="-5" dirty="0">
                <a:latin typeface="Carlito"/>
                <a:cs typeface="Carlito"/>
              </a:rPr>
              <a:t>the </a:t>
            </a:r>
            <a:r>
              <a:rPr sz="2800" spc="-10" dirty="0">
                <a:latin typeface="Carlito"/>
                <a:cs typeface="Carlito"/>
              </a:rPr>
              <a:t>solution  </a:t>
            </a:r>
            <a:r>
              <a:rPr sz="2800" spc="-20" dirty="0">
                <a:latin typeface="Carlito"/>
                <a:cs typeface="Carlito"/>
              </a:rPr>
              <a:t>C=concentration </a:t>
            </a:r>
            <a:r>
              <a:rPr sz="2800" dirty="0">
                <a:latin typeface="Carlito"/>
                <a:cs typeface="Carlito"/>
              </a:rPr>
              <a:t>of </a:t>
            </a:r>
            <a:r>
              <a:rPr sz="2800" spc="-5" dirty="0">
                <a:latin typeface="Carlito"/>
                <a:cs typeface="Carlito"/>
              </a:rPr>
              <a:t>the </a:t>
            </a:r>
            <a:r>
              <a:rPr sz="2800" spc="-15" dirty="0">
                <a:latin typeface="Carlito"/>
                <a:cs typeface="Carlito"/>
              </a:rPr>
              <a:t>coloured </a:t>
            </a:r>
            <a:r>
              <a:rPr sz="2800" spc="-10" dirty="0">
                <a:latin typeface="Carlito"/>
                <a:cs typeface="Carlito"/>
              </a:rPr>
              <a:t>solution  </a:t>
            </a:r>
            <a:r>
              <a:rPr sz="2800" spc="-25" dirty="0">
                <a:latin typeface="Carlito"/>
                <a:cs typeface="Carlito"/>
              </a:rPr>
              <a:t>L=Path </a:t>
            </a:r>
            <a:r>
              <a:rPr sz="2800" dirty="0">
                <a:latin typeface="Carlito"/>
                <a:cs typeface="Carlito"/>
              </a:rPr>
              <a:t>of </a:t>
            </a:r>
            <a:r>
              <a:rPr sz="2800" spc="-15" dirty="0">
                <a:latin typeface="Carlito"/>
                <a:cs typeface="Carlito"/>
              </a:rPr>
              <a:t>light through </a:t>
            </a:r>
            <a:r>
              <a:rPr sz="2800" spc="-5" dirty="0">
                <a:latin typeface="Carlito"/>
                <a:cs typeface="Carlito"/>
              </a:rPr>
              <a:t>the </a:t>
            </a:r>
            <a:r>
              <a:rPr sz="2800" spc="-15" dirty="0">
                <a:latin typeface="Carlito"/>
                <a:cs typeface="Carlito"/>
              </a:rPr>
              <a:t>coloured</a:t>
            </a:r>
            <a:r>
              <a:rPr sz="2800" dirty="0">
                <a:latin typeface="Carlito"/>
                <a:cs typeface="Carlito"/>
              </a:rPr>
              <a:t> </a:t>
            </a:r>
            <a:r>
              <a:rPr sz="2800" spc="-10" dirty="0">
                <a:latin typeface="Carlito"/>
                <a:cs typeface="Carlito"/>
              </a:rPr>
              <a:t>solution</a:t>
            </a:r>
            <a:endParaRPr sz="2800">
              <a:latin typeface="Carlito"/>
              <a:cs typeface="Carlito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219200" y="4419600"/>
            <a:ext cx="4512311" cy="6959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400" b="1" spc="-35" dirty="0">
                <a:latin typeface="Carlito"/>
                <a:cs typeface="Carlito"/>
              </a:rPr>
              <a:t>O.D.=2 </a:t>
            </a:r>
            <a:r>
              <a:rPr sz="4400" b="1" dirty="0">
                <a:latin typeface="Carlito"/>
                <a:cs typeface="Carlito"/>
              </a:rPr>
              <a:t>– </a:t>
            </a:r>
            <a:r>
              <a:rPr sz="4400" b="1" spc="-5" dirty="0">
                <a:latin typeface="Carlito"/>
                <a:cs typeface="Carlito"/>
              </a:rPr>
              <a:t>log</a:t>
            </a:r>
            <a:r>
              <a:rPr sz="4400" b="1" spc="-55" dirty="0">
                <a:latin typeface="Carlito"/>
                <a:cs typeface="Carlito"/>
              </a:rPr>
              <a:t> </a:t>
            </a:r>
            <a:r>
              <a:rPr sz="4400" b="1" spc="-5" dirty="0">
                <a:latin typeface="Carlito"/>
                <a:cs typeface="Carlito"/>
              </a:rPr>
              <a:t>T%</a:t>
            </a:r>
            <a:endParaRPr sz="4400">
              <a:latin typeface="Carlito"/>
              <a:cs typeface="Carlito"/>
            </a:endParaRPr>
          </a:p>
        </p:txBody>
      </p:sp>
      <p:grpSp>
        <p:nvGrpSpPr>
          <p:cNvPr id="5" name="object 5"/>
          <p:cNvGrpSpPr/>
          <p:nvPr/>
        </p:nvGrpSpPr>
        <p:grpSpPr>
          <a:xfrm>
            <a:off x="1130240" y="3111440"/>
            <a:ext cx="70485" cy="70485"/>
            <a:chOff x="1130240" y="3111440"/>
            <a:chExt cx="70485" cy="70485"/>
          </a:xfrm>
        </p:grpSpPr>
        <p:sp>
          <p:nvSpPr>
            <p:cNvPr id="6" name="object 6"/>
            <p:cNvSpPr/>
            <p:nvPr/>
          </p:nvSpPr>
          <p:spPr>
            <a:xfrm>
              <a:off x="1143000" y="3124199"/>
              <a:ext cx="44450" cy="44450"/>
            </a:xfrm>
            <a:custGeom>
              <a:avLst/>
              <a:gdLst/>
              <a:ahLst/>
              <a:cxnLst/>
              <a:rect l="l" t="t" r="r" b="b"/>
              <a:pathLst>
                <a:path w="44450" h="44450">
                  <a:moveTo>
                    <a:pt x="0" y="0"/>
                  </a:moveTo>
                  <a:lnTo>
                    <a:pt x="44450" y="0"/>
                  </a:lnTo>
                  <a:lnTo>
                    <a:pt x="44450" y="44450"/>
                  </a:lnTo>
                  <a:lnTo>
                    <a:pt x="0" y="4445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4E80B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1143000" y="3124199"/>
              <a:ext cx="44450" cy="44450"/>
            </a:xfrm>
            <a:custGeom>
              <a:avLst/>
              <a:gdLst/>
              <a:ahLst/>
              <a:cxnLst/>
              <a:rect l="l" t="t" r="r" b="b"/>
              <a:pathLst>
                <a:path w="44450" h="44450">
                  <a:moveTo>
                    <a:pt x="0" y="0"/>
                  </a:moveTo>
                  <a:lnTo>
                    <a:pt x="44450" y="0"/>
                  </a:lnTo>
                  <a:lnTo>
                    <a:pt x="44450" y="44450"/>
                  </a:lnTo>
                  <a:lnTo>
                    <a:pt x="0" y="44450"/>
                  </a:lnTo>
                  <a:lnTo>
                    <a:pt x="0" y="0"/>
                  </a:lnTo>
                  <a:close/>
                </a:path>
                <a:path w="44450" h="44450">
                  <a:moveTo>
                    <a:pt x="0" y="0"/>
                  </a:moveTo>
                  <a:lnTo>
                    <a:pt x="0" y="0"/>
                  </a:lnTo>
                </a:path>
                <a:path w="44450" h="44450">
                  <a:moveTo>
                    <a:pt x="44450" y="44450"/>
                  </a:moveTo>
                  <a:lnTo>
                    <a:pt x="44450" y="44450"/>
                  </a:lnTo>
                </a:path>
              </a:pathLst>
            </a:custGeom>
            <a:ln w="25518">
              <a:solidFill>
                <a:srgbClr val="395E8A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57200" y="162559"/>
            <a:ext cx="8382000" cy="13665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825500" marR="5080" indent="-812800">
              <a:lnSpc>
                <a:spcPct val="100000"/>
              </a:lnSpc>
              <a:spcBef>
                <a:spcPts val="100"/>
              </a:spcBef>
            </a:pPr>
            <a:r>
              <a:rPr sz="4400" b="1" spc="-30" dirty="0">
                <a:latin typeface="Carlito"/>
                <a:cs typeface="Carlito"/>
              </a:rPr>
              <a:t>Differences: </a:t>
            </a:r>
            <a:r>
              <a:rPr sz="4400" b="1" spc="-15" dirty="0">
                <a:latin typeface="Carlito"/>
                <a:cs typeface="Carlito"/>
              </a:rPr>
              <a:t>Colorimeter </a:t>
            </a:r>
            <a:r>
              <a:rPr sz="4400" b="1" dirty="0">
                <a:latin typeface="Carlito"/>
                <a:cs typeface="Carlito"/>
              </a:rPr>
              <a:t>&amp;  </a:t>
            </a:r>
            <a:r>
              <a:rPr sz="4400" b="1" spc="-15" dirty="0">
                <a:latin typeface="Carlito"/>
                <a:cs typeface="Carlito"/>
              </a:rPr>
              <a:t>Spectrophotometer</a:t>
            </a:r>
            <a:endParaRPr sz="4400">
              <a:latin typeface="Carlito"/>
              <a:cs typeface="Carlito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sz="half" idx="2"/>
          </p:nvPr>
        </p:nvSpPr>
        <p:spPr>
          <a:xfrm>
            <a:off x="509269" y="1631950"/>
            <a:ext cx="3530600" cy="389080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spc="-15" dirty="0"/>
              <a:t>Colorimeter</a:t>
            </a:r>
          </a:p>
          <a:p>
            <a:pPr marL="254000" marR="159385" indent="-215900">
              <a:lnSpc>
                <a:spcPct val="100000"/>
              </a:lnSpc>
              <a:buSzPct val="44642"/>
              <a:buFont typeface="OpenSymbol"/>
              <a:buChar char=""/>
              <a:tabLst>
                <a:tab pos="254000" algn="l"/>
              </a:tabLst>
            </a:pPr>
            <a:r>
              <a:rPr sz="2800" b="0" spc="-15" dirty="0">
                <a:latin typeface="Carlito"/>
                <a:cs typeface="Carlito"/>
              </a:rPr>
              <a:t>Limited </a:t>
            </a:r>
            <a:r>
              <a:rPr sz="2800" b="0" spc="-25" dirty="0">
                <a:latin typeface="Carlito"/>
                <a:cs typeface="Carlito"/>
              </a:rPr>
              <a:t>for </a:t>
            </a:r>
            <a:r>
              <a:rPr sz="2800" b="0" spc="-5" dirty="0">
                <a:latin typeface="Carlito"/>
                <a:cs typeface="Carlito"/>
              </a:rPr>
              <a:t>the </a:t>
            </a:r>
            <a:r>
              <a:rPr sz="2800" b="0" spc="-325" dirty="0">
                <a:latin typeface="Carlito"/>
                <a:cs typeface="Carlito"/>
              </a:rPr>
              <a:t>visible  </a:t>
            </a:r>
            <a:r>
              <a:rPr sz="2800" b="0" spc="-10" dirty="0">
                <a:latin typeface="Carlito"/>
                <a:cs typeface="Carlito"/>
              </a:rPr>
              <a:t>portion </a:t>
            </a:r>
            <a:r>
              <a:rPr sz="2800" b="0" spc="-5" dirty="0">
                <a:latin typeface="Carlito"/>
                <a:cs typeface="Carlito"/>
              </a:rPr>
              <a:t>of </a:t>
            </a:r>
            <a:r>
              <a:rPr sz="2800" b="0" spc="-10" dirty="0">
                <a:latin typeface="Carlito"/>
                <a:cs typeface="Carlito"/>
              </a:rPr>
              <a:t>spectrum  (visible</a:t>
            </a:r>
            <a:r>
              <a:rPr sz="2800" b="0" spc="-15" dirty="0">
                <a:latin typeface="Carlito"/>
                <a:cs typeface="Carlito"/>
              </a:rPr>
              <a:t> light)</a:t>
            </a:r>
            <a:endParaRPr sz="2800">
              <a:latin typeface="Carlito"/>
              <a:cs typeface="Carlito"/>
            </a:endParaRPr>
          </a:p>
          <a:p>
            <a:pPr marL="254000" indent="-215900">
              <a:lnSpc>
                <a:spcPct val="100000"/>
              </a:lnSpc>
              <a:buSzPct val="44642"/>
              <a:buFont typeface="OpenSymbol"/>
              <a:buChar char=""/>
              <a:tabLst>
                <a:tab pos="254000" algn="l"/>
              </a:tabLst>
            </a:pPr>
            <a:r>
              <a:rPr sz="2800" b="0" spc="-5" dirty="0">
                <a:latin typeface="Carlito"/>
                <a:cs typeface="Carlito"/>
              </a:rPr>
              <a:t>Cheap</a:t>
            </a:r>
            <a:endParaRPr sz="2800">
              <a:latin typeface="Carlito"/>
              <a:cs typeface="Carlito"/>
            </a:endParaRPr>
          </a:p>
          <a:p>
            <a:pPr marL="254000" marR="30480" indent="-215900">
              <a:lnSpc>
                <a:spcPct val="100000"/>
              </a:lnSpc>
              <a:buSzPct val="44642"/>
              <a:buFont typeface="OpenSymbol"/>
              <a:buChar char=""/>
              <a:tabLst>
                <a:tab pos="254000" algn="l"/>
              </a:tabLst>
            </a:pPr>
            <a:r>
              <a:rPr sz="2800" b="0" spc="-55" dirty="0">
                <a:latin typeface="Carlito"/>
                <a:cs typeface="Carlito"/>
              </a:rPr>
              <a:t>Two </a:t>
            </a:r>
            <a:r>
              <a:rPr sz="2800" b="0" spc="-10" dirty="0">
                <a:latin typeface="Carlito"/>
                <a:cs typeface="Carlito"/>
              </a:rPr>
              <a:t>digit </a:t>
            </a:r>
            <a:r>
              <a:rPr sz="2800" b="0" spc="-15">
                <a:latin typeface="Carlito"/>
                <a:cs typeface="Carlito"/>
              </a:rPr>
              <a:t>reading </a:t>
            </a:r>
            <a:r>
              <a:rPr lang="en-IN" sz="2800" b="0" spc="-15" dirty="0" smtClean="0">
                <a:latin typeface="Carlito"/>
                <a:cs typeface="Carlito"/>
              </a:rPr>
              <a:t>after </a:t>
            </a:r>
            <a:r>
              <a:rPr sz="2800" b="0" spc="-470" smtClean="0">
                <a:latin typeface="Carlito"/>
                <a:cs typeface="Carlito"/>
              </a:rPr>
              <a:t> </a:t>
            </a:r>
            <a:r>
              <a:rPr sz="2800" b="0" spc="-10" dirty="0">
                <a:latin typeface="Carlito"/>
                <a:cs typeface="Carlito"/>
              </a:rPr>
              <a:t>desimal </a:t>
            </a:r>
            <a:r>
              <a:rPr sz="2800" b="0" spc="-15" dirty="0">
                <a:latin typeface="Carlito"/>
                <a:cs typeface="Carlito"/>
              </a:rPr>
              <a:t>point.</a:t>
            </a:r>
            <a:endParaRPr sz="2800">
              <a:latin typeface="Carlito"/>
              <a:cs typeface="Carlito"/>
            </a:endParaRPr>
          </a:p>
          <a:p>
            <a:pPr marL="254000" indent="-215900">
              <a:lnSpc>
                <a:spcPct val="100000"/>
              </a:lnSpc>
              <a:buSzPct val="44642"/>
              <a:buFont typeface="OpenSymbol"/>
              <a:buChar char=""/>
              <a:tabLst>
                <a:tab pos="254000" algn="l"/>
              </a:tabLst>
            </a:pPr>
            <a:r>
              <a:rPr sz="2800" b="0" spc="-5" dirty="0">
                <a:latin typeface="Carlito"/>
                <a:cs typeface="Carlito"/>
              </a:rPr>
              <a:t>Less</a:t>
            </a:r>
            <a:r>
              <a:rPr sz="2800" b="0" spc="-10" dirty="0">
                <a:latin typeface="Carlito"/>
                <a:cs typeface="Carlito"/>
              </a:rPr>
              <a:t> </a:t>
            </a:r>
            <a:r>
              <a:rPr sz="2800" b="0" spc="-15" dirty="0">
                <a:latin typeface="Carlito"/>
                <a:cs typeface="Carlito"/>
              </a:rPr>
              <a:t>sensitive</a:t>
            </a:r>
            <a:endParaRPr sz="2800">
              <a:latin typeface="Carlito"/>
              <a:cs typeface="Carlito"/>
            </a:endParaRPr>
          </a:p>
          <a:p>
            <a:pPr marL="254000" indent="-215900">
              <a:lnSpc>
                <a:spcPct val="100000"/>
              </a:lnSpc>
              <a:buSzPct val="44642"/>
              <a:buFont typeface="OpenSymbol"/>
              <a:buChar char=""/>
              <a:tabLst>
                <a:tab pos="254000" algn="l"/>
              </a:tabLst>
            </a:pPr>
            <a:r>
              <a:rPr sz="2800" b="0" spc="-5" dirty="0">
                <a:latin typeface="Carlito"/>
                <a:cs typeface="Carlito"/>
              </a:rPr>
              <a:t>Glass </a:t>
            </a:r>
            <a:r>
              <a:rPr sz="2800" b="0" spc="-20" dirty="0">
                <a:latin typeface="Carlito"/>
                <a:cs typeface="Carlito"/>
              </a:rPr>
              <a:t>are</a:t>
            </a:r>
            <a:r>
              <a:rPr sz="2800" b="0" spc="-15" dirty="0">
                <a:latin typeface="Carlito"/>
                <a:cs typeface="Carlito"/>
              </a:rPr>
              <a:t> </a:t>
            </a:r>
            <a:r>
              <a:rPr sz="2800" b="0" spc="-10" dirty="0">
                <a:latin typeface="Carlito"/>
                <a:cs typeface="Carlito"/>
              </a:rPr>
              <a:t>used.</a:t>
            </a:r>
            <a:endParaRPr sz="2800">
              <a:latin typeface="Carlito"/>
              <a:cs typeface="Carlito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sz="half" idx="3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spc="-15" dirty="0"/>
              <a:t>Spectrophotometer</a:t>
            </a:r>
          </a:p>
          <a:p>
            <a:pPr marL="254000" marR="324485" indent="-215900">
              <a:lnSpc>
                <a:spcPct val="100000"/>
              </a:lnSpc>
              <a:buSzPct val="44642"/>
              <a:buFont typeface="OpenSymbol"/>
              <a:buChar char=""/>
              <a:tabLst>
                <a:tab pos="254000" algn="l"/>
              </a:tabLst>
            </a:pPr>
            <a:r>
              <a:rPr sz="2800" b="0" spc="-20" dirty="0">
                <a:latin typeface="Carlito"/>
                <a:cs typeface="Carlito"/>
              </a:rPr>
              <a:t>Ultra </a:t>
            </a:r>
            <a:r>
              <a:rPr sz="2800" b="0" spc="-10" dirty="0">
                <a:latin typeface="Carlito"/>
                <a:cs typeface="Carlito"/>
              </a:rPr>
              <a:t>violet </a:t>
            </a:r>
            <a:r>
              <a:rPr sz="2800" b="0" dirty="0">
                <a:latin typeface="Carlito"/>
                <a:cs typeface="Carlito"/>
              </a:rPr>
              <a:t>&amp; </a:t>
            </a:r>
            <a:r>
              <a:rPr sz="2800" b="0" spc="-300" dirty="0">
                <a:latin typeface="Carlito"/>
                <a:cs typeface="Carlito"/>
              </a:rPr>
              <a:t>infrared  </a:t>
            </a:r>
            <a:r>
              <a:rPr sz="2800" b="0" spc="-15" dirty="0">
                <a:latin typeface="Carlito"/>
                <a:cs typeface="Carlito"/>
              </a:rPr>
              <a:t>region </a:t>
            </a:r>
            <a:r>
              <a:rPr sz="2800" b="0" spc="-5" dirty="0">
                <a:latin typeface="Carlito"/>
                <a:cs typeface="Carlito"/>
              </a:rPr>
              <a:t>also </a:t>
            </a:r>
            <a:r>
              <a:rPr sz="2800" b="0" spc="-10" dirty="0">
                <a:latin typeface="Carlito"/>
                <a:cs typeface="Carlito"/>
              </a:rPr>
              <a:t>visible  </a:t>
            </a:r>
            <a:r>
              <a:rPr sz="2800" b="0" spc="-5" dirty="0">
                <a:latin typeface="Carlito"/>
                <a:cs typeface="Carlito"/>
              </a:rPr>
              <a:t>e.g.340nm</a:t>
            </a:r>
            <a:endParaRPr sz="2800">
              <a:latin typeface="Carlito"/>
              <a:cs typeface="Carlito"/>
            </a:endParaRPr>
          </a:p>
          <a:p>
            <a:pPr marL="254000" indent="-215900">
              <a:lnSpc>
                <a:spcPct val="100000"/>
              </a:lnSpc>
              <a:buSzPct val="44642"/>
              <a:buFont typeface="OpenSymbol"/>
              <a:buChar char=""/>
              <a:tabLst>
                <a:tab pos="254000" algn="l"/>
              </a:tabLst>
            </a:pPr>
            <a:r>
              <a:rPr sz="2800" b="0" spc="-40" dirty="0">
                <a:latin typeface="Carlito"/>
                <a:cs typeface="Carlito"/>
              </a:rPr>
              <a:t>Very</a:t>
            </a:r>
            <a:r>
              <a:rPr sz="2800" b="0" spc="-20" dirty="0">
                <a:latin typeface="Carlito"/>
                <a:cs typeface="Carlito"/>
              </a:rPr>
              <a:t> </a:t>
            </a:r>
            <a:r>
              <a:rPr sz="2800" b="0" spc="-15" dirty="0">
                <a:latin typeface="Carlito"/>
                <a:cs typeface="Carlito"/>
              </a:rPr>
              <a:t>costly</a:t>
            </a:r>
            <a:endParaRPr sz="2800">
              <a:latin typeface="Carlito"/>
              <a:cs typeface="Carlito"/>
            </a:endParaRPr>
          </a:p>
          <a:p>
            <a:pPr marL="254000" marR="30480" indent="-215900">
              <a:lnSpc>
                <a:spcPct val="100000"/>
              </a:lnSpc>
              <a:buSzPct val="44642"/>
              <a:buFont typeface="OpenSymbol"/>
              <a:buChar char=""/>
              <a:tabLst>
                <a:tab pos="254000" algn="l"/>
              </a:tabLst>
            </a:pPr>
            <a:r>
              <a:rPr sz="2800" b="0" spc="-20" dirty="0">
                <a:latin typeface="Carlito"/>
                <a:cs typeface="Carlito"/>
              </a:rPr>
              <a:t>Four </a:t>
            </a:r>
            <a:r>
              <a:rPr sz="2800" b="0" spc="-5" dirty="0">
                <a:latin typeface="Carlito"/>
                <a:cs typeface="Carlito"/>
              </a:rPr>
              <a:t>digits </a:t>
            </a:r>
            <a:r>
              <a:rPr sz="2800" b="0" spc="-15">
                <a:latin typeface="Carlito"/>
                <a:cs typeface="Carlito"/>
              </a:rPr>
              <a:t>reading </a:t>
            </a:r>
            <a:r>
              <a:rPr lang="en-IN" b="0" spc="-15" dirty="0" smtClean="0"/>
              <a:t>after </a:t>
            </a:r>
            <a:r>
              <a:rPr sz="2800" b="0" spc="-10" smtClean="0">
                <a:latin typeface="Carlito"/>
                <a:cs typeface="Carlito"/>
              </a:rPr>
              <a:t>desimal </a:t>
            </a:r>
            <a:r>
              <a:rPr sz="2800" b="0" spc="-15" dirty="0">
                <a:latin typeface="Carlito"/>
                <a:cs typeface="Carlito"/>
              </a:rPr>
              <a:t>point</a:t>
            </a:r>
            <a:r>
              <a:rPr sz="2800" b="0" spc="-10" dirty="0">
                <a:latin typeface="Carlito"/>
                <a:cs typeface="Carlito"/>
              </a:rPr>
              <a:t> </a:t>
            </a:r>
            <a:r>
              <a:rPr sz="2800" b="0" dirty="0">
                <a:latin typeface="Carlito"/>
                <a:cs typeface="Carlito"/>
              </a:rPr>
              <a:t>.</a:t>
            </a:r>
            <a:endParaRPr sz="2800">
              <a:latin typeface="Carlito"/>
              <a:cs typeface="Carlito"/>
            </a:endParaRPr>
          </a:p>
          <a:p>
            <a:pPr marL="254000" indent="-215900">
              <a:lnSpc>
                <a:spcPct val="100000"/>
              </a:lnSpc>
              <a:buSzPct val="44642"/>
              <a:buFont typeface="OpenSymbol"/>
              <a:buChar char=""/>
              <a:tabLst>
                <a:tab pos="254000" algn="l"/>
              </a:tabLst>
            </a:pPr>
            <a:r>
              <a:rPr sz="2800" b="0" spc="-20" dirty="0">
                <a:latin typeface="Carlito"/>
                <a:cs typeface="Carlito"/>
              </a:rPr>
              <a:t>More</a:t>
            </a:r>
            <a:r>
              <a:rPr sz="2800" b="0" spc="-5" dirty="0">
                <a:latin typeface="Carlito"/>
                <a:cs typeface="Carlito"/>
              </a:rPr>
              <a:t> </a:t>
            </a:r>
            <a:r>
              <a:rPr sz="2800" b="0" spc="-15" dirty="0">
                <a:latin typeface="Carlito"/>
                <a:cs typeface="Carlito"/>
              </a:rPr>
              <a:t>sensitive</a:t>
            </a:r>
            <a:endParaRPr sz="2800">
              <a:latin typeface="Carlito"/>
              <a:cs typeface="Carlito"/>
            </a:endParaRPr>
          </a:p>
          <a:p>
            <a:pPr marL="254000" indent="-215900">
              <a:lnSpc>
                <a:spcPct val="100000"/>
              </a:lnSpc>
              <a:buSzPct val="44642"/>
              <a:buFont typeface="OpenSymbol"/>
              <a:buChar char=""/>
              <a:tabLst>
                <a:tab pos="254000" algn="l"/>
              </a:tabLst>
            </a:pPr>
            <a:r>
              <a:rPr sz="2800" b="0" spc="-10" dirty="0">
                <a:latin typeface="Carlito"/>
                <a:cs typeface="Carlito"/>
              </a:rPr>
              <a:t>Prism </a:t>
            </a:r>
            <a:r>
              <a:rPr sz="2800" b="0" spc="-15" dirty="0">
                <a:latin typeface="Carlito"/>
                <a:cs typeface="Carlito"/>
              </a:rPr>
              <a:t>are </a:t>
            </a:r>
            <a:r>
              <a:rPr sz="2800" b="0" spc="-10" dirty="0">
                <a:latin typeface="Carlito"/>
                <a:cs typeface="Carlito"/>
              </a:rPr>
              <a:t>used.</a:t>
            </a:r>
            <a:endParaRPr sz="2800">
              <a:latin typeface="Carlito"/>
              <a:cs typeface="Carlito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09269" y="1906270"/>
            <a:ext cx="3835400" cy="3439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54000" marR="181610" indent="-215900">
              <a:lnSpc>
                <a:spcPct val="100000"/>
              </a:lnSpc>
              <a:spcBef>
                <a:spcPts val="100"/>
              </a:spcBef>
              <a:buSzPct val="44642"/>
              <a:buFont typeface="OpenSymbol"/>
              <a:buChar char=""/>
              <a:tabLst>
                <a:tab pos="254000" algn="l"/>
              </a:tabLst>
            </a:pPr>
            <a:r>
              <a:rPr sz="2800" spc="-5" dirty="0">
                <a:latin typeface="Carlito"/>
                <a:cs typeface="Carlito"/>
              </a:rPr>
              <a:t>Glass </a:t>
            </a:r>
            <a:r>
              <a:rPr sz="2800" spc="-35" dirty="0">
                <a:latin typeface="Carlito"/>
                <a:cs typeface="Carlito"/>
              </a:rPr>
              <a:t>cuvette </a:t>
            </a:r>
            <a:r>
              <a:rPr sz="2800" spc="-5" dirty="0">
                <a:latin typeface="Carlito"/>
                <a:cs typeface="Carlito"/>
              </a:rPr>
              <a:t>or </a:t>
            </a:r>
            <a:r>
              <a:rPr sz="2800" spc="-20" dirty="0">
                <a:latin typeface="Carlito"/>
                <a:cs typeface="Carlito"/>
              </a:rPr>
              <a:t>test  </a:t>
            </a:r>
            <a:r>
              <a:rPr sz="2800" spc="-10" dirty="0">
                <a:latin typeface="Carlito"/>
                <a:cs typeface="Carlito"/>
              </a:rPr>
              <a:t>tube </a:t>
            </a:r>
            <a:r>
              <a:rPr sz="2800" spc="-5" dirty="0">
                <a:latin typeface="Carlito"/>
                <a:cs typeface="Carlito"/>
              </a:rPr>
              <a:t>is </a:t>
            </a:r>
            <a:r>
              <a:rPr sz="2800" spc="-10" dirty="0">
                <a:latin typeface="Carlito"/>
                <a:cs typeface="Carlito"/>
              </a:rPr>
              <a:t>used </a:t>
            </a:r>
            <a:r>
              <a:rPr sz="2800" spc="-25" dirty="0">
                <a:latin typeface="Carlito"/>
                <a:cs typeface="Carlito"/>
              </a:rPr>
              <a:t>for </a:t>
            </a:r>
            <a:r>
              <a:rPr sz="2800" spc="-15" dirty="0">
                <a:latin typeface="Carlito"/>
                <a:cs typeface="Carlito"/>
              </a:rPr>
              <a:t>reading  </a:t>
            </a:r>
            <a:r>
              <a:rPr sz="2800" spc="-5" dirty="0">
                <a:latin typeface="Carlito"/>
                <a:cs typeface="Carlito"/>
              </a:rPr>
              <a:t>which </a:t>
            </a:r>
            <a:r>
              <a:rPr sz="2800" spc="-10" dirty="0">
                <a:latin typeface="Carlito"/>
                <a:cs typeface="Carlito"/>
              </a:rPr>
              <a:t>absorb 340nm  </a:t>
            </a:r>
            <a:r>
              <a:rPr sz="2800" spc="-15" dirty="0">
                <a:latin typeface="Carlito"/>
                <a:cs typeface="Carlito"/>
              </a:rPr>
              <a:t>light.</a:t>
            </a:r>
            <a:endParaRPr sz="2800">
              <a:latin typeface="Carlito"/>
              <a:cs typeface="Carlito"/>
            </a:endParaRPr>
          </a:p>
          <a:p>
            <a:pPr marL="254000" marR="790575" indent="-215900">
              <a:lnSpc>
                <a:spcPct val="100000"/>
              </a:lnSpc>
              <a:buSzPct val="44642"/>
              <a:buFont typeface="OpenSymbol"/>
              <a:buChar char=""/>
              <a:tabLst>
                <a:tab pos="254000" algn="l"/>
              </a:tabLst>
            </a:pPr>
            <a:r>
              <a:rPr sz="2800" spc="-40">
                <a:latin typeface="Carlito"/>
                <a:cs typeface="Carlito"/>
              </a:rPr>
              <a:t>Tungsten </a:t>
            </a:r>
            <a:r>
              <a:rPr sz="2800" spc="-10" smtClean="0">
                <a:latin typeface="Carlito"/>
                <a:cs typeface="Carlito"/>
              </a:rPr>
              <a:t>lamps</a:t>
            </a:r>
            <a:r>
              <a:rPr lang="en-IN" sz="2800" spc="-10" dirty="0" smtClean="0">
                <a:latin typeface="Carlito"/>
                <a:cs typeface="Carlito"/>
              </a:rPr>
              <a:t> are </a:t>
            </a:r>
            <a:r>
              <a:rPr sz="2800" spc="-10" smtClean="0">
                <a:latin typeface="Carlito"/>
                <a:cs typeface="Carlito"/>
              </a:rPr>
              <a:t>used</a:t>
            </a:r>
            <a:r>
              <a:rPr sz="2800" spc="-10" dirty="0">
                <a:latin typeface="Carlito"/>
                <a:cs typeface="Carlito"/>
              </a:rPr>
              <a:t>.</a:t>
            </a:r>
            <a:endParaRPr sz="2800">
              <a:latin typeface="Carlito"/>
              <a:cs typeface="Carlito"/>
            </a:endParaRPr>
          </a:p>
          <a:p>
            <a:pPr marL="254000" indent="-215900">
              <a:lnSpc>
                <a:spcPct val="100000"/>
              </a:lnSpc>
              <a:buSzPct val="44642"/>
              <a:buFont typeface="OpenSymbol"/>
              <a:buChar char=""/>
              <a:tabLst>
                <a:tab pos="254000" algn="l"/>
              </a:tabLst>
            </a:pPr>
            <a:r>
              <a:rPr sz="2800" spc="-5" dirty="0">
                <a:latin typeface="Carlito"/>
                <a:cs typeface="Carlito"/>
              </a:rPr>
              <a:t>Can’t use </a:t>
            </a:r>
            <a:r>
              <a:rPr sz="2800" spc="-10" dirty="0">
                <a:latin typeface="Carlito"/>
                <a:cs typeface="Carlito"/>
              </a:rPr>
              <a:t>specific</a:t>
            </a:r>
            <a:r>
              <a:rPr sz="2800" spc="-65" dirty="0">
                <a:latin typeface="Carlito"/>
                <a:cs typeface="Carlito"/>
              </a:rPr>
              <a:t> </a:t>
            </a:r>
            <a:r>
              <a:rPr sz="2800" spc="-55" dirty="0">
                <a:latin typeface="Carlito"/>
                <a:cs typeface="Carlito"/>
              </a:rPr>
              <a:t>filter.</a:t>
            </a:r>
            <a:endParaRPr sz="2800">
              <a:latin typeface="Carlito"/>
              <a:cs typeface="Carlito"/>
            </a:endParaRPr>
          </a:p>
          <a:p>
            <a:pPr marL="254000" indent="-215900">
              <a:lnSpc>
                <a:spcPct val="100000"/>
              </a:lnSpc>
              <a:buSzPct val="44642"/>
              <a:buFont typeface="OpenSymbol"/>
              <a:buChar char=""/>
              <a:tabLst>
                <a:tab pos="254000" algn="l"/>
              </a:tabLst>
            </a:pPr>
            <a:r>
              <a:rPr sz="2800" spc="-5" dirty="0">
                <a:latin typeface="Carlito"/>
                <a:cs typeface="Carlito"/>
              </a:rPr>
              <a:t>Can’t do </a:t>
            </a:r>
            <a:r>
              <a:rPr sz="2800" spc="-15" dirty="0">
                <a:latin typeface="Carlito"/>
                <a:cs typeface="Carlito"/>
              </a:rPr>
              <a:t>kinetic</a:t>
            </a:r>
            <a:r>
              <a:rPr sz="2800" spc="-30" dirty="0">
                <a:latin typeface="Carlito"/>
                <a:cs typeface="Carlito"/>
              </a:rPr>
              <a:t> </a:t>
            </a:r>
            <a:r>
              <a:rPr sz="2800" spc="-285" dirty="0">
                <a:latin typeface="Carlito"/>
                <a:cs typeface="Carlito"/>
              </a:rPr>
              <a:t>method.</a:t>
            </a:r>
            <a:endParaRPr sz="2800">
              <a:latin typeface="Carlito"/>
              <a:cs typeface="Carlito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700270" y="1906270"/>
            <a:ext cx="3818890" cy="2585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54000" marR="287655" indent="-215900" algn="just">
              <a:lnSpc>
                <a:spcPct val="100000"/>
              </a:lnSpc>
              <a:spcBef>
                <a:spcPts val="100"/>
              </a:spcBef>
              <a:buSzPct val="44642"/>
              <a:buFont typeface="OpenSymbol"/>
              <a:buChar char=""/>
              <a:tabLst>
                <a:tab pos="254000" algn="l"/>
              </a:tabLst>
            </a:pPr>
            <a:r>
              <a:rPr sz="2800" spc="-5" dirty="0">
                <a:latin typeface="Carlito"/>
                <a:cs typeface="Carlito"/>
              </a:rPr>
              <a:t>Quartz </a:t>
            </a:r>
            <a:r>
              <a:rPr sz="2800" spc="-35" dirty="0">
                <a:latin typeface="Carlito"/>
                <a:cs typeface="Carlito"/>
              </a:rPr>
              <a:t>cuvette </a:t>
            </a:r>
            <a:r>
              <a:rPr sz="2800" spc="-5" dirty="0">
                <a:latin typeface="Carlito"/>
                <a:cs typeface="Carlito"/>
              </a:rPr>
              <a:t>is </a:t>
            </a:r>
            <a:r>
              <a:rPr sz="2800" spc="-400" dirty="0">
                <a:latin typeface="Carlito"/>
                <a:cs typeface="Carlito"/>
              </a:rPr>
              <a:t>used  </a:t>
            </a:r>
            <a:r>
              <a:rPr sz="2800" spc="-5" dirty="0">
                <a:latin typeface="Carlito"/>
                <a:cs typeface="Carlito"/>
              </a:rPr>
              <a:t>which does not</a:t>
            </a:r>
            <a:r>
              <a:rPr sz="2800" spc="-100" dirty="0">
                <a:latin typeface="Carlito"/>
                <a:cs typeface="Carlito"/>
              </a:rPr>
              <a:t> </a:t>
            </a:r>
            <a:r>
              <a:rPr sz="2800" spc="-10" dirty="0">
                <a:latin typeface="Carlito"/>
                <a:cs typeface="Carlito"/>
              </a:rPr>
              <a:t>absorb  340nm </a:t>
            </a:r>
            <a:r>
              <a:rPr sz="2800" spc="-15" dirty="0">
                <a:latin typeface="Carlito"/>
                <a:cs typeface="Carlito"/>
              </a:rPr>
              <a:t>light.</a:t>
            </a:r>
            <a:endParaRPr sz="2800">
              <a:latin typeface="Carlito"/>
              <a:cs typeface="Carlito"/>
            </a:endParaRPr>
          </a:p>
          <a:p>
            <a:pPr marL="254000" indent="-215900">
              <a:lnSpc>
                <a:spcPct val="100000"/>
              </a:lnSpc>
              <a:buSzPct val="44642"/>
              <a:buFont typeface="OpenSymbol"/>
              <a:buChar char=""/>
              <a:tabLst>
                <a:tab pos="254000" algn="l"/>
              </a:tabLst>
            </a:pPr>
            <a:r>
              <a:rPr sz="2800" spc="-10" dirty="0">
                <a:latin typeface="Carlito"/>
                <a:cs typeface="Carlito"/>
              </a:rPr>
              <a:t>Halogen lamps </a:t>
            </a:r>
            <a:r>
              <a:rPr sz="2800" spc="-20" dirty="0">
                <a:latin typeface="Carlito"/>
                <a:cs typeface="Carlito"/>
              </a:rPr>
              <a:t>are </a:t>
            </a:r>
            <a:r>
              <a:rPr sz="2800" spc="-390" dirty="0">
                <a:latin typeface="Carlito"/>
                <a:cs typeface="Carlito"/>
              </a:rPr>
              <a:t>used.</a:t>
            </a:r>
            <a:endParaRPr sz="2800">
              <a:latin typeface="Carlito"/>
              <a:cs typeface="Carlito"/>
            </a:endParaRPr>
          </a:p>
          <a:p>
            <a:pPr marL="254000" indent="-215900">
              <a:lnSpc>
                <a:spcPct val="100000"/>
              </a:lnSpc>
              <a:buSzPct val="44642"/>
              <a:buFont typeface="OpenSymbol"/>
              <a:buChar char=""/>
              <a:tabLst>
                <a:tab pos="254000" algn="l"/>
              </a:tabLst>
            </a:pPr>
            <a:r>
              <a:rPr sz="2800" spc="-5" dirty="0">
                <a:latin typeface="Carlito"/>
                <a:cs typeface="Carlito"/>
              </a:rPr>
              <a:t>Can use </a:t>
            </a:r>
            <a:r>
              <a:rPr sz="2800" spc="-10" dirty="0">
                <a:latin typeface="Carlito"/>
                <a:cs typeface="Carlito"/>
              </a:rPr>
              <a:t>specific</a:t>
            </a:r>
            <a:r>
              <a:rPr sz="2800" spc="-15" dirty="0">
                <a:latin typeface="Carlito"/>
                <a:cs typeface="Carlito"/>
              </a:rPr>
              <a:t> </a:t>
            </a:r>
            <a:r>
              <a:rPr sz="2800" spc="-55" dirty="0">
                <a:latin typeface="Carlito"/>
                <a:cs typeface="Carlito"/>
              </a:rPr>
              <a:t>filter.</a:t>
            </a:r>
            <a:endParaRPr sz="2800">
              <a:latin typeface="Carlito"/>
              <a:cs typeface="Carlito"/>
            </a:endParaRPr>
          </a:p>
          <a:p>
            <a:pPr marL="295910" indent="-257810">
              <a:lnSpc>
                <a:spcPct val="100000"/>
              </a:lnSpc>
              <a:buChar char="•"/>
              <a:tabLst>
                <a:tab pos="295910" algn="l"/>
              </a:tabLst>
            </a:pPr>
            <a:r>
              <a:rPr sz="2800" spc="-5" dirty="0">
                <a:latin typeface="Carlito"/>
                <a:cs typeface="Carlito"/>
              </a:rPr>
              <a:t>Can </a:t>
            </a:r>
            <a:r>
              <a:rPr sz="2800" spc="-10" dirty="0">
                <a:latin typeface="Carlito"/>
                <a:cs typeface="Carlito"/>
              </a:rPr>
              <a:t>do </a:t>
            </a:r>
            <a:r>
              <a:rPr sz="2800" spc="-15" dirty="0">
                <a:latin typeface="Carlito"/>
                <a:cs typeface="Carlito"/>
              </a:rPr>
              <a:t>kinetic</a:t>
            </a:r>
            <a:r>
              <a:rPr sz="2800" spc="-30" dirty="0">
                <a:latin typeface="Carlito"/>
                <a:cs typeface="Carlito"/>
              </a:rPr>
              <a:t> </a:t>
            </a:r>
            <a:r>
              <a:rPr sz="2800" spc="-10" dirty="0">
                <a:latin typeface="Carlito"/>
                <a:cs typeface="Carlito"/>
              </a:rPr>
              <a:t>method.</a:t>
            </a:r>
            <a:endParaRPr sz="2800">
              <a:latin typeface="Carlito"/>
              <a:cs typeface="Carlito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359660" y="0"/>
            <a:ext cx="6098540" cy="6959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400" dirty="0"/>
              <a:t>Semi </a:t>
            </a:r>
            <a:r>
              <a:rPr sz="4400" spc="-15" dirty="0"/>
              <a:t>Auto</a:t>
            </a:r>
            <a:r>
              <a:rPr sz="4400" spc="-70" dirty="0"/>
              <a:t> </a:t>
            </a:r>
            <a:r>
              <a:rPr sz="4400" spc="-25" dirty="0"/>
              <a:t>Analyzer</a:t>
            </a:r>
            <a:endParaRPr sz="4400"/>
          </a:p>
        </p:txBody>
      </p:sp>
      <p:sp>
        <p:nvSpPr>
          <p:cNvPr id="5" name="object 5"/>
          <p:cNvSpPr txBox="1"/>
          <p:nvPr/>
        </p:nvSpPr>
        <p:spPr>
          <a:xfrm>
            <a:off x="351790" y="1536700"/>
            <a:ext cx="139700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spc="1560" dirty="0">
                <a:latin typeface="OpenSymbol"/>
                <a:cs typeface="OpenSymbol"/>
              </a:rPr>
              <a:t></a:t>
            </a:r>
            <a:endParaRPr sz="900">
              <a:latin typeface="OpenSymbol"/>
              <a:cs typeface="OpenSymbo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67690" y="1464308"/>
            <a:ext cx="2632710" cy="32060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b="1" spc="-15" dirty="0">
                <a:latin typeface="Carlito"/>
                <a:cs typeface="Carlito"/>
              </a:rPr>
              <a:t>Advantage</a:t>
            </a:r>
            <a:r>
              <a:rPr sz="2000" b="1" spc="-70" dirty="0">
                <a:latin typeface="Carlito"/>
                <a:cs typeface="Carlito"/>
              </a:rPr>
              <a:t> </a:t>
            </a:r>
            <a:r>
              <a:rPr sz="2000" b="1" dirty="0">
                <a:latin typeface="Carlito"/>
                <a:cs typeface="Carlito"/>
              </a:rPr>
              <a:t>:</a:t>
            </a:r>
            <a:endParaRPr sz="2000">
              <a:latin typeface="Carlito"/>
              <a:cs typeface="Carlito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567690" y="1710689"/>
            <a:ext cx="95250" cy="942340"/>
          </a:xfrm>
          <a:prstGeom prst="rect">
            <a:avLst/>
          </a:prstGeom>
        </p:spPr>
        <p:txBody>
          <a:bodyPr vert="horz" wrap="square" lIns="0" tIns="901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710"/>
              </a:spcBef>
            </a:pPr>
            <a:r>
              <a:rPr sz="1500" dirty="0">
                <a:latin typeface="OpenSymbol"/>
                <a:cs typeface="OpenSymbol"/>
              </a:rPr>
              <a:t></a:t>
            </a:r>
            <a:endParaRPr sz="1500">
              <a:latin typeface="OpenSymbol"/>
              <a:cs typeface="OpenSymbol"/>
            </a:endParaRPr>
          </a:p>
          <a:p>
            <a:pPr marL="12700">
              <a:lnSpc>
                <a:spcPct val="100000"/>
              </a:lnSpc>
              <a:spcBef>
                <a:spcPts val="610"/>
              </a:spcBef>
            </a:pPr>
            <a:r>
              <a:rPr sz="1500" dirty="0">
                <a:latin typeface="OpenSymbol"/>
                <a:cs typeface="OpenSymbol"/>
              </a:rPr>
              <a:t></a:t>
            </a:r>
            <a:endParaRPr sz="1500">
              <a:latin typeface="OpenSymbol"/>
              <a:cs typeface="OpenSymbol"/>
            </a:endParaRPr>
          </a:p>
          <a:p>
            <a:pPr marL="12700">
              <a:lnSpc>
                <a:spcPct val="100000"/>
              </a:lnSpc>
              <a:spcBef>
                <a:spcPts val="600"/>
              </a:spcBef>
            </a:pPr>
            <a:r>
              <a:rPr sz="1500" dirty="0">
                <a:latin typeface="OpenSymbol"/>
                <a:cs typeface="OpenSymbol"/>
              </a:rPr>
              <a:t></a:t>
            </a:r>
            <a:endParaRPr sz="1500">
              <a:latin typeface="OpenSymbol"/>
              <a:cs typeface="OpenSymbo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783590" y="1770379"/>
            <a:ext cx="4311015" cy="9398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spc="-10" dirty="0">
                <a:latin typeface="Carlito"/>
                <a:cs typeface="Carlito"/>
              </a:rPr>
              <a:t>Displaying </a:t>
            </a:r>
            <a:r>
              <a:rPr sz="2000" dirty="0">
                <a:latin typeface="Carlito"/>
                <a:cs typeface="Carlito"/>
              </a:rPr>
              <a:t>the </a:t>
            </a:r>
            <a:r>
              <a:rPr sz="2000" spc="-15" dirty="0">
                <a:latin typeface="Carlito"/>
                <a:cs typeface="Carlito"/>
              </a:rPr>
              <a:t>test</a:t>
            </a:r>
            <a:r>
              <a:rPr sz="2000" dirty="0">
                <a:latin typeface="Carlito"/>
                <a:cs typeface="Carlito"/>
              </a:rPr>
              <a:t> </a:t>
            </a:r>
            <a:r>
              <a:rPr sz="2000" spc="-10" dirty="0">
                <a:latin typeface="Carlito"/>
                <a:cs typeface="Carlito"/>
              </a:rPr>
              <a:t>results</a:t>
            </a:r>
            <a:endParaRPr sz="2000">
              <a:latin typeface="Carlito"/>
              <a:cs typeface="Carlito"/>
            </a:endParaRPr>
          </a:p>
          <a:p>
            <a:pPr marL="12700" marR="5080">
              <a:lnSpc>
                <a:spcPct val="100000"/>
              </a:lnSpc>
            </a:pPr>
            <a:r>
              <a:rPr sz="2000" spc="-10" dirty="0">
                <a:latin typeface="Carlito"/>
                <a:cs typeface="Carlito"/>
              </a:rPr>
              <a:t>Printing </a:t>
            </a:r>
            <a:r>
              <a:rPr sz="2000" dirty="0">
                <a:latin typeface="Carlito"/>
                <a:cs typeface="Carlito"/>
              </a:rPr>
              <a:t>&amp; </a:t>
            </a:r>
            <a:r>
              <a:rPr sz="2000" spc="-5" dirty="0">
                <a:latin typeface="Carlito"/>
                <a:cs typeface="Carlito"/>
              </a:rPr>
              <a:t>memorizing these </a:t>
            </a:r>
            <a:r>
              <a:rPr sz="2000" spc="-10" dirty="0">
                <a:latin typeface="Carlito"/>
                <a:cs typeface="Carlito"/>
              </a:rPr>
              <a:t>results  Graphs </a:t>
            </a:r>
            <a:r>
              <a:rPr sz="2000" dirty="0">
                <a:latin typeface="Carlito"/>
                <a:cs typeface="Carlito"/>
              </a:rPr>
              <a:t>of </a:t>
            </a:r>
            <a:r>
              <a:rPr sz="2000" spc="-5" dirty="0">
                <a:latin typeface="Carlito"/>
                <a:cs typeface="Carlito"/>
              </a:rPr>
              <a:t>all linear </a:t>
            </a:r>
            <a:r>
              <a:rPr sz="2000" dirty="0">
                <a:latin typeface="Carlito"/>
                <a:cs typeface="Carlito"/>
              </a:rPr>
              <a:t>&amp; </a:t>
            </a:r>
            <a:r>
              <a:rPr sz="2000" spc="-5" dirty="0">
                <a:latin typeface="Carlito"/>
                <a:cs typeface="Carlito"/>
              </a:rPr>
              <a:t>nonlinear</a:t>
            </a:r>
            <a:r>
              <a:rPr sz="2000" spc="-10" dirty="0">
                <a:latin typeface="Carlito"/>
                <a:cs typeface="Carlito"/>
              </a:rPr>
              <a:t> reactions.</a:t>
            </a:r>
            <a:endParaRPr sz="2000">
              <a:latin typeface="Carlito"/>
              <a:cs typeface="Carlito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351790" y="3061970"/>
            <a:ext cx="67310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dirty="0">
                <a:latin typeface="OpenSymbol"/>
                <a:cs typeface="OpenSymbol"/>
              </a:rPr>
              <a:t></a:t>
            </a:r>
            <a:endParaRPr sz="900">
              <a:latin typeface="OpenSymbol"/>
              <a:cs typeface="OpenSymbol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567690" y="2989579"/>
            <a:ext cx="6061710" cy="635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b="1" spc="-15" dirty="0">
                <a:latin typeface="Carlito"/>
                <a:cs typeface="Carlito"/>
              </a:rPr>
              <a:t>Disadvantage</a:t>
            </a:r>
            <a:r>
              <a:rPr sz="2000" b="1" spc="-10" dirty="0">
                <a:latin typeface="Carlito"/>
                <a:cs typeface="Carlito"/>
              </a:rPr>
              <a:t> </a:t>
            </a:r>
            <a:r>
              <a:rPr sz="2000" b="1" dirty="0">
                <a:latin typeface="Carlito"/>
                <a:cs typeface="Carlito"/>
              </a:rPr>
              <a:t>:</a:t>
            </a:r>
            <a:endParaRPr sz="2000">
              <a:latin typeface="Carlito"/>
              <a:cs typeface="Carlito"/>
            </a:endParaRPr>
          </a:p>
          <a:p>
            <a:pPr marL="12700">
              <a:lnSpc>
                <a:spcPct val="100000"/>
              </a:lnSpc>
            </a:pPr>
            <a:r>
              <a:rPr sz="2000" spc="-5" dirty="0">
                <a:latin typeface="Carlito"/>
                <a:cs typeface="Carlito"/>
              </a:rPr>
              <a:t>initial </a:t>
            </a:r>
            <a:r>
              <a:rPr sz="2000" spc="-15" dirty="0">
                <a:latin typeface="Carlito"/>
                <a:cs typeface="Carlito"/>
              </a:rPr>
              <a:t>stage </a:t>
            </a:r>
            <a:r>
              <a:rPr sz="2000" dirty="0">
                <a:latin typeface="Carlito"/>
                <a:cs typeface="Carlito"/>
              </a:rPr>
              <a:t>of </a:t>
            </a:r>
            <a:r>
              <a:rPr sz="2000" spc="-5" dirty="0">
                <a:latin typeface="Carlito"/>
                <a:cs typeface="Carlito"/>
              </a:rPr>
              <a:t>Analysis </a:t>
            </a:r>
            <a:r>
              <a:rPr sz="2000" spc="-15" dirty="0">
                <a:latin typeface="Carlito"/>
                <a:cs typeface="Carlito"/>
              </a:rPr>
              <a:t>are </a:t>
            </a:r>
            <a:r>
              <a:rPr sz="2000" spc="-10" dirty="0">
                <a:latin typeface="Carlito"/>
                <a:cs typeface="Carlito"/>
              </a:rPr>
              <a:t>performed</a:t>
            </a:r>
            <a:r>
              <a:rPr sz="2000" dirty="0">
                <a:latin typeface="Carlito"/>
                <a:cs typeface="Carlito"/>
              </a:rPr>
              <a:t> </a:t>
            </a:r>
            <a:r>
              <a:rPr sz="2000" spc="-5" dirty="0">
                <a:latin typeface="Carlito"/>
                <a:cs typeface="Carlito"/>
              </a:rPr>
              <a:t>manually</a:t>
            </a:r>
            <a:endParaRPr sz="2000">
              <a:latin typeface="Carlito"/>
              <a:cs typeface="Carlito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351790" y="3366770"/>
            <a:ext cx="67310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dirty="0">
                <a:latin typeface="OpenSymbol"/>
                <a:cs typeface="OpenSymbol"/>
              </a:rPr>
              <a:t></a:t>
            </a:r>
            <a:endParaRPr sz="900">
              <a:latin typeface="OpenSymbol"/>
              <a:cs typeface="OpenSymbol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567690" y="3542029"/>
            <a:ext cx="95250" cy="939800"/>
          </a:xfrm>
          <a:prstGeom prst="rect">
            <a:avLst/>
          </a:prstGeom>
        </p:spPr>
        <p:txBody>
          <a:bodyPr vert="horz" wrap="square" lIns="0" tIns="889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700"/>
              </a:spcBef>
            </a:pPr>
            <a:r>
              <a:rPr sz="1500" dirty="0">
                <a:latin typeface="OpenSymbol"/>
                <a:cs typeface="OpenSymbol"/>
              </a:rPr>
              <a:t></a:t>
            </a:r>
            <a:endParaRPr sz="1500">
              <a:latin typeface="OpenSymbol"/>
              <a:cs typeface="OpenSymbol"/>
            </a:endParaRPr>
          </a:p>
          <a:p>
            <a:pPr marL="12700">
              <a:lnSpc>
                <a:spcPct val="100000"/>
              </a:lnSpc>
              <a:spcBef>
                <a:spcPts val="600"/>
              </a:spcBef>
            </a:pPr>
            <a:r>
              <a:rPr sz="1500" dirty="0">
                <a:latin typeface="OpenSymbol"/>
                <a:cs typeface="OpenSymbol"/>
              </a:rPr>
              <a:t></a:t>
            </a:r>
            <a:endParaRPr sz="1500">
              <a:latin typeface="OpenSymbol"/>
              <a:cs typeface="OpenSymbol"/>
            </a:endParaRPr>
          </a:p>
          <a:p>
            <a:pPr marL="12700">
              <a:lnSpc>
                <a:spcPct val="100000"/>
              </a:lnSpc>
              <a:spcBef>
                <a:spcPts val="600"/>
              </a:spcBef>
            </a:pPr>
            <a:r>
              <a:rPr sz="1500" dirty="0">
                <a:latin typeface="OpenSymbol"/>
                <a:cs typeface="OpenSymbol"/>
              </a:rPr>
              <a:t></a:t>
            </a:r>
            <a:endParaRPr sz="1500">
              <a:latin typeface="OpenSymbol"/>
              <a:cs typeface="OpenSymbol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914400" y="3581400"/>
            <a:ext cx="3429000" cy="96180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2000" spc="-15" dirty="0">
                <a:latin typeface="Carlito"/>
                <a:cs typeface="Carlito"/>
              </a:rPr>
              <a:t>Pipetting </a:t>
            </a:r>
            <a:r>
              <a:rPr sz="2000" dirty="0">
                <a:latin typeface="Carlito"/>
                <a:cs typeface="Carlito"/>
              </a:rPr>
              <a:t>of </a:t>
            </a:r>
            <a:r>
              <a:rPr sz="2000" spc="-15">
                <a:latin typeface="Carlito"/>
                <a:cs typeface="Carlito"/>
              </a:rPr>
              <a:t>reagent  </a:t>
            </a:r>
            <a:endParaRPr lang="en-IN" sz="2000" spc="-15" dirty="0" smtClean="0">
              <a:latin typeface="Carlito"/>
              <a:cs typeface="Carlito"/>
            </a:endParaRPr>
          </a:p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2000" spc="-15" smtClean="0">
                <a:latin typeface="Carlito"/>
                <a:cs typeface="Carlito"/>
              </a:rPr>
              <a:t>Pipetting </a:t>
            </a:r>
            <a:r>
              <a:rPr sz="2000">
                <a:latin typeface="Carlito"/>
                <a:cs typeface="Carlito"/>
              </a:rPr>
              <a:t>of </a:t>
            </a:r>
            <a:r>
              <a:rPr lang="en-IN" sz="2000" spc="-5" dirty="0" smtClean="0">
                <a:latin typeface="Carlito"/>
                <a:cs typeface="Carlito"/>
              </a:rPr>
              <a:t>specimen</a:t>
            </a:r>
            <a:endParaRPr lang="en-IN" sz="2000" dirty="0" smtClean="0">
              <a:latin typeface="Carlito"/>
              <a:cs typeface="Carlito"/>
            </a:endParaRPr>
          </a:p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2000" spc="-5" smtClean="0">
                <a:latin typeface="Carlito"/>
                <a:cs typeface="Carlito"/>
              </a:rPr>
              <a:t>Mixing </a:t>
            </a:r>
            <a:r>
              <a:rPr sz="2000" dirty="0">
                <a:latin typeface="Carlito"/>
                <a:cs typeface="Carlito"/>
              </a:rPr>
              <a:t>&amp;</a:t>
            </a:r>
            <a:r>
              <a:rPr sz="2000" spc="-40" dirty="0">
                <a:latin typeface="Carlito"/>
                <a:cs typeface="Carlito"/>
              </a:rPr>
              <a:t> </a:t>
            </a:r>
            <a:r>
              <a:rPr sz="2000" spc="-5" dirty="0">
                <a:latin typeface="Carlito"/>
                <a:cs typeface="Carlito"/>
              </a:rPr>
              <a:t>incubation.</a:t>
            </a:r>
            <a:endParaRPr sz="2000">
              <a:latin typeface="Carlito"/>
              <a:cs typeface="Carlito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351790" y="4585970"/>
            <a:ext cx="139700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spc="1560" smtClean="0">
                <a:latin typeface="OpenSymbol"/>
                <a:cs typeface="OpenSymbol"/>
              </a:rPr>
              <a:t></a:t>
            </a:r>
            <a:endParaRPr sz="900">
              <a:latin typeface="OpenSymbol"/>
              <a:cs typeface="OpenSymbol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567690" y="4495800"/>
            <a:ext cx="8042910" cy="62709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 marR="5080">
              <a:lnSpc>
                <a:spcPct val="100400"/>
              </a:lnSpc>
              <a:spcBef>
                <a:spcPts val="90"/>
              </a:spcBef>
            </a:pPr>
            <a:r>
              <a:rPr sz="2000" spc="-5" dirty="0">
                <a:latin typeface="Carlito"/>
                <a:cs typeface="Carlito"/>
              </a:rPr>
              <a:t>This </a:t>
            </a:r>
            <a:r>
              <a:rPr sz="2000" spc="-10" dirty="0">
                <a:latin typeface="Carlito"/>
                <a:cs typeface="Carlito"/>
              </a:rPr>
              <a:t>instrument </a:t>
            </a:r>
            <a:r>
              <a:rPr sz="2000" spc="-15" dirty="0">
                <a:latin typeface="Carlito"/>
                <a:cs typeface="Carlito"/>
              </a:rPr>
              <a:t>require </a:t>
            </a:r>
            <a:r>
              <a:rPr sz="2000" spc="-5" dirty="0">
                <a:latin typeface="Carlito"/>
                <a:cs typeface="Carlito"/>
              </a:rPr>
              <a:t>minimum </a:t>
            </a:r>
            <a:r>
              <a:rPr sz="2000" dirty="0">
                <a:latin typeface="Carlito"/>
                <a:cs typeface="Carlito"/>
              </a:rPr>
              <a:t>500 </a:t>
            </a:r>
            <a:r>
              <a:rPr sz="2000" spc="-15" dirty="0">
                <a:latin typeface="Carlito"/>
                <a:cs typeface="Carlito"/>
              </a:rPr>
              <a:t>microliters </a:t>
            </a:r>
            <a:r>
              <a:rPr sz="2000" dirty="0">
                <a:latin typeface="Carlito"/>
                <a:cs typeface="Carlito"/>
              </a:rPr>
              <a:t>of </a:t>
            </a:r>
            <a:r>
              <a:rPr sz="2000" spc="-15" dirty="0">
                <a:latin typeface="Carlito"/>
                <a:cs typeface="Carlito"/>
              </a:rPr>
              <a:t>reagent </a:t>
            </a:r>
            <a:r>
              <a:rPr sz="2000" spc="-20" dirty="0">
                <a:latin typeface="Carlito"/>
                <a:cs typeface="Carlito"/>
              </a:rPr>
              <a:t>for </a:t>
            </a:r>
            <a:r>
              <a:rPr sz="2000" spc="-15" dirty="0">
                <a:latin typeface="Carlito"/>
                <a:cs typeface="Carlito"/>
              </a:rPr>
              <a:t>test.  </a:t>
            </a:r>
            <a:r>
              <a:rPr sz="2000" spc="-5" dirty="0">
                <a:latin typeface="Carlito"/>
                <a:cs typeface="Carlito"/>
              </a:rPr>
              <a:t>Manual L-J chart </a:t>
            </a:r>
            <a:r>
              <a:rPr sz="2000" spc="-10" dirty="0">
                <a:latin typeface="Carlito"/>
                <a:cs typeface="Carlito"/>
              </a:rPr>
              <a:t>to</a:t>
            </a:r>
            <a:r>
              <a:rPr sz="2000" spc="5" dirty="0">
                <a:latin typeface="Carlito"/>
                <a:cs typeface="Carlito"/>
              </a:rPr>
              <a:t> </a:t>
            </a:r>
            <a:r>
              <a:rPr sz="2000" spc="-20" dirty="0">
                <a:latin typeface="Carlito"/>
                <a:cs typeface="Carlito"/>
              </a:rPr>
              <a:t>draw</a:t>
            </a:r>
            <a:endParaRPr sz="2000">
              <a:latin typeface="Carlito"/>
              <a:cs typeface="Carlito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351790" y="4890770"/>
            <a:ext cx="139700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spc="1560" dirty="0">
                <a:latin typeface="OpenSymbol"/>
                <a:cs typeface="OpenSymbol"/>
              </a:rPr>
              <a:t></a:t>
            </a:r>
            <a:endParaRPr sz="900">
              <a:latin typeface="OpenSymbol"/>
              <a:cs typeface="OpenSymbol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64490" y="427990"/>
            <a:ext cx="8268970" cy="1791970"/>
          </a:xfrm>
          <a:prstGeom prst="rect">
            <a:avLst/>
          </a:prstGeom>
        </p:spPr>
        <p:txBody>
          <a:bodyPr vert="horz" wrap="square" lIns="0" tIns="82550" rIns="0" bIns="0" rtlCol="0">
            <a:spAutoFit/>
          </a:bodyPr>
          <a:lstStyle/>
          <a:p>
            <a:pPr marL="181610">
              <a:lnSpc>
                <a:spcPct val="100000"/>
              </a:lnSpc>
              <a:spcBef>
                <a:spcPts val="650"/>
              </a:spcBef>
            </a:pPr>
            <a:r>
              <a:rPr sz="4400" spc="-5" dirty="0"/>
              <a:t>Fully </a:t>
            </a:r>
            <a:r>
              <a:rPr sz="4400" spc="-15" dirty="0"/>
              <a:t>Auto</a:t>
            </a:r>
            <a:r>
              <a:rPr sz="4400" spc="-5" dirty="0"/>
              <a:t> </a:t>
            </a:r>
            <a:r>
              <a:rPr sz="4400" spc="-25" dirty="0"/>
              <a:t>Analyzer</a:t>
            </a:r>
            <a:endParaRPr sz="4400"/>
          </a:p>
          <a:p>
            <a:pPr marL="12700" marR="5080">
              <a:lnSpc>
                <a:spcPct val="100000"/>
              </a:lnSpc>
              <a:spcBef>
                <a:spcPts val="400"/>
              </a:spcBef>
            </a:pPr>
            <a:r>
              <a:rPr sz="3200" spc="-5" dirty="0"/>
              <a:t>The </a:t>
            </a:r>
            <a:r>
              <a:rPr sz="3200" spc="-15" dirty="0"/>
              <a:t>auto analyzer perform </a:t>
            </a:r>
            <a:r>
              <a:rPr sz="3200" spc="-5" dirty="0"/>
              <a:t>all </a:t>
            </a:r>
            <a:r>
              <a:rPr sz="3200" spc="-10" dirty="0"/>
              <a:t>the function </a:t>
            </a:r>
            <a:r>
              <a:rPr sz="3200" spc="-5" dirty="0"/>
              <a:t>of semi  </a:t>
            </a:r>
            <a:r>
              <a:rPr sz="3200" spc="-15" dirty="0"/>
              <a:t>auto</a:t>
            </a:r>
            <a:r>
              <a:rPr sz="3200" dirty="0"/>
              <a:t> </a:t>
            </a:r>
            <a:r>
              <a:rPr sz="3200" spc="-55" dirty="0"/>
              <a:t>analyzer.</a:t>
            </a:r>
            <a:endParaRPr sz="3200"/>
          </a:p>
        </p:txBody>
      </p:sp>
      <p:sp>
        <p:nvSpPr>
          <p:cNvPr id="3" name="object 3"/>
          <p:cNvSpPr txBox="1"/>
          <p:nvPr/>
        </p:nvSpPr>
        <p:spPr>
          <a:xfrm>
            <a:off x="364490" y="2286000"/>
            <a:ext cx="8779510" cy="395236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  <a:buSzPct val="96875"/>
              <a:buAutoNum type="arabicPeriod"/>
              <a:tabLst>
                <a:tab pos="321945" algn="l"/>
              </a:tabLst>
            </a:pPr>
            <a:r>
              <a:rPr sz="3200" spc="-15" dirty="0">
                <a:latin typeface="Carlito"/>
                <a:cs typeface="Carlito"/>
              </a:rPr>
              <a:t>Automatic </a:t>
            </a:r>
            <a:r>
              <a:rPr sz="3200" spc="-5" dirty="0">
                <a:latin typeface="Carlito"/>
                <a:cs typeface="Carlito"/>
              </a:rPr>
              <a:t>dispensing of </a:t>
            </a:r>
            <a:r>
              <a:rPr sz="3200" spc="-25" dirty="0">
                <a:latin typeface="Carlito"/>
                <a:cs typeface="Carlito"/>
              </a:rPr>
              <a:t>reagent </a:t>
            </a:r>
            <a:r>
              <a:rPr sz="3200" spc="-10" dirty="0">
                <a:latin typeface="Carlito"/>
                <a:cs typeface="Carlito"/>
              </a:rPr>
              <a:t>(by </a:t>
            </a:r>
            <a:r>
              <a:rPr sz="3200" spc="-20" dirty="0">
                <a:latin typeface="Carlito"/>
                <a:cs typeface="Carlito"/>
              </a:rPr>
              <a:t>reagent  </a:t>
            </a:r>
            <a:r>
              <a:rPr sz="3200" spc="-15" dirty="0">
                <a:latin typeface="Carlito"/>
                <a:cs typeface="Carlito"/>
              </a:rPr>
              <a:t>probe).</a:t>
            </a:r>
            <a:endParaRPr sz="3200">
              <a:latin typeface="Carlito"/>
              <a:cs typeface="Carlito"/>
            </a:endParaRPr>
          </a:p>
          <a:p>
            <a:pPr marL="12700" marR="904875">
              <a:lnSpc>
                <a:spcPct val="199900"/>
              </a:lnSpc>
              <a:buSzPct val="96875"/>
              <a:buAutoNum type="arabicPeriod"/>
              <a:tabLst>
                <a:tab pos="321945" algn="l"/>
              </a:tabLst>
            </a:pPr>
            <a:r>
              <a:rPr sz="3200" spc="-15" dirty="0">
                <a:latin typeface="Carlito"/>
                <a:cs typeface="Carlito"/>
              </a:rPr>
              <a:t>Automatic </a:t>
            </a:r>
            <a:r>
              <a:rPr sz="3200" spc="-5" dirty="0">
                <a:latin typeface="Carlito"/>
                <a:cs typeface="Carlito"/>
              </a:rPr>
              <a:t>dispensing of samples </a:t>
            </a:r>
            <a:r>
              <a:rPr sz="3200" dirty="0">
                <a:latin typeface="Carlito"/>
                <a:cs typeface="Carlito"/>
              </a:rPr>
              <a:t>.  </a:t>
            </a:r>
            <a:r>
              <a:rPr sz="3200" spc="-15" dirty="0">
                <a:latin typeface="Carlito"/>
                <a:cs typeface="Carlito"/>
              </a:rPr>
              <a:t>3.Automatic </a:t>
            </a:r>
            <a:r>
              <a:rPr sz="3200" spc="-5" dirty="0">
                <a:latin typeface="Carlito"/>
                <a:cs typeface="Carlito"/>
              </a:rPr>
              <a:t>mixing of </a:t>
            </a:r>
            <a:r>
              <a:rPr sz="3200" spc="-15" dirty="0">
                <a:latin typeface="Carlito"/>
                <a:cs typeface="Carlito"/>
              </a:rPr>
              <a:t>reaction </a:t>
            </a:r>
            <a:r>
              <a:rPr sz="3200" spc="-10" dirty="0">
                <a:latin typeface="Carlito"/>
                <a:cs typeface="Carlito"/>
              </a:rPr>
              <a:t>mixtures.  4.Incubating </a:t>
            </a:r>
            <a:r>
              <a:rPr sz="3200" spc="-5" dirty="0">
                <a:latin typeface="Carlito"/>
                <a:cs typeface="Carlito"/>
              </a:rPr>
              <a:t>of </a:t>
            </a:r>
            <a:r>
              <a:rPr sz="3200" spc="-15" dirty="0">
                <a:latin typeface="Carlito"/>
                <a:cs typeface="Carlito"/>
              </a:rPr>
              <a:t>reacting </a:t>
            </a:r>
            <a:r>
              <a:rPr sz="3200" spc="-10" dirty="0">
                <a:latin typeface="Carlito"/>
                <a:cs typeface="Carlito"/>
              </a:rPr>
              <a:t>mixture</a:t>
            </a:r>
            <a:r>
              <a:rPr sz="3200" spc="-15" dirty="0">
                <a:latin typeface="Carlito"/>
                <a:cs typeface="Carlito"/>
              </a:rPr>
              <a:t> </a:t>
            </a:r>
            <a:r>
              <a:rPr sz="3200" dirty="0">
                <a:latin typeface="Carlito"/>
                <a:cs typeface="Carlito"/>
              </a:rPr>
              <a:t>.</a:t>
            </a:r>
            <a:endParaRPr sz="3200">
              <a:latin typeface="Carlito"/>
              <a:cs typeface="Carlito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514600" y="0"/>
            <a:ext cx="2693670" cy="62837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25" smtClean="0"/>
              <a:t>Advantage</a:t>
            </a:r>
            <a:r>
              <a:rPr lang="en-IN" spc="-25" dirty="0" smtClean="0"/>
              <a:t>s</a:t>
            </a:r>
            <a:endParaRPr spc="-25" dirty="0"/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xfrm>
            <a:off x="0" y="1143001"/>
            <a:ext cx="9144000" cy="511165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28600" indent="-215900">
              <a:lnSpc>
                <a:spcPct val="100000"/>
              </a:lnSpc>
              <a:spcBef>
                <a:spcPts val="100"/>
              </a:spcBef>
              <a:buFont typeface="Liberation Sans"/>
              <a:buChar char="•"/>
              <a:tabLst>
                <a:tab pos="228600" algn="l"/>
              </a:tabLst>
            </a:pPr>
            <a:r>
              <a:rPr sz="2400" spc="-20" dirty="0">
                <a:latin typeface="Times New Roman" pitchFamily="18" charset="0"/>
                <a:cs typeface="Times New Roman" pitchFamily="18" charset="0"/>
              </a:rPr>
              <a:t>Many </a:t>
            </a:r>
            <a:r>
              <a:rPr sz="2400" spc="-5" dirty="0">
                <a:latin typeface="Times New Roman" pitchFamily="18" charset="0"/>
                <a:cs typeface="Times New Roman" pitchFamily="18" charset="0"/>
              </a:rPr>
              <a:t>samples with </a:t>
            </a:r>
            <a:r>
              <a:rPr sz="2400" spc="-25" dirty="0">
                <a:latin typeface="Times New Roman" pitchFamily="18" charset="0"/>
                <a:cs typeface="Times New Roman" pitchFamily="18" charset="0"/>
              </a:rPr>
              <a:t>different </a:t>
            </a:r>
            <a:r>
              <a:rPr sz="2400" spc="-15" dirty="0">
                <a:latin typeface="Times New Roman" pitchFamily="18" charset="0"/>
                <a:cs typeface="Times New Roman" pitchFamily="18" charset="0"/>
              </a:rPr>
              <a:t>parameter can analyzed at</a:t>
            </a:r>
            <a:r>
              <a:rPr sz="2400" spc="-2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400" spc="-10" dirty="0">
                <a:latin typeface="Times New Roman" pitchFamily="18" charset="0"/>
                <a:cs typeface="Times New Roman" pitchFamily="18" charset="0"/>
              </a:rPr>
              <a:t>time.</a:t>
            </a:r>
            <a:endParaRPr sz="2400">
              <a:latin typeface="Times New Roman" pitchFamily="18" charset="0"/>
              <a:cs typeface="Times New Roman" pitchFamily="18" charset="0"/>
            </a:endParaRPr>
          </a:p>
          <a:p>
            <a:pPr marL="228600" indent="-215900">
              <a:lnSpc>
                <a:spcPct val="100000"/>
              </a:lnSpc>
              <a:buFont typeface="Liberation Sans"/>
              <a:buChar char="•"/>
              <a:tabLst>
                <a:tab pos="228600" algn="l"/>
              </a:tabLst>
            </a:pPr>
            <a:r>
              <a:rPr sz="2400" spc="-5" dirty="0">
                <a:latin typeface="Times New Roman" pitchFamily="18" charset="0"/>
                <a:cs typeface="Times New Roman" pitchFamily="18" charset="0"/>
              </a:rPr>
              <a:t>Good</a:t>
            </a:r>
            <a:r>
              <a:rPr sz="2400" spc="-1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400" spc="-10" dirty="0">
                <a:latin typeface="Times New Roman" pitchFamily="18" charset="0"/>
                <a:cs typeface="Times New Roman" pitchFamily="18" charset="0"/>
              </a:rPr>
              <a:t>precision</a:t>
            </a:r>
            <a:endParaRPr sz="2400">
              <a:latin typeface="Times New Roman" pitchFamily="18" charset="0"/>
              <a:cs typeface="Times New Roman" pitchFamily="18" charset="0"/>
            </a:endParaRPr>
          </a:p>
          <a:p>
            <a:pPr marL="228600" indent="-215900">
              <a:lnSpc>
                <a:spcPts val="2635"/>
              </a:lnSpc>
              <a:buFont typeface="Liberation Sans"/>
              <a:buChar char="•"/>
              <a:tabLst>
                <a:tab pos="228600" algn="l"/>
              </a:tabLst>
            </a:pPr>
            <a:r>
              <a:rPr sz="2400" spc="-5" dirty="0">
                <a:latin typeface="Times New Roman" pitchFamily="18" charset="0"/>
                <a:cs typeface="Times New Roman" pitchFamily="18" charset="0"/>
              </a:rPr>
              <a:t>Less </a:t>
            </a:r>
            <a:r>
              <a:rPr sz="2400" spc="-20" dirty="0">
                <a:latin typeface="Times New Roman" pitchFamily="18" charset="0"/>
                <a:cs typeface="Times New Roman" pitchFamily="18" charset="0"/>
              </a:rPr>
              <a:t>reagent</a:t>
            </a:r>
            <a:r>
              <a:rPr sz="2400" spc="-2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400" spc="-15" dirty="0">
                <a:latin typeface="Times New Roman" pitchFamily="18" charset="0"/>
                <a:cs typeface="Times New Roman" pitchFamily="18" charset="0"/>
              </a:rPr>
              <a:t>required.</a:t>
            </a:r>
            <a:endParaRPr sz="2400">
              <a:latin typeface="Times New Roman" pitchFamily="18" charset="0"/>
              <a:cs typeface="Times New Roman" pitchFamily="18" charset="0"/>
            </a:endParaRPr>
          </a:p>
          <a:p>
            <a:pPr marL="228600" indent="-215900">
              <a:lnSpc>
                <a:spcPts val="2635"/>
              </a:lnSpc>
              <a:buFont typeface="Liberation Sans"/>
              <a:buChar char="•"/>
              <a:tabLst>
                <a:tab pos="228600" algn="l"/>
              </a:tabLst>
            </a:pPr>
            <a:r>
              <a:rPr sz="2400" spc="-5" dirty="0">
                <a:latin typeface="Times New Roman" pitchFamily="18" charset="0"/>
                <a:cs typeface="Times New Roman" pitchFamily="18" charset="0"/>
              </a:rPr>
              <a:t>Less sample</a:t>
            </a:r>
            <a:r>
              <a:rPr sz="2400" spc="-2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400" spc="-15" dirty="0">
                <a:latin typeface="Times New Roman" pitchFamily="18" charset="0"/>
                <a:cs typeface="Times New Roman" pitchFamily="18" charset="0"/>
              </a:rPr>
              <a:t>required.</a:t>
            </a:r>
            <a:endParaRPr sz="2400">
              <a:latin typeface="Times New Roman" pitchFamily="18" charset="0"/>
              <a:cs typeface="Times New Roman" pitchFamily="18" charset="0"/>
            </a:endParaRPr>
          </a:p>
          <a:p>
            <a:pPr marL="228600" indent="-215900">
              <a:lnSpc>
                <a:spcPct val="100000"/>
              </a:lnSpc>
              <a:buFont typeface="Liberation Sans"/>
              <a:buChar char="•"/>
              <a:tabLst>
                <a:tab pos="228600" algn="l"/>
              </a:tabLst>
            </a:pPr>
            <a:r>
              <a:rPr sz="2400" spc="-5" dirty="0">
                <a:latin typeface="Times New Roman" pitchFamily="18" charset="0"/>
                <a:cs typeface="Times New Roman" pitchFamily="18" charset="0"/>
              </a:rPr>
              <a:t>Less man </a:t>
            </a:r>
            <a:r>
              <a:rPr sz="2400" spc="-10" dirty="0">
                <a:latin typeface="Times New Roman" pitchFamily="18" charset="0"/>
                <a:cs typeface="Times New Roman" pitchFamily="18" charset="0"/>
              </a:rPr>
              <a:t>power </a:t>
            </a:r>
            <a:r>
              <a:rPr sz="2400" spc="-15" dirty="0">
                <a:latin typeface="Times New Roman" pitchFamily="18" charset="0"/>
                <a:cs typeface="Times New Roman" pitchFamily="18" charset="0"/>
              </a:rPr>
              <a:t>required</a:t>
            </a:r>
            <a:r>
              <a:rPr sz="2400" spc="-3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400" dirty="0">
                <a:latin typeface="Times New Roman" pitchFamily="18" charset="0"/>
                <a:cs typeface="Times New Roman" pitchFamily="18" charset="0"/>
              </a:rPr>
              <a:t>.</a:t>
            </a:r>
            <a:endParaRPr sz="2400">
              <a:latin typeface="Times New Roman" pitchFamily="18" charset="0"/>
              <a:cs typeface="Times New Roman" pitchFamily="18" charset="0"/>
            </a:endParaRPr>
          </a:p>
          <a:p>
            <a:pPr marL="228600" indent="-215900">
              <a:buFont typeface="Liberation Sans"/>
              <a:buChar char="•"/>
              <a:tabLst>
                <a:tab pos="228600" algn="l"/>
              </a:tabLst>
            </a:pPr>
            <a:r>
              <a:rPr sz="2400" spc="-15" dirty="0">
                <a:latin typeface="Times New Roman" pitchFamily="18" charset="0"/>
                <a:cs typeface="Times New Roman" pitchFamily="18" charset="0"/>
              </a:rPr>
              <a:t>Maintain </a:t>
            </a:r>
            <a:r>
              <a:rPr sz="2400" spc="-10">
                <a:latin typeface="Times New Roman" pitchFamily="18" charset="0"/>
                <a:cs typeface="Times New Roman" pitchFamily="18" charset="0"/>
              </a:rPr>
              <a:t>the</a:t>
            </a:r>
            <a:r>
              <a:rPr sz="2400" spc="-15">
                <a:latin typeface="Times New Roman" pitchFamily="18" charset="0"/>
                <a:cs typeface="Times New Roman" pitchFamily="18" charset="0"/>
              </a:rPr>
              <a:t> </a:t>
            </a:r>
            <a:r>
              <a:rPr sz="2400" spc="-20" smtClean="0">
                <a:latin typeface="Times New Roman" pitchFamily="18" charset="0"/>
                <a:cs typeface="Times New Roman" pitchFamily="18" charset="0"/>
              </a:rPr>
              <a:t>temperature</a:t>
            </a:r>
            <a:r>
              <a:rPr lang="en-IN" sz="2400" spc="-2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N" sz="2400" spc="-20" dirty="0" smtClean="0">
                <a:latin typeface="Times New Roman" pitchFamily="18" charset="0"/>
                <a:cs typeface="Times New Roman" pitchFamily="18" charset="0"/>
              </a:rPr>
              <a:t>For </a:t>
            </a:r>
            <a:r>
              <a:rPr lang="en-IN" sz="2400" spc="-10" dirty="0" smtClean="0">
                <a:latin typeface="Times New Roman" pitchFamily="18" charset="0"/>
                <a:cs typeface="Times New Roman" pitchFamily="18" charset="0"/>
              </a:rPr>
              <a:t>Sample, </a:t>
            </a:r>
            <a:r>
              <a:rPr lang="en-IN" sz="2400" spc="-20" dirty="0" smtClean="0">
                <a:latin typeface="Times New Roman" pitchFamily="18" charset="0"/>
                <a:cs typeface="Times New Roman" pitchFamily="18" charset="0"/>
              </a:rPr>
              <a:t>Reagent &amp; for </a:t>
            </a:r>
            <a:r>
              <a:rPr lang="en-IN" sz="2400" spc="-10" dirty="0" smtClean="0">
                <a:latin typeface="Times New Roman" pitchFamily="18" charset="0"/>
                <a:cs typeface="Times New Roman" pitchFamily="18" charset="0"/>
              </a:rPr>
              <a:t>incubation</a:t>
            </a:r>
            <a:r>
              <a:rPr lang="en-IN" sz="2400" spc="-6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N" sz="2400" spc="-5" dirty="0" smtClean="0">
                <a:latin typeface="Times New Roman" pitchFamily="18" charset="0"/>
                <a:cs typeface="Times New Roman" pitchFamily="18" charset="0"/>
              </a:rPr>
              <a:t>period</a:t>
            </a:r>
            <a:r>
              <a:rPr lang="en-IN" sz="2400" spc="-5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228600" indent="-215900">
              <a:buFont typeface="Liberation Sans"/>
              <a:buChar char="•"/>
              <a:tabLst>
                <a:tab pos="228600" algn="l"/>
              </a:tabLst>
            </a:pPr>
            <a:r>
              <a:rPr lang="en-IN" sz="2400" spc="-5" dirty="0" smtClean="0">
                <a:latin typeface="Times New Roman" pitchFamily="18" charset="0"/>
                <a:cs typeface="Times New Roman" pitchFamily="18" charset="0"/>
              </a:rPr>
              <a:t>Can </a:t>
            </a:r>
            <a:r>
              <a:rPr lang="en-IN" sz="2400" spc="-20" dirty="0" smtClean="0">
                <a:latin typeface="Times New Roman" pitchFamily="18" charset="0"/>
                <a:cs typeface="Times New Roman" pitchFamily="18" charset="0"/>
              </a:rPr>
              <a:t>stored </a:t>
            </a:r>
            <a:r>
              <a:rPr lang="en-IN" sz="2400" spc="-10" dirty="0" smtClean="0">
                <a:latin typeface="Times New Roman" pitchFamily="18" charset="0"/>
                <a:cs typeface="Times New Roman" pitchFamily="18" charset="0"/>
              </a:rPr>
              <a:t>result </a:t>
            </a:r>
            <a:r>
              <a:rPr lang="en-IN" sz="2400" spc="-5" dirty="0" smtClean="0">
                <a:latin typeface="Times New Roman" pitchFamily="18" charset="0"/>
                <a:cs typeface="Times New Roman" pitchFamily="18" charset="0"/>
              </a:rPr>
              <a:t>in</a:t>
            </a:r>
            <a:r>
              <a:rPr lang="en-IN" sz="2400" spc="-2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N" sz="2400" spc="-30" dirty="0" smtClean="0">
                <a:latin typeface="Times New Roman" pitchFamily="18" charset="0"/>
                <a:cs typeface="Times New Roman" pitchFamily="18" charset="0"/>
              </a:rPr>
              <a:t>memory</a:t>
            </a:r>
            <a:r>
              <a:rPr lang="en-IN" sz="2400" spc="-3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228600" indent="-215900">
              <a:lnSpc>
                <a:spcPct val="100000"/>
              </a:lnSpc>
              <a:buFont typeface="Liberation Sans"/>
              <a:buChar char="•"/>
              <a:tabLst>
                <a:tab pos="228600" algn="l"/>
              </a:tabLst>
            </a:pPr>
            <a:r>
              <a:rPr lang="en-IN" sz="2400" spc="-5" dirty="0" smtClean="0">
                <a:latin typeface="Times New Roman" pitchFamily="18" charset="0"/>
                <a:cs typeface="Times New Roman" pitchFamily="18" charset="0"/>
              </a:rPr>
              <a:t>It </a:t>
            </a:r>
            <a:r>
              <a:rPr lang="en-IN" sz="2400" spc="-20" dirty="0" smtClean="0">
                <a:latin typeface="Times New Roman" pitchFamily="18" charset="0"/>
                <a:cs typeface="Times New Roman" pitchFamily="18" charset="0"/>
              </a:rPr>
              <a:t>have </a:t>
            </a:r>
            <a:r>
              <a:rPr lang="en-IN" sz="2400" spc="-15" dirty="0" smtClean="0">
                <a:latin typeface="Times New Roman" pitchFamily="18" charset="0"/>
                <a:cs typeface="Times New Roman" pitchFamily="18" charset="0"/>
              </a:rPr>
              <a:t>facility to accommodate </a:t>
            </a:r>
            <a:r>
              <a:rPr lang="en-IN" sz="2400" spc="-10" dirty="0" smtClean="0">
                <a:latin typeface="Times New Roman" pitchFamily="18" charset="0"/>
                <a:cs typeface="Times New Roman" pitchFamily="18" charset="0"/>
              </a:rPr>
              <a:t>various </a:t>
            </a:r>
            <a:r>
              <a:rPr lang="en-IN" sz="2400" spc="-5" dirty="0" smtClean="0">
                <a:latin typeface="Times New Roman" pitchFamily="18" charset="0"/>
                <a:cs typeface="Times New Roman" pitchFamily="18" charset="0"/>
              </a:rPr>
              <a:t>samples, </a:t>
            </a:r>
            <a:r>
              <a:rPr lang="en-IN" sz="2400" spc="-15" dirty="0" smtClean="0">
                <a:latin typeface="Times New Roman" pitchFamily="18" charset="0"/>
                <a:cs typeface="Times New Roman" pitchFamily="18" charset="0"/>
              </a:rPr>
              <a:t>standards, calibrations</a:t>
            </a:r>
            <a:r>
              <a:rPr lang="en-IN" sz="2400" spc="3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N" sz="2400" dirty="0" smtClean="0">
                <a:latin typeface="Times New Roman" pitchFamily="18" charset="0"/>
                <a:cs typeface="Times New Roman" pitchFamily="18" charset="0"/>
              </a:rPr>
              <a:t>&amp; </a:t>
            </a:r>
            <a:r>
              <a:rPr lang="en-IN" sz="2400" spc="-20" dirty="0" smtClean="0">
                <a:latin typeface="Times New Roman" pitchFamily="18" charset="0"/>
                <a:cs typeface="Times New Roman" pitchFamily="18" charset="0"/>
              </a:rPr>
              <a:t>Q.C</a:t>
            </a:r>
            <a:r>
              <a:rPr lang="en-IN" sz="2400" spc="-20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IN" sz="2400" spc="-15" dirty="0" smtClean="0">
                <a:latin typeface="Times New Roman" pitchFamily="18" charset="0"/>
                <a:cs typeface="Times New Roman" pitchFamily="18" charset="0"/>
              </a:rPr>
              <a:t> Sera</a:t>
            </a:r>
            <a:r>
              <a:rPr lang="en-IN" sz="2400" spc="-15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228600" indent="-215900">
              <a:lnSpc>
                <a:spcPct val="100000"/>
              </a:lnSpc>
              <a:buFont typeface="Liberation Sans"/>
              <a:buChar char="•"/>
              <a:tabLst>
                <a:tab pos="228600" algn="l"/>
              </a:tabLst>
            </a:pPr>
            <a:r>
              <a:rPr lang="en-IN" sz="2400" spc="-15" dirty="0" smtClean="0">
                <a:latin typeface="Times New Roman" pitchFamily="18" charset="0"/>
                <a:cs typeface="Times New Roman" pitchFamily="18" charset="0"/>
              </a:rPr>
              <a:t>Automated </a:t>
            </a:r>
            <a:r>
              <a:rPr lang="en-IN" sz="2400" spc="-5" dirty="0" smtClean="0">
                <a:latin typeface="Times New Roman" pitchFamily="18" charset="0"/>
                <a:cs typeface="Times New Roman" pitchFamily="18" charset="0"/>
              </a:rPr>
              <a:t>L-J Chart is</a:t>
            </a:r>
            <a:r>
              <a:rPr lang="en-IN" sz="2400" spc="-3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N" sz="2400" spc="-5" dirty="0" smtClean="0">
                <a:latin typeface="Times New Roman" pitchFamily="18" charset="0"/>
                <a:cs typeface="Times New Roman" pitchFamily="18" charset="0"/>
              </a:rPr>
              <a:t>visible</a:t>
            </a:r>
            <a:endParaRPr lang="en-IN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228600" indent="-215900">
              <a:lnSpc>
                <a:spcPct val="100000"/>
              </a:lnSpc>
              <a:buFont typeface="Liberation Sans"/>
              <a:buChar char="•"/>
              <a:tabLst>
                <a:tab pos="228600" algn="l"/>
              </a:tabLst>
            </a:pPr>
            <a:r>
              <a:rPr lang="en-IN" sz="2400" spc="-15" dirty="0" smtClean="0">
                <a:latin typeface="Times New Roman" pitchFamily="18" charset="0"/>
                <a:cs typeface="Times New Roman" pitchFamily="18" charset="0"/>
              </a:rPr>
              <a:t>Programmable </a:t>
            </a:r>
            <a:r>
              <a:rPr lang="en-IN" sz="2400" spc="-10" dirty="0" smtClean="0">
                <a:latin typeface="Times New Roman" pitchFamily="18" charset="0"/>
                <a:cs typeface="Times New Roman" pitchFamily="18" charset="0"/>
              </a:rPr>
              <a:t>wash </a:t>
            </a:r>
            <a:r>
              <a:rPr lang="en-IN" sz="2400" spc="-15" dirty="0" smtClean="0">
                <a:latin typeface="Times New Roman" pitchFamily="18" charset="0"/>
                <a:cs typeface="Times New Roman" pitchFamily="18" charset="0"/>
              </a:rPr>
              <a:t>cycles </a:t>
            </a:r>
            <a:r>
              <a:rPr lang="en-IN" sz="2400" spc="-10" dirty="0" smtClean="0">
                <a:latin typeface="Times New Roman" pitchFamily="18" charset="0"/>
                <a:cs typeface="Times New Roman" pitchFamily="18" charset="0"/>
              </a:rPr>
              <a:t>between </a:t>
            </a:r>
            <a:r>
              <a:rPr lang="en-IN" sz="2400" spc="-5" dirty="0" smtClean="0">
                <a:latin typeface="Times New Roman" pitchFamily="18" charset="0"/>
                <a:cs typeface="Times New Roman" pitchFamily="18" charset="0"/>
              </a:rPr>
              <a:t>samples </a:t>
            </a:r>
            <a:r>
              <a:rPr lang="en-IN" sz="2400" dirty="0" smtClean="0">
                <a:latin typeface="Times New Roman" pitchFamily="18" charset="0"/>
                <a:cs typeface="Times New Roman" pitchFamily="18" charset="0"/>
              </a:rPr>
              <a:t>&amp; </a:t>
            </a:r>
            <a:r>
              <a:rPr lang="en-IN" sz="2400" spc="-20" dirty="0" smtClean="0">
                <a:latin typeface="Times New Roman" pitchFamily="18" charset="0"/>
                <a:cs typeface="Times New Roman" pitchFamily="18" charset="0"/>
              </a:rPr>
              <a:t>tests for </a:t>
            </a:r>
            <a:r>
              <a:rPr lang="en-IN" sz="2400" spc="-10" dirty="0" smtClean="0">
                <a:latin typeface="Times New Roman" pitchFamily="18" charset="0"/>
                <a:cs typeface="Times New Roman" pitchFamily="18" charset="0"/>
              </a:rPr>
              <a:t>minimum carry</a:t>
            </a:r>
            <a:r>
              <a:rPr lang="en-IN" sz="2400" spc="2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N" sz="2400" spc="-55" dirty="0" smtClean="0">
                <a:latin typeface="Times New Roman" pitchFamily="18" charset="0"/>
                <a:cs typeface="Times New Roman" pitchFamily="18" charset="0"/>
              </a:rPr>
              <a:t>over.</a:t>
            </a:r>
            <a:endParaRPr lang="en-IN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228600" indent="-215900">
              <a:lnSpc>
                <a:spcPct val="100000"/>
              </a:lnSpc>
              <a:buFont typeface="Liberation Sans"/>
              <a:buChar char="•"/>
              <a:tabLst>
                <a:tab pos="228600" algn="l"/>
              </a:tabLst>
            </a:pPr>
            <a:r>
              <a:rPr lang="en-IN" sz="2400" spc="-15" dirty="0" smtClean="0">
                <a:latin typeface="Times New Roman" pitchFamily="18" charset="0"/>
                <a:cs typeface="Times New Roman" pitchFamily="18" charset="0"/>
              </a:rPr>
              <a:t>Auto </a:t>
            </a:r>
            <a:r>
              <a:rPr lang="en-IN" sz="2400" spc="-10" dirty="0" smtClean="0">
                <a:latin typeface="Times New Roman" pitchFamily="18" charset="0"/>
                <a:cs typeface="Times New Roman" pitchFamily="18" charset="0"/>
              </a:rPr>
              <a:t>dilution </a:t>
            </a:r>
            <a:r>
              <a:rPr lang="en-IN" sz="2400" spc="-5" dirty="0" smtClean="0">
                <a:latin typeface="Times New Roman" pitchFamily="18" charset="0"/>
                <a:cs typeface="Times New Roman" pitchFamily="18" charset="0"/>
              </a:rPr>
              <a:t>is also</a:t>
            </a:r>
            <a:r>
              <a:rPr lang="en-IN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N" sz="2400" spc="-5" dirty="0" smtClean="0">
                <a:latin typeface="Times New Roman" pitchFamily="18" charset="0"/>
                <a:cs typeface="Times New Roman" pitchFamily="18" charset="0"/>
              </a:rPr>
              <a:t>possible</a:t>
            </a:r>
            <a:endParaRPr lang="en-IN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228600" indent="-215900">
              <a:lnSpc>
                <a:spcPct val="100000"/>
              </a:lnSpc>
              <a:buFont typeface="Liberation Sans"/>
              <a:buChar char="•"/>
              <a:tabLst>
                <a:tab pos="228600" algn="l"/>
              </a:tabLst>
            </a:pPr>
            <a:endParaRPr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77469" y="3365500"/>
            <a:ext cx="123825" cy="6959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endParaRPr sz="2200">
              <a:latin typeface="Liberation Sans"/>
              <a:cs typeface="Liberation Sans"/>
            </a:endParaRPr>
          </a:p>
          <a:p>
            <a:pPr marL="12700">
              <a:lnSpc>
                <a:spcPct val="100000"/>
              </a:lnSpc>
            </a:pPr>
            <a:endParaRPr sz="2200">
              <a:latin typeface="Liberation Sans"/>
              <a:cs typeface="Liberation Sans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19200" y="381000"/>
            <a:ext cx="6052185" cy="93615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400" b="1" spc="-15">
                <a:latin typeface="Carlito"/>
                <a:cs typeface="Carlito"/>
              </a:rPr>
              <a:t>What </a:t>
            </a:r>
            <a:r>
              <a:rPr sz="4400" b="1" spc="-5" smtClean="0">
                <a:latin typeface="Carlito"/>
                <a:cs typeface="Carlito"/>
              </a:rPr>
              <a:t>is</a:t>
            </a:r>
            <a:r>
              <a:rPr lang="en-IN" sz="4400" b="1" spc="-5" dirty="0" smtClean="0">
                <a:latin typeface="Carlito"/>
                <a:cs typeface="Carlito"/>
              </a:rPr>
              <a:t> </a:t>
            </a:r>
            <a:r>
              <a:rPr sz="4400" b="1" spc="-15" smtClean="0">
                <a:latin typeface="Carlito"/>
                <a:cs typeface="Carlito"/>
              </a:rPr>
              <a:t>colorimeter</a:t>
            </a:r>
            <a:r>
              <a:rPr sz="4400" b="1" spc="-35" smtClean="0">
                <a:latin typeface="Carlito"/>
                <a:cs typeface="Carlito"/>
              </a:rPr>
              <a:t> </a:t>
            </a:r>
            <a:r>
              <a:rPr sz="6000" dirty="0"/>
              <a:t>?</a:t>
            </a:r>
            <a:endParaRPr sz="6000">
              <a:latin typeface="Carlito"/>
              <a:cs typeface="Carlito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81000" y="1981200"/>
            <a:ext cx="8229600" cy="305532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6364" marR="5080" indent="-40005">
              <a:lnSpc>
                <a:spcPct val="120800"/>
              </a:lnSpc>
              <a:spcBef>
                <a:spcPts val="100"/>
              </a:spcBef>
              <a:buFont typeface="Arial" pitchFamily="34" charset="0"/>
              <a:buChar char="•"/>
            </a:pPr>
            <a:r>
              <a:rPr lang="en-IN" sz="3200" dirty="0" err="1" smtClean="0">
                <a:latin typeface="Liberation Serif"/>
                <a:cs typeface="Liberation Serif"/>
              </a:rPr>
              <a:t>Colori</a:t>
            </a:r>
            <a:r>
              <a:rPr sz="3200" smtClean="0">
                <a:latin typeface="Liberation Serif"/>
                <a:cs typeface="Liberation Serif"/>
              </a:rPr>
              <a:t>meter </a:t>
            </a:r>
            <a:r>
              <a:rPr sz="3200" spc="-5" dirty="0">
                <a:latin typeface="Liberation Serif"/>
                <a:cs typeface="Liberation Serif"/>
              </a:rPr>
              <a:t>is </a:t>
            </a:r>
            <a:r>
              <a:rPr sz="3200" dirty="0">
                <a:latin typeface="Liberation Serif"/>
                <a:cs typeface="Liberation Serif"/>
              </a:rPr>
              <a:t>a </a:t>
            </a:r>
            <a:r>
              <a:rPr sz="3200" spc="-5" dirty="0">
                <a:latin typeface="Liberation Serif"/>
                <a:cs typeface="Liberation Serif"/>
              </a:rPr>
              <a:t>instrument </a:t>
            </a:r>
            <a:r>
              <a:rPr sz="3200" dirty="0">
                <a:latin typeface="Liberation Serif"/>
                <a:cs typeface="Liberation Serif"/>
              </a:rPr>
              <a:t>used </a:t>
            </a:r>
            <a:r>
              <a:rPr sz="3200" spc="-5" dirty="0">
                <a:latin typeface="Liberation Serif"/>
                <a:cs typeface="Liberation Serif"/>
              </a:rPr>
              <a:t>for the </a:t>
            </a:r>
            <a:r>
              <a:rPr sz="3200" dirty="0">
                <a:latin typeface="Liberation Serif"/>
                <a:cs typeface="Liberation Serif"/>
              </a:rPr>
              <a:t>measurement </a:t>
            </a:r>
            <a:r>
              <a:rPr sz="3200">
                <a:latin typeface="Liberation Serif"/>
                <a:cs typeface="Liberation Serif"/>
              </a:rPr>
              <a:t>of  </a:t>
            </a:r>
            <a:r>
              <a:rPr lang="en-IN" sz="3200" dirty="0" err="1" smtClean="0">
                <a:latin typeface="Liberation Serif"/>
                <a:cs typeface="Liberation Serif"/>
              </a:rPr>
              <a:t>colored</a:t>
            </a:r>
            <a:r>
              <a:rPr lang="en-IN" sz="3200" dirty="0" smtClean="0">
                <a:latin typeface="Liberation Serif"/>
                <a:cs typeface="Liberation Serif"/>
              </a:rPr>
              <a:t> </a:t>
            </a:r>
            <a:r>
              <a:rPr sz="3200" smtClean="0">
                <a:latin typeface="Liberation Serif"/>
                <a:cs typeface="Liberation Serif"/>
              </a:rPr>
              <a:t>substance </a:t>
            </a:r>
            <a:r>
              <a:rPr sz="3200" spc="-5" dirty="0">
                <a:latin typeface="Liberation Serif"/>
                <a:cs typeface="Liberation Serif"/>
              </a:rPr>
              <a:t>in</a:t>
            </a:r>
            <a:r>
              <a:rPr sz="3200" spc="10" dirty="0">
                <a:latin typeface="Liberation Serif"/>
                <a:cs typeface="Liberation Serif"/>
              </a:rPr>
              <a:t> </a:t>
            </a:r>
            <a:r>
              <a:rPr sz="3200" spc="-5" dirty="0">
                <a:latin typeface="Liberation Serif"/>
                <a:cs typeface="Liberation Serif"/>
              </a:rPr>
              <a:t>solution.</a:t>
            </a:r>
            <a:endParaRPr sz="3200">
              <a:latin typeface="Liberation Serif"/>
              <a:cs typeface="Liberation Serif"/>
            </a:endParaRPr>
          </a:p>
          <a:p>
            <a:pPr marL="12700" marR="466090" indent="111125">
              <a:lnSpc>
                <a:spcPct val="104200"/>
              </a:lnSpc>
              <a:spcBef>
                <a:spcPts val="800"/>
              </a:spcBef>
              <a:buFont typeface="Arial" pitchFamily="34" charset="0"/>
              <a:buChar char="•"/>
            </a:pPr>
            <a:r>
              <a:rPr lang="en-IN" sz="3200" spc="-5" dirty="0" smtClean="0">
                <a:latin typeface="Liberation Serif"/>
                <a:cs typeface="Liberation Serif"/>
              </a:rPr>
              <a:t>In</a:t>
            </a:r>
            <a:r>
              <a:rPr sz="3200" spc="-5" smtClean="0">
                <a:latin typeface="Liberation Serif"/>
                <a:cs typeface="Liberation Serif"/>
              </a:rPr>
              <a:t>strument </a:t>
            </a:r>
            <a:r>
              <a:rPr sz="3200" spc="-5" dirty="0">
                <a:latin typeface="Liberation Serif"/>
                <a:cs typeface="Liberation Serif"/>
              </a:rPr>
              <a:t>is </a:t>
            </a:r>
            <a:r>
              <a:rPr sz="3200" dirty="0">
                <a:latin typeface="Liberation Serif"/>
                <a:cs typeface="Liberation Serif"/>
              </a:rPr>
              <a:t>operative </a:t>
            </a:r>
            <a:r>
              <a:rPr sz="3200" spc="-5" dirty="0">
                <a:latin typeface="Liberation Serif"/>
                <a:cs typeface="Liberation Serif"/>
              </a:rPr>
              <a:t>in the visible </a:t>
            </a:r>
            <a:r>
              <a:rPr sz="3200" dirty="0">
                <a:latin typeface="Liberation Serif"/>
                <a:cs typeface="Liberation Serif"/>
              </a:rPr>
              <a:t>range of </a:t>
            </a:r>
            <a:r>
              <a:rPr sz="3200" spc="-5" dirty="0">
                <a:latin typeface="Liberation Serif"/>
                <a:cs typeface="Liberation Serif"/>
              </a:rPr>
              <a:t>the  </a:t>
            </a:r>
            <a:r>
              <a:rPr sz="3200" dirty="0">
                <a:latin typeface="Liberation Serif"/>
                <a:cs typeface="Liberation Serif"/>
              </a:rPr>
              <a:t>magnetic </a:t>
            </a:r>
            <a:r>
              <a:rPr sz="3200" spc="5" dirty="0">
                <a:latin typeface="Liberation Serif"/>
                <a:cs typeface="Liberation Serif"/>
              </a:rPr>
              <a:t>spectrum</a:t>
            </a:r>
            <a:r>
              <a:rPr sz="4000" spc="5" dirty="0">
                <a:latin typeface="Liberation Serif"/>
                <a:cs typeface="Liberation Serif"/>
              </a:rPr>
              <a:t>.</a:t>
            </a:r>
            <a:endParaRPr sz="4000">
              <a:latin typeface="Liberation Serif"/>
              <a:cs typeface="Liberation Serif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209800" y="223520"/>
            <a:ext cx="5257799" cy="68993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400" b="1" spc="-30" dirty="0">
                <a:latin typeface="Carlito"/>
                <a:cs typeface="Carlito"/>
              </a:rPr>
              <a:t>C</a:t>
            </a:r>
            <a:r>
              <a:rPr sz="4400" b="1" spc="-10" dirty="0">
                <a:latin typeface="Carlito"/>
                <a:cs typeface="Carlito"/>
              </a:rPr>
              <a:t>O</a:t>
            </a:r>
            <a:r>
              <a:rPr sz="4400" b="1" spc="-80" dirty="0">
                <a:latin typeface="Carlito"/>
                <a:cs typeface="Carlito"/>
              </a:rPr>
              <a:t>L</a:t>
            </a:r>
            <a:r>
              <a:rPr sz="4400" b="1" spc="-10" dirty="0">
                <a:latin typeface="Carlito"/>
                <a:cs typeface="Carlito"/>
              </a:rPr>
              <a:t>O</a:t>
            </a:r>
            <a:r>
              <a:rPr sz="4400" b="1" spc="5" dirty="0">
                <a:latin typeface="Carlito"/>
                <a:cs typeface="Carlito"/>
              </a:rPr>
              <a:t>R</a:t>
            </a:r>
            <a:r>
              <a:rPr sz="4400" b="1" spc="-5" dirty="0">
                <a:latin typeface="Carlito"/>
                <a:cs typeface="Carlito"/>
              </a:rPr>
              <a:t>IM</a:t>
            </a:r>
            <a:r>
              <a:rPr sz="4400" b="1" dirty="0">
                <a:latin typeface="Carlito"/>
                <a:cs typeface="Carlito"/>
              </a:rPr>
              <a:t>E</a:t>
            </a:r>
            <a:r>
              <a:rPr sz="4400" b="1" spc="5" dirty="0">
                <a:latin typeface="Carlito"/>
                <a:cs typeface="Carlito"/>
              </a:rPr>
              <a:t>T</a:t>
            </a:r>
            <a:r>
              <a:rPr sz="4400" b="1" spc="-80" dirty="0">
                <a:latin typeface="Carlito"/>
                <a:cs typeface="Carlito"/>
              </a:rPr>
              <a:t>R</a:t>
            </a:r>
            <a:r>
              <a:rPr sz="4400" b="1" dirty="0">
                <a:latin typeface="Carlito"/>
                <a:cs typeface="Carlito"/>
              </a:rPr>
              <a:t>Y</a:t>
            </a:r>
            <a:endParaRPr sz="4400">
              <a:latin typeface="Carlito"/>
              <a:cs typeface="Carlito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8418" y="1219200"/>
            <a:ext cx="9085581" cy="447558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28600" marR="5080" indent="-215900">
              <a:lnSpc>
                <a:spcPct val="100000"/>
              </a:lnSpc>
              <a:spcBef>
                <a:spcPts val="100"/>
              </a:spcBef>
              <a:buFont typeface="Liberation Sans"/>
              <a:buChar char="•"/>
              <a:tabLst>
                <a:tab pos="228600" algn="l"/>
              </a:tabLst>
            </a:pPr>
            <a:r>
              <a:rPr sz="3200" spc="-5" dirty="0">
                <a:latin typeface="Liberation Serif"/>
                <a:cs typeface="Liberation Serif"/>
              </a:rPr>
              <a:t>It is </a:t>
            </a:r>
            <a:r>
              <a:rPr sz="3200" dirty="0">
                <a:latin typeface="Liberation Serif"/>
                <a:cs typeface="Liberation Serif"/>
              </a:rPr>
              <a:t>a most common </a:t>
            </a:r>
            <a:r>
              <a:rPr sz="3200" spc="-5" dirty="0">
                <a:latin typeface="Liberation Serif"/>
                <a:cs typeface="Liberation Serif"/>
              </a:rPr>
              <a:t>analytical </a:t>
            </a:r>
            <a:r>
              <a:rPr sz="3200" b="1" u="heavy" dirty="0">
                <a:uFill>
                  <a:solidFill>
                    <a:srgbClr val="000000"/>
                  </a:solidFill>
                </a:uFill>
                <a:latin typeface="Liberation Serif"/>
                <a:cs typeface="Liberation Serif"/>
              </a:rPr>
              <a:t>technique</a:t>
            </a:r>
            <a:r>
              <a:rPr sz="3200" b="1" dirty="0">
                <a:latin typeface="Liberation Serif"/>
                <a:cs typeface="Liberation Serif"/>
              </a:rPr>
              <a:t> </a:t>
            </a:r>
            <a:r>
              <a:rPr sz="3200" dirty="0">
                <a:latin typeface="Liberation Serif"/>
                <a:cs typeface="Liberation Serif"/>
              </a:rPr>
              <a:t>used </a:t>
            </a:r>
            <a:r>
              <a:rPr sz="3200" spc="-5" dirty="0">
                <a:latin typeface="Liberation Serif"/>
                <a:cs typeface="Liberation Serif"/>
              </a:rPr>
              <a:t>in  </a:t>
            </a:r>
            <a:r>
              <a:rPr sz="3200" dirty="0">
                <a:latin typeface="Liberation Serif"/>
                <a:cs typeface="Liberation Serif"/>
              </a:rPr>
              <a:t>biochemical </a:t>
            </a:r>
            <a:r>
              <a:rPr sz="3200" spc="-5" dirty="0">
                <a:latin typeface="Liberation Serif"/>
                <a:cs typeface="Liberation Serif"/>
              </a:rPr>
              <a:t>estimation in clinical</a:t>
            </a:r>
            <a:r>
              <a:rPr sz="3200" dirty="0">
                <a:latin typeface="Liberation Serif"/>
                <a:cs typeface="Liberation Serif"/>
              </a:rPr>
              <a:t> </a:t>
            </a:r>
            <a:r>
              <a:rPr sz="3200" spc="-20" dirty="0">
                <a:latin typeface="Liberation Serif"/>
                <a:cs typeface="Liberation Serif"/>
              </a:rPr>
              <a:t>laboratory.</a:t>
            </a:r>
            <a:endParaRPr sz="3200">
              <a:latin typeface="Liberation Serif"/>
              <a:cs typeface="Liberation Serif"/>
            </a:endParaRPr>
          </a:p>
          <a:p>
            <a:pPr>
              <a:lnSpc>
                <a:spcPct val="100000"/>
              </a:lnSpc>
              <a:spcBef>
                <a:spcPts val="35"/>
              </a:spcBef>
              <a:buFont typeface="Liberation Sans"/>
              <a:buChar char="•"/>
            </a:pPr>
            <a:endParaRPr sz="3300">
              <a:latin typeface="Liberation Serif"/>
              <a:cs typeface="Liberation Serif"/>
            </a:endParaRPr>
          </a:p>
          <a:p>
            <a:pPr marL="228600" indent="-215900">
              <a:lnSpc>
                <a:spcPct val="100000"/>
              </a:lnSpc>
              <a:buFont typeface="Liberation Sans"/>
              <a:buChar char="•"/>
              <a:tabLst>
                <a:tab pos="228600" algn="l"/>
              </a:tabLst>
            </a:pPr>
            <a:r>
              <a:rPr sz="3200" spc="-5" dirty="0">
                <a:latin typeface="Liberation Serif"/>
                <a:cs typeface="Liberation Serif"/>
              </a:rPr>
              <a:t>It </a:t>
            </a:r>
            <a:r>
              <a:rPr sz="3200" dirty="0">
                <a:latin typeface="Liberation Serif"/>
                <a:cs typeface="Liberation Serif"/>
              </a:rPr>
              <a:t>involves </a:t>
            </a:r>
            <a:r>
              <a:rPr sz="3200" spc="-5" dirty="0">
                <a:latin typeface="Liberation Serif"/>
                <a:cs typeface="Liberation Serif"/>
              </a:rPr>
              <a:t>the quantitative estimation </a:t>
            </a:r>
            <a:r>
              <a:rPr sz="3200" dirty="0">
                <a:latin typeface="Liberation Serif"/>
                <a:cs typeface="Liberation Serif"/>
              </a:rPr>
              <a:t>of</a:t>
            </a:r>
            <a:r>
              <a:rPr sz="3200" spc="50" dirty="0">
                <a:latin typeface="Liberation Serif"/>
                <a:cs typeface="Liberation Serif"/>
              </a:rPr>
              <a:t> </a:t>
            </a:r>
            <a:r>
              <a:rPr sz="3200" spc="-30" dirty="0">
                <a:latin typeface="Liberation Serif"/>
                <a:cs typeface="Liberation Serif"/>
              </a:rPr>
              <a:t>colour.</a:t>
            </a:r>
            <a:endParaRPr sz="3200">
              <a:latin typeface="Liberation Serif"/>
              <a:cs typeface="Liberation Serif"/>
            </a:endParaRPr>
          </a:p>
          <a:p>
            <a:pPr>
              <a:lnSpc>
                <a:spcPct val="100000"/>
              </a:lnSpc>
              <a:spcBef>
                <a:spcPts val="45"/>
              </a:spcBef>
              <a:buFont typeface="Liberation Sans"/>
              <a:buChar char="•"/>
            </a:pPr>
            <a:endParaRPr sz="3300">
              <a:latin typeface="Liberation Serif"/>
              <a:cs typeface="Liberation Serif"/>
            </a:endParaRPr>
          </a:p>
          <a:p>
            <a:pPr marL="228600" marR="7620" indent="-215900">
              <a:lnSpc>
                <a:spcPct val="100000"/>
              </a:lnSpc>
              <a:buFont typeface="Liberation Sans"/>
              <a:buChar char="•"/>
              <a:tabLst>
                <a:tab pos="228600" algn="l"/>
                <a:tab pos="691515" algn="l"/>
                <a:tab pos="1276985" algn="l"/>
                <a:tab pos="1918970" algn="l"/>
                <a:tab pos="2019935" algn="l"/>
                <a:tab pos="2329180" algn="l"/>
                <a:tab pos="3310890" algn="l"/>
                <a:tab pos="3600450" algn="l"/>
                <a:tab pos="3887470" algn="l"/>
                <a:tab pos="4195445" algn="l"/>
                <a:tab pos="4598035" algn="l"/>
                <a:tab pos="4676140" algn="l"/>
                <a:tab pos="5637530" algn="l"/>
                <a:tab pos="6019800" algn="l"/>
                <a:tab pos="6636384" algn="l"/>
                <a:tab pos="6660515" algn="l"/>
                <a:tab pos="8161655" algn="l"/>
              </a:tabLst>
            </a:pPr>
            <a:r>
              <a:rPr sz="3200" dirty="0">
                <a:latin typeface="Liberation Serif"/>
                <a:cs typeface="Liberation Serif"/>
              </a:rPr>
              <a:t>A</a:t>
            </a:r>
            <a:r>
              <a:rPr sz="3200">
                <a:latin typeface="Liberation Serif"/>
                <a:cs typeface="Liberation Serif"/>
              </a:rPr>
              <a:t>	</a:t>
            </a:r>
            <a:r>
              <a:rPr sz="3200" spc="-5" smtClean="0">
                <a:latin typeface="Liberation Serif"/>
                <a:cs typeface="Liberation Serif"/>
              </a:rPr>
              <a:t>substrate</a:t>
            </a:r>
            <a:r>
              <a:rPr lang="en-IN" sz="3200" spc="-5" dirty="0" smtClean="0">
                <a:latin typeface="Liberation Serif"/>
                <a:cs typeface="Liberation Serif"/>
              </a:rPr>
              <a:t> </a:t>
            </a:r>
            <a:r>
              <a:rPr sz="3200" spc="-5" smtClean="0">
                <a:latin typeface="Liberation Serif"/>
                <a:cs typeface="Liberation Serif"/>
              </a:rPr>
              <a:t>must</a:t>
            </a:r>
            <a:r>
              <a:rPr sz="3200" spc="-5" dirty="0">
                <a:latin typeface="Liberation Serif"/>
                <a:cs typeface="Liberation Serif"/>
              </a:rPr>
              <a:t>	</a:t>
            </a:r>
            <a:r>
              <a:rPr sz="3200" dirty="0">
                <a:latin typeface="Liberation Serif"/>
                <a:cs typeface="Liberation Serif"/>
              </a:rPr>
              <a:t>be</a:t>
            </a:r>
            <a:r>
              <a:rPr sz="3200">
                <a:latin typeface="Liberation Serif"/>
                <a:cs typeface="Liberation Serif"/>
              </a:rPr>
              <a:t>	</a:t>
            </a:r>
            <a:r>
              <a:rPr sz="3200" spc="-5" smtClean="0">
                <a:latin typeface="Liberation Serif"/>
                <a:cs typeface="Liberation Serif"/>
              </a:rPr>
              <a:t>estimated</a:t>
            </a:r>
            <a:r>
              <a:rPr lang="en-IN" sz="3200" spc="-5" dirty="0" smtClean="0">
                <a:latin typeface="Liberation Serif"/>
                <a:cs typeface="Liberation Serif"/>
              </a:rPr>
              <a:t> </a:t>
            </a:r>
            <a:r>
              <a:rPr sz="3200" spc="-15" smtClean="0">
                <a:latin typeface="Liberation Serif"/>
                <a:cs typeface="Liberation Serif"/>
              </a:rPr>
              <a:t>colorimetrically</a:t>
            </a:r>
            <a:r>
              <a:rPr sz="3200" spc="-15" dirty="0">
                <a:latin typeface="Liberation Serif"/>
                <a:cs typeface="Liberation Serif"/>
              </a:rPr>
              <a:t>,  </a:t>
            </a:r>
            <a:r>
              <a:rPr sz="3200" spc="5" dirty="0">
                <a:latin typeface="Liberation Serif"/>
                <a:cs typeface="Liberation Serif"/>
              </a:rPr>
              <a:t>mu</a:t>
            </a:r>
            <a:r>
              <a:rPr sz="3200" dirty="0">
                <a:latin typeface="Liberation Serif"/>
                <a:cs typeface="Liberation Serif"/>
              </a:rPr>
              <a:t>st	</a:t>
            </a:r>
            <a:r>
              <a:rPr sz="3200" spc="5" dirty="0">
                <a:latin typeface="Liberation Serif"/>
                <a:cs typeface="Liberation Serif"/>
              </a:rPr>
              <a:t>b</a:t>
            </a:r>
            <a:r>
              <a:rPr sz="3200" dirty="0">
                <a:latin typeface="Liberation Serif"/>
                <a:cs typeface="Liberation Serif"/>
              </a:rPr>
              <a:t>e</a:t>
            </a:r>
            <a:r>
              <a:rPr sz="3200">
                <a:latin typeface="Liberation Serif"/>
                <a:cs typeface="Liberation Serif"/>
              </a:rPr>
              <a:t>	</a:t>
            </a:r>
            <a:r>
              <a:rPr sz="3200" spc="-5" smtClean="0">
                <a:latin typeface="Liberation Serif"/>
                <a:cs typeface="Liberation Serif"/>
              </a:rPr>
              <a:t>c</a:t>
            </a:r>
            <a:r>
              <a:rPr sz="3200" smtClean="0">
                <a:latin typeface="Liberation Serif"/>
                <a:cs typeface="Liberation Serif"/>
              </a:rPr>
              <a:t>o</a:t>
            </a:r>
            <a:r>
              <a:rPr sz="3200" spc="-5" smtClean="0">
                <a:latin typeface="Liberation Serif"/>
                <a:cs typeface="Liberation Serif"/>
              </a:rPr>
              <a:t>l</a:t>
            </a:r>
            <a:r>
              <a:rPr sz="3200" smtClean="0">
                <a:latin typeface="Liberation Serif"/>
                <a:cs typeface="Liberation Serif"/>
              </a:rPr>
              <a:t>o</a:t>
            </a:r>
            <a:r>
              <a:rPr sz="3200" spc="5" smtClean="0">
                <a:latin typeface="Liberation Serif"/>
                <a:cs typeface="Liberation Serif"/>
              </a:rPr>
              <a:t>u</a:t>
            </a:r>
            <a:r>
              <a:rPr sz="3200" smtClean="0">
                <a:latin typeface="Liberation Serif"/>
                <a:cs typeface="Liberation Serif"/>
              </a:rPr>
              <a:t>red</a:t>
            </a:r>
            <a:r>
              <a:rPr lang="en-IN" sz="3200" dirty="0">
                <a:latin typeface="Liberation Serif"/>
                <a:cs typeface="Liberation Serif"/>
              </a:rPr>
              <a:t> </a:t>
            </a:r>
            <a:r>
              <a:rPr sz="3200" spc="5" smtClean="0">
                <a:latin typeface="Liberation Serif"/>
                <a:cs typeface="Liberation Serif"/>
              </a:rPr>
              <a:t>o</a:t>
            </a:r>
            <a:r>
              <a:rPr sz="3200" smtClean="0">
                <a:latin typeface="Liberation Serif"/>
                <a:cs typeface="Liberation Serif"/>
              </a:rPr>
              <a:t>r</a:t>
            </a:r>
            <a:r>
              <a:rPr lang="en-IN" sz="3200" dirty="0" smtClean="0">
                <a:latin typeface="Liberation Serif"/>
                <a:cs typeface="Liberation Serif"/>
              </a:rPr>
              <a:t> </a:t>
            </a:r>
            <a:r>
              <a:rPr sz="3200" spc="-10" smtClean="0">
                <a:latin typeface="Liberation Serif"/>
                <a:cs typeface="Liberation Serif"/>
              </a:rPr>
              <a:t>i</a:t>
            </a:r>
            <a:r>
              <a:rPr sz="3200" smtClean="0">
                <a:latin typeface="Liberation Serif"/>
                <a:cs typeface="Liberation Serif"/>
              </a:rPr>
              <a:t>t</a:t>
            </a:r>
            <a:r>
              <a:rPr sz="3200" dirty="0">
                <a:latin typeface="Liberation Serif"/>
                <a:cs typeface="Liberation Serif"/>
              </a:rPr>
              <a:t>		s</a:t>
            </a:r>
            <a:r>
              <a:rPr sz="3200" spc="5" dirty="0">
                <a:latin typeface="Liberation Serif"/>
                <a:cs typeface="Liberation Serif"/>
              </a:rPr>
              <a:t>hou</a:t>
            </a:r>
            <a:r>
              <a:rPr sz="3200" spc="-10" dirty="0">
                <a:latin typeface="Liberation Serif"/>
                <a:cs typeface="Liberation Serif"/>
              </a:rPr>
              <a:t>l</a:t>
            </a:r>
            <a:r>
              <a:rPr sz="3200" dirty="0">
                <a:latin typeface="Liberation Serif"/>
                <a:cs typeface="Liberation Serif"/>
              </a:rPr>
              <a:t>d	</a:t>
            </a:r>
            <a:r>
              <a:rPr sz="3200" spc="5" dirty="0">
                <a:latin typeface="Liberation Serif"/>
                <a:cs typeface="Liberation Serif"/>
              </a:rPr>
              <a:t>b</a:t>
            </a:r>
            <a:r>
              <a:rPr sz="3200" dirty="0">
                <a:latin typeface="Liberation Serif"/>
                <a:cs typeface="Liberation Serif"/>
              </a:rPr>
              <a:t>e		</a:t>
            </a:r>
            <a:r>
              <a:rPr sz="3200" spc="5" dirty="0">
                <a:latin typeface="Liberation Serif"/>
                <a:cs typeface="Liberation Serif"/>
              </a:rPr>
              <a:t>ca</a:t>
            </a:r>
            <a:r>
              <a:rPr sz="3200" dirty="0">
                <a:latin typeface="Liberation Serif"/>
                <a:cs typeface="Liberation Serif"/>
              </a:rPr>
              <a:t>p</a:t>
            </a:r>
            <a:r>
              <a:rPr sz="3200" spc="5" dirty="0">
                <a:latin typeface="Liberation Serif"/>
                <a:cs typeface="Liberation Serif"/>
              </a:rPr>
              <a:t>ab</a:t>
            </a:r>
            <a:r>
              <a:rPr sz="3200" spc="-5" dirty="0">
                <a:latin typeface="Liberation Serif"/>
                <a:cs typeface="Liberation Serif"/>
              </a:rPr>
              <a:t>l</a:t>
            </a:r>
            <a:r>
              <a:rPr sz="3200" dirty="0">
                <a:latin typeface="Liberation Serif"/>
                <a:cs typeface="Liberation Serif"/>
              </a:rPr>
              <a:t>e	</a:t>
            </a:r>
            <a:r>
              <a:rPr sz="3200" spc="5" dirty="0">
                <a:latin typeface="Liberation Serif"/>
                <a:cs typeface="Liberation Serif"/>
              </a:rPr>
              <a:t>o</a:t>
            </a:r>
            <a:r>
              <a:rPr sz="3200" dirty="0">
                <a:latin typeface="Liberation Serif"/>
                <a:cs typeface="Liberation Serif"/>
              </a:rPr>
              <a:t>f  f</a:t>
            </a:r>
            <a:r>
              <a:rPr sz="3200" spc="5" dirty="0">
                <a:latin typeface="Liberation Serif"/>
                <a:cs typeface="Liberation Serif"/>
              </a:rPr>
              <a:t>o</a:t>
            </a:r>
            <a:r>
              <a:rPr sz="3200" dirty="0">
                <a:latin typeface="Liberation Serif"/>
                <a:cs typeface="Liberation Serif"/>
              </a:rPr>
              <a:t>rmi</a:t>
            </a:r>
            <a:r>
              <a:rPr sz="3200" spc="5" dirty="0">
                <a:latin typeface="Liberation Serif"/>
                <a:cs typeface="Liberation Serif"/>
              </a:rPr>
              <a:t>n</a:t>
            </a:r>
            <a:r>
              <a:rPr sz="3200" dirty="0">
                <a:latin typeface="Liberation Serif"/>
                <a:cs typeface="Liberation Serif"/>
              </a:rPr>
              <a:t>g		</a:t>
            </a:r>
            <a:r>
              <a:rPr sz="3200" b="1" u="heavy" spc="5" dirty="0">
                <a:uFill>
                  <a:solidFill>
                    <a:srgbClr val="000000"/>
                  </a:solidFill>
                </a:uFill>
                <a:latin typeface="Liberation Serif"/>
                <a:cs typeface="Liberation Serif"/>
              </a:rPr>
              <a:t>ch</a:t>
            </a:r>
            <a:r>
              <a:rPr sz="3200" b="1" u="heavy" spc="-65" dirty="0">
                <a:uFill>
                  <a:solidFill>
                    <a:srgbClr val="000000"/>
                  </a:solidFill>
                </a:uFill>
                <a:latin typeface="Liberation Serif"/>
                <a:cs typeface="Liberation Serif"/>
              </a:rPr>
              <a:t>r</a:t>
            </a:r>
            <a:r>
              <a:rPr sz="3200" b="1" u="heavy" spc="5" dirty="0">
                <a:uFill>
                  <a:solidFill>
                    <a:srgbClr val="000000"/>
                  </a:solidFill>
                </a:uFill>
                <a:latin typeface="Liberation Serif"/>
                <a:cs typeface="Liberation Serif"/>
              </a:rPr>
              <a:t>o</a:t>
            </a:r>
            <a:r>
              <a:rPr sz="3200" b="1" u="heavy" dirty="0">
                <a:uFill>
                  <a:solidFill>
                    <a:srgbClr val="000000"/>
                  </a:solidFill>
                </a:uFill>
                <a:latin typeface="Liberation Serif"/>
                <a:cs typeface="Liberation Serif"/>
              </a:rPr>
              <a:t>mo</a:t>
            </a:r>
            <a:r>
              <a:rPr sz="3200" b="1" u="heavy" spc="5" dirty="0">
                <a:uFill>
                  <a:solidFill>
                    <a:srgbClr val="000000"/>
                  </a:solidFill>
                </a:uFill>
                <a:latin typeface="Liberation Serif"/>
                <a:cs typeface="Liberation Serif"/>
              </a:rPr>
              <a:t>gen</a:t>
            </a:r>
            <a:r>
              <a:rPr sz="3200" b="1" u="heavy" dirty="0">
                <a:uFill>
                  <a:solidFill>
                    <a:srgbClr val="000000"/>
                  </a:solidFill>
                </a:uFill>
                <a:latin typeface="Liberation Serif"/>
                <a:cs typeface="Liberation Serif"/>
              </a:rPr>
              <a:t>s</a:t>
            </a:r>
            <a:r>
              <a:rPr sz="3200" b="1" dirty="0">
                <a:latin typeface="Liberation Serif"/>
                <a:cs typeface="Liberation Serif"/>
              </a:rPr>
              <a:t>		</a:t>
            </a:r>
            <a:r>
              <a:rPr sz="3200" dirty="0">
                <a:latin typeface="Liberation Serif"/>
                <a:cs typeface="Liberation Serif"/>
              </a:rPr>
              <a:t>(</a:t>
            </a:r>
            <a:r>
              <a:rPr sz="3200" spc="5" dirty="0">
                <a:latin typeface="Liberation Serif"/>
                <a:cs typeface="Liberation Serif"/>
              </a:rPr>
              <a:t>c</a:t>
            </a:r>
            <a:r>
              <a:rPr sz="3200" dirty="0">
                <a:latin typeface="Liberation Serif"/>
                <a:cs typeface="Liberation Serif"/>
              </a:rPr>
              <a:t>ol</a:t>
            </a:r>
            <a:r>
              <a:rPr sz="3200" spc="5" dirty="0">
                <a:latin typeface="Liberation Serif"/>
                <a:cs typeface="Liberation Serif"/>
              </a:rPr>
              <a:t>ou</a:t>
            </a:r>
            <a:r>
              <a:rPr sz="3200" spc="-10" dirty="0">
                <a:latin typeface="Liberation Serif"/>
                <a:cs typeface="Liberation Serif"/>
              </a:rPr>
              <a:t>r</a:t>
            </a:r>
            <a:r>
              <a:rPr sz="3200" spc="5" dirty="0">
                <a:latin typeface="Liberation Serif"/>
                <a:cs typeface="Liberation Serif"/>
              </a:rPr>
              <a:t>e</a:t>
            </a:r>
            <a:r>
              <a:rPr sz="3200" dirty="0">
                <a:latin typeface="Liberation Serif"/>
                <a:cs typeface="Liberation Serif"/>
              </a:rPr>
              <a:t>d	</a:t>
            </a:r>
            <a:r>
              <a:rPr sz="3200" spc="5" dirty="0">
                <a:latin typeface="Liberation Serif"/>
                <a:cs typeface="Liberation Serif"/>
              </a:rPr>
              <a:t>c</a:t>
            </a:r>
            <a:r>
              <a:rPr sz="3200" dirty="0">
                <a:latin typeface="Liberation Serif"/>
                <a:cs typeface="Liberation Serif"/>
              </a:rPr>
              <a:t>o</a:t>
            </a:r>
            <a:r>
              <a:rPr sz="3200" spc="5" dirty="0">
                <a:latin typeface="Liberation Serif"/>
                <a:cs typeface="Liberation Serif"/>
              </a:rPr>
              <a:t>mp</a:t>
            </a:r>
            <a:r>
              <a:rPr sz="3200" spc="-5" dirty="0">
                <a:latin typeface="Liberation Serif"/>
                <a:cs typeface="Liberation Serif"/>
              </a:rPr>
              <a:t>le</a:t>
            </a:r>
            <a:r>
              <a:rPr sz="3200" dirty="0">
                <a:latin typeface="Liberation Serif"/>
                <a:cs typeface="Liberation Serif"/>
              </a:rPr>
              <a:t>x</a:t>
            </a:r>
            <a:r>
              <a:rPr sz="3200" spc="5" dirty="0">
                <a:latin typeface="Liberation Serif"/>
                <a:cs typeface="Liberation Serif"/>
              </a:rPr>
              <a:t>e</a:t>
            </a:r>
            <a:r>
              <a:rPr sz="3200" dirty="0">
                <a:latin typeface="Liberation Serif"/>
                <a:cs typeface="Liberation Serif"/>
              </a:rPr>
              <a:t>s)  through </a:t>
            </a:r>
            <a:r>
              <a:rPr sz="3200" spc="-5" dirty="0">
                <a:latin typeface="Liberation Serif"/>
                <a:cs typeface="Liberation Serif"/>
              </a:rPr>
              <a:t>the addition </a:t>
            </a:r>
            <a:r>
              <a:rPr sz="3200" dirty="0">
                <a:latin typeface="Liberation Serif"/>
                <a:cs typeface="Liberation Serif"/>
              </a:rPr>
              <a:t>of</a:t>
            </a:r>
            <a:r>
              <a:rPr sz="3200" spc="20" dirty="0">
                <a:latin typeface="Liberation Serif"/>
                <a:cs typeface="Liberation Serif"/>
              </a:rPr>
              <a:t> </a:t>
            </a:r>
            <a:r>
              <a:rPr sz="3200" spc="-5" dirty="0">
                <a:latin typeface="Liberation Serif"/>
                <a:cs typeface="Liberation Serif"/>
              </a:rPr>
              <a:t>reagents.</a:t>
            </a:r>
            <a:endParaRPr sz="3200">
              <a:latin typeface="Liberation Serif"/>
              <a:cs typeface="Liberation Serif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34669" y="641350"/>
            <a:ext cx="8058150" cy="410625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28600" marR="5080" indent="-215900">
              <a:lnSpc>
                <a:spcPct val="100000"/>
              </a:lnSpc>
              <a:spcBef>
                <a:spcPts val="100"/>
              </a:spcBef>
              <a:buFont typeface="Liberation Sans"/>
              <a:buChar char="•"/>
              <a:tabLst>
                <a:tab pos="228600" algn="l"/>
                <a:tab pos="1913255" algn="l"/>
                <a:tab pos="3665220" algn="l"/>
                <a:tab pos="4920615" algn="l"/>
                <a:tab pos="5833745" algn="l"/>
                <a:tab pos="6318885" algn="l"/>
                <a:tab pos="7729220" algn="l"/>
              </a:tabLst>
            </a:pPr>
            <a:r>
              <a:rPr sz="3200" dirty="0">
                <a:latin typeface="Liberation Serif"/>
                <a:cs typeface="Liberation Serif"/>
              </a:rPr>
              <a:t>Col</a:t>
            </a:r>
            <a:r>
              <a:rPr sz="3200" spc="5" dirty="0">
                <a:latin typeface="Liberation Serif"/>
                <a:cs typeface="Liberation Serif"/>
              </a:rPr>
              <a:t>ou</a:t>
            </a:r>
            <a:r>
              <a:rPr sz="3200" spc="-10" dirty="0">
                <a:latin typeface="Liberation Serif"/>
                <a:cs typeface="Liberation Serif"/>
              </a:rPr>
              <a:t>r</a:t>
            </a:r>
            <a:r>
              <a:rPr sz="3200" spc="5" dirty="0">
                <a:latin typeface="Liberation Serif"/>
                <a:cs typeface="Liberation Serif"/>
              </a:rPr>
              <a:t>e</a:t>
            </a:r>
            <a:r>
              <a:rPr sz="3200" dirty="0">
                <a:latin typeface="Liberation Serif"/>
                <a:cs typeface="Liberation Serif"/>
              </a:rPr>
              <a:t>d</a:t>
            </a:r>
            <a:r>
              <a:rPr sz="3200">
                <a:latin typeface="Liberation Serif"/>
                <a:cs typeface="Liberation Serif"/>
              </a:rPr>
              <a:t>	</a:t>
            </a:r>
            <a:r>
              <a:rPr sz="3200" spc="-10" smtClean="0">
                <a:latin typeface="Liberation Serif"/>
                <a:cs typeface="Liberation Serif"/>
              </a:rPr>
              <a:t>s</a:t>
            </a:r>
            <a:r>
              <a:rPr sz="3200" spc="5" smtClean="0">
                <a:latin typeface="Liberation Serif"/>
                <a:cs typeface="Liberation Serif"/>
              </a:rPr>
              <a:t>ub</a:t>
            </a:r>
            <a:r>
              <a:rPr sz="3200" smtClean="0">
                <a:latin typeface="Liberation Serif"/>
                <a:cs typeface="Liberation Serif"/>
              </a:rPr>
              <a:t>s</a:t>
            </a:r>
            <a:r>
              <a:rPr sz="3200" spc="-10" smtClean="0">
                <a:latin typeface="Liberation Serif"/>
                <a:cs typeface="Liberation Serif"/>
              </a:rPr>
              <a:t>t</a:t>
            </a:r>
            <a:r>
              <a:rPr sz="3200" spc="5" smtClean="0">
                <a:latin typeface="Liberation Serif"/>
                <a:cs typeface="Liberation Serif"/>
              </a:rPr>
              <a:t>anc</a:t>
            </a:r>
            <a:r>
              <a:rPr sz="3200" smtClean="0">
                <a:latin typeface="Liberation Serif"/>
                <a:cs typeface="Liberation Serif"/>
              </a:rPr>
              <a:t>e</a:t>
            </a:r>
            <a:r>
              <a:rPr lang="en-IN" sz="3200" dirty="0" smtClean="0">
                <a:latin typeface="Liberation Serif"/>
                <a:cs typeface="Liberation Serif"/>
              </a:rPr>
              <a:t> </a:t>
            </a:r>
            <a:r>
              <a:rPr sz="3200" spc="5" smtClean="0">
                <a:latin typeface="Liberation Serif"/>
                <a:cs typeface="Liberation Serif"/>
              </a:rPr>
              <a:t>ab</a:t>
            </a:r>
            <a:r>
              <a:rPr sz="3200" smtClean="0">
                <a:latin typeface="Liberation Serif"/>
                <a:cs typeface="Liberation Serif"/>
              </a:rPr>
              <a:t>sorb</a:t>
            </a:r>
            <a:r>
              <a:rPr lang="en-IN" sz="3200" dirty="0">
                <a:latin typeface="Liberation Serif"/>
                <a:cs typeface="Liberation Serif"/>
              </a:rPr>
              <a:t> </a:t>
            </a:r>
            <a:r>
              <a:rPr sz="3200" spc="-5" smtClean="0">
                <a:latin typeface="Liberation Serif"/>
                <a:cs typeface="Liberation Serif"/>
              </a:rPr>
              <a:t>li</a:t>
            </a:r>
            <a:r>
              <a:rPr sz="3200" smtClean="0">
                <a:latin typeface="Liberation Serif"/>
                <a:cs typeface="Liberation Serif"/>
              </a:rPr>
              <a:t>ght</a:t>
            </a:r>
            <a:r>
              <a:rPr lang="en-IN" sz="3200" dirty="0" smtClean="0">
                <a:latin typeface="Liberation Serif"/>
                <a:cs typeface="Liberation Serif"/>
              </a:rPr>
              <a:t> </a:t>
            </a:r>
            <a:r>
              <a:rPr sz="3200" spc="-5" smtClean="0">
                <a:latin typeface="Liberation Serif"/>
                <a:cs typeface="Liberation Serif"/>
              </a:rPr>
              <a:t>i</a:t>
            </a:r>
            <a:r>
              <a:rPr sz="3200" smtClean="0">
                <a:latin typeface="Liberation Serif"/>
                <a:cs typeface="Liberation Serif"/>
              </a:rPr>
              <a:t>n</a:t>
            </a:r>
            <a:r>
              <a:rPr lang="en-IN" sz="3200" dirty="0">
                <a:latin typeface="Liberation Serif"/>
                <a:cs typeface="Liberation Serif"/>
              </a:rPr>
              <a:t> </a:t>
            </a:r>
            <a:r>
              <a:rPr sz="3200" smtClean="0">
                <a:latin typeface="Liberation Serif"/>
                <a:cs typeface="Liberation Serif"/>
              </a:rPr>
              <a:t>rel</a:t>
            </a:r>
            <a:r>
              <a:rPr sz="3200" spc="5" smtClean="0">
                <a:latin typeface="Liberation Serif"/>
                <a:cs typeface="Liberation Serif"/>
              </a:rPr>
              <a:t>a</a:t>
            </a:r>
            <a:r>
              <a:rPr sz="3200" spc="-5" smtClean="0">
                <a:latin typeface="Liberation Serif"/>
                <a:cs typeface="Liberation Serif"/>
              </a:rPr>
              <a:t>tio</a:t>
            </a:r>
            <a:r>
              <a:rPr sz="3200" smtClean="0">
                <a:latin typeface="Liberation Serif"/>
                <a:cs typeface="Liberation Serif"/>
              </a:rPr>
              <a:t>n</a:t>
            </a:r>
            <a:r>
              <a:rPr lang="en-IN" sz="3200" dirty="0">
                <a:latin typeface="Liberation Serif"/>
                <a:cs typeface="Liberation Serif"/>
              </a:rPr>
              <a:t> </a:t>
            </a:r>
            <a:r>
              <a:rPr sz="3200" spc="-5" smtClean="0">
                <a:latin typeface="Liberation Serif"/>
                <a:cs typeface="Liberation Serif"/>
              </a:rPr>
              <a:t>to  </a:t>
            </a:r>
            <a:r>
              <a:rPr sz="3200" spc="-5" dirty="0">
                <a:latin typeface="Liberation Serif"/>
                <a:cs typeface="Liberation Serif"/>
              </a:rPr>
              <a:t>their </a:t>
            </a:r>
            <a:r>
              <a:rPr sz="3200" dirty="0">
                <a:latin typeface="Liberation Serif"/>
                <a:cs typeface="Liberation Serif"/>
              </a:rPr>
              <a:t>colour</a:t>
            </a:r>
            <a:r>
              <a:rPr sz="3200" spc="40" dirty="0">
                <a:latin typeface="Liberation Serif"/>
                <a:cs typeface="Liberation Serif"/>
              </a:rPr>
              <a:t> </a:t>
            </a:r>
            <a:r>
              <a:rPr sz="3200" b="1" u="heavy" spc="-25" dirty="0">
                <a:uFill>
                  <a:solidFill>
                    <a:srgbClr val="000000"/>
                  </a:solidFill>
                </a:uFill>
                <a:latin typeface="Liberation Serif"/>
                <a:cs typeface="Liberation Serif"/>
              </a:rPr>
              <a:t>density.</a:t>
            </a:r>
            <a:endParaRPr sz="3200">
              <a:latin typeface="Liberation Serif"/>
              <a:cs typeface="Liberation Serif"/>
            </a:endParaRPr>
          </a:p>
          <a:p>
            <a:pPr>
              <a:lnSpc>
                <a:spcPct val="100000"/>
              </a:lnSpc>
              <a:spcBef>
                <a:spcPts val="45"/>
              </a:spcBef>
              <a:buFont typeface="Liberation Sans"/>
              <a:buChar char="•"/>
            </a:pPr>
            <a:endParaRPr sz="3300">
              <a:latin typeface="Liberation Serif"/>
              <a:cs typeface="Liberation Serif"/>
            </a:endParaRPr>
          </a:p>
          <a:p>
            <a:pPr marL="228600" marR="6985" indent="-215900">
              <a:lnSpc>
                <a:spcPct val="100000"/>
              </a:lnSpc>
              <a:buFont typeface="Liberation Sans"/>
              <a:buChar char="•"/>
              <a:tabLst>
                <a:tab pos="228600" algn="l"/>
                <a:tab pos="1022985" algn="l"/>
                <a:tab pos="2223135" algn="l"/>
                <a:tab pos="3559810" algn="l"/>
                <a:tab pos="4351655" algn="l"/>
                <a:tab pos="4897755" algn="l"/>
                <a:tab pos="7070090" algn="l"/>
                <a:tab pos="7546975" algn="l"/>
              </a:tabLst>
            </a:pPr>
            <a:r>
              <a:rPr sz="3200" dirty="0">
                <a:latin typeface="Liberation Serif"/>
                <a:cs typeface="Liberation Serif"/>
              </a:rPr>
              <a:t>The	</a:t>
            </a:r>
            <a:r>
              <a:rPr sz="3200" spc="5" dirty="0">
                <a:latin typeface="Liberation Serif"/>
                <a:cs typeface="Liberation Serif"/>
              </a:rPr>
              <a:t>co</a:t>
            </a:r>
            <a:r>
              <a:rPr sz="3200" spc="-5" dirty="0">
                <a:latin typeface="Liberation Serif"/>
                <a:cs typeface="Liberation Serif"/>
              </a:rPr>
              <a:t>lo</a:t>
            </a:r>
            <a:r>
              <a:rPr sz="3200" dirty="0">
                <a:latin typeface="Liberation Serif"/>
                <a:cs typeface="Liberation Serif"/>
              </a:rPr>
              <a:t>ur	</a:t>
            </a:r>
            <a:r>
              <a:rPr sz="3200" spc="5" dirty="0">
                <a:latin typeface="Liberation Serif"/>
                <a:cs typeface="Liberation Serif"/>
              </a:rPr>
              <a:t>den</a:t>
            </a:r>
            <a:r>
              <a:rPr sz="3200" dirty="0">
                <a:latin typeface="Liberation Serif"/>
                <a:cs typeface="Liberation Serif"/>
              </a:rPr>
              <a:t>s</a:t>
            </a:r>
            <a:r>
              <a:rPr sz="3200" spc="-10" dirty="0">
                <a:latin typeface="Liberation Serif"/>
                <a:cs typeface="Liberation Serif"/>
              </a:rPr>
              <a:t>i</a:t>
            </a:r>
            <a:r>
              <a:rPr sz="3200" spc="-5" dirty="0">
                <a:latin typeface="Liberation Serif"/>
                <a:cs typeface="Liberation Serif"/>
              </a:rPr>
              <a:t>t</a:t>
            </a:r>
            <a:r>
              <a:rPr sz="3200" dirty="0">
                <a:latin typeface="Liberation Serif"/>
                <a:cs typeface="Liberation Serif"/>
              </a:rPr>
              <a:t>y	</a:t>
            </a:r>
            <a:r>
              <a:rPr sz="3200" spc="5" dirty="0">
                <a:latin typeface="Liberation Serif"/>
                <a:cs typeface="Liberation Serif"/>
              </a:rPr>
              <a:t>w</a:t>
            </a:r>
            <a:r>
              <a:rPr sz="3200" spc="-10" dirty="0">
                <a:latin typeface="Liberation Serif"/>
                <a:cs typeface="Liberation Serif"/>
              </a:rPr>
              <a:t>il</a:t>
            </a:r>
            <a:r>
              <a:rPr sz="3200" dirty="0">
                <a:latin typeface="Liberation Serif"/>
                <a:cs typeface="Liberation Serif"/>
              </a:rPr>
              <a:t>l	</a:t>
            </a:r>
            <a:r>
              <a:rPr sz="3200" spc="5" dirty="0">
                <a:latin typeface="Liberation Serif"/>
                <a:cs typeface="Liberation Serif"/>
              </a:rPr>
              <a:t>b</a:t>
            </a:r>
            <a:r>
              <a:rPr sz="3200" dirty="0">
                <a:latin typeface="Liberation Serif"/>
                <a:cs typeface="Liberation Serif"/>
              </a:rPr>
              <a:t>e	pr</a:t>
            </a:r>
            <a:r>
              <a:rPr sz="3200" spc="5" dirty="0">
                <a:latin typeface="Liberation Serif"/>
                <a:cs typeface="Liberation Serif"/>
              </a:rPr>
              <a:t>opo</a:t>
            </a:r>
            <a:r>
              <a:rPr sz="3200" dirty="0">
                <a:latin typeface="Liberation Serif"/>
                <a:cs typeface="Liberation Serif"/>
              </a:rPr>
              <a:t>r</a:t>
            </a:r>
            <a:r>
              <a:rPr sz="3200" spc="-10" dirty="0">
                <a:latin typeface="Liberation Serif"/>
                <a:cs typeface="Liberation Serif"/>
              </a:rPr>
              <a:t>t</a:t>
            </a:r>
            <a:r>
              <a:rPr sz="3200" spc="-5" dirty="0">
                <a:latin typeface="Liberation Serif"/>
                <a:cs typeface="Liberation Serif"/>
              </a:rPr>
              <a:t>i</a:t>
            </a:r>
            <a:r>
              <a:rPr sz="3200" dirty="0">
                <a:latin typeface="Liberation Serif"/>
                <a:cs typeface="Liberation Serif"/>
              </a:rPr>
              <a:t>o</a:t>
            </a:r>
            <a:r>
              <a:rPr sz="3200" spc="5" dirty="0">
                <a:latin typeface="Liberation Serif"/>
                <a:cs typeface="Liberation Serif"/>
              </a:rPr>
              <a:t>na</a:t>
            </a:r>
            <a:r>
              <a:rPr sz="3200" dirty="0">
                <a:latin typeface="Liberation Serif"/>
                <a:cs typeface="Liberation Serif"/>
              </a:rPr>
              <a:t>l</a:t>
            </a:r>
            <a:r>
              <a:rPr sz="3200">
                <a:latin typeface="Liberation Serif"/>
                <a:cs typeface="Liberation Serif"/>
              </a:rPr>
              <a:t>	</a:t>
            </a:r>
            <a:r>
              <a:rPr sz="3200" spc="-5" smtClean="0">
                <a:latin typeface="Liberation Serif"/>
                <a:cs typeface="Liberation Serif"/>
              </a:rPr>
              <a:t>t</a:t>
            </a:r>
            <a:r>
              <a:rPr sz="3200" smtClean="0">
                <a:latin typeface="Liberation Serif"/>
                <a:cs typeface="Liberation Serif"/>
              </a:rPr>
              <a:t>o</a:t>
            </a:r>
            <a:r>
              <a:rPr lang="en-IN" sz="3200" dirty="0" smtClean="0">
                <a:latin typeface="Liberation Serif"/>
                <a:cs typeface="Liberation Serif"/>
              </a:rPr>
              <a:t> </a:t>
            </a:r>
            <a:r>
              <a:rPr sz="3200" spc="-5" smtClean="0">
                <a:latin typeface="Liberation Serif"/>
                <a:cs typeface="Liberation Serif"/>
              </a:rPr>
              <a:t>the  </a:t>
            </a:r>
            <a:r>
              <a:rPr sz="3200" dirty="0">
                <a:latin typeface="Liberation Serif"/>
                <a:cs typeface="Liberation Serif"/>
              </a:rPr>
              <a:t>concentration of coloured</a:t>
            </a:r>
            <a:r>
              <a:rPr sz="3200" spc="5" dirty="0">
                <a:latin typeface="Liberation Serif"/>
                <a:cs typeface="Liberation Serif"/>
              </a:rPr>
              <a:t> </a:t>
            </a:r>
            <a:r>
              <a:rPr sz="3200" dirty="0">
                <a:latin typeface="Liberation Serif"/>
                <a:cs typeface="Liberation Serif"/>
              </a:rPr>
              <a:t>substance.</a:t>
            </a:r>
            <a:endParaRPr sz="3200">
              <a:latin typeface="Liberation Serif"/>
              <a:cs typeface="Liberation Serif"/>
            </a:endParaRPr>
          </a:p>
          <a:p>
            <a:pPr>
              <a:lnSpc>
                <a:spcPct val="100000"/>
              </a:lnSpc>
              <a:spcBef>
                <a:spcPts val="35"/>
              </a:spcBef>
              <a:buFont typeface="Liberation Sans"/>
              <a:buChar char="•"/>
            </a:pPr>
            <a:endParaRPr sz="3300">
              <a:latin typeface="Liberation Serif"/>
              <a:cs typeface="Liberation Serif"/>
            </a:endParaRPr>
          </a:p>
          <a:p>
            <a:pPr marL="228600" marR="8255" indent="-215900">
              <a:lnSpc>
                <a:spcPct val="100000"/>
              </a:lnSpc>
              <a:buFont typeface="Liberation Sans"/>
              <a:buChar char="•"/>
              <a:tabLst>
                <a:tab pos="228600" algn="l"/>
              </a:tabLst>
            </a:pPr>
            <a:r>
              <a:rPr sz="3200" dirty="0">
                <a:latin typeface="Liberation Serif"/>
                <a:cs typeface="Liberation Serif"/>
              </a:rPr>
              <a:t>The </a:t>
            </a:r>
            <a:r>
              <a:rPr sz="3200" spc="-5" dirty="0">
                <a:latin typeface="Liberation Serif"/>
                <a:cs typeface="Liberation Serif"/>
              </a:rPr>
              <a:t>instruments </a:t>
            </a:r>
            <a:r>
              <a:rPr sz="3200" dirty="0">
                <a:latin typeface="Liberation Serif"/>
                <a:cs typeface="Liberation Serif"/>
              </a:rPr>
              <a:t>used </a:t>
            </a:r>
            <a:r>
              <a:rPr sz="3200" spc="-5" dirty="0">
                <a:latin typeface="Liberation Serif"/>
                <a:cs typeface="Liberation Serif"/>
              </a:rPr>
              <a:t>in this </a:t>
            </a:r>
            <a:r>
              <a:rPr sz="3200" dirty="0">
                <a:latin typeface="Liberation Serif"/>
                <a:cs typeface="Liberation Serif"/>
              </a:rPr>
              <a:t>method are </a:t>
            </a:r>
            <a:r>
              <a:rPr sz="3200" spc="-5" dirty="0">
                <a:latin typeface="Liberation Serif"/>
                <a:cs typeface="Liberation Serif"/>
              </a:rPr>
              <a:t>called  </a:t>
            </a:r>
            <a:r>
              <a:rPr sz="3200" dirty="0">
                <a:latin typeface="Liberation Serif"/>
                <a:cs typeface="Liberation Serif"/>
              </a:rPr>
              <a:t>colorimeter or</a:t>
            </a:r>
            <a:r>
              <a:rPr sz="3200" spc="-5" dirty="0">
                <a:latin typeface="Liberation Serif"/>
                <a:cs typeface="Liberation Serif"/>
              </a:rPr>
              <a:t> </a:t>
            </a:r>
            <a:r>
              <a:rPr sz="3200" spc="5" dirty="0">
                <a:latin typeface="Liberation Serif"/>
                <a:cs typeface="Liberation Serif"/>
              </a:rPr>
              <a:t>photometer</a:t>
            </a:r>
            <a:r>
              <a:rPr sz="4000" spc="5" dirty="0">
                <a:latin typeface="Liberation Serif"/>
                <a:cs typeface="Liberation Serif"/>
              </a:rPr>
              <a:t>.</a:t>
            </a:r>
            <a:endParaRPr sz="4000">
              <a:latin typeface="Liberation Serif"/>
              <a:cs typeface="Liberation Serif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13789" y="558800"/>
            <a:ext cx="691451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b="1" spc="-5" dirty="0">
                <a:latin typeface="Liberation Serif"/>
                <a:cs typeface="Liberation Serif"/>
              </a:rPr>
              <a:t>PRINCIPLE </a:t>
            </a:r>
            <a:r>
              <a:rPr sz="3600" b="1" spc="-10" dirty="0">
                <a:latin typeface="Liberation Serif"/>
                <a:cs typeface="Liberation Serif"/>
              </a:rPr>
              <a:t>OF</a:t>
            </a:r>
            <a:r>
              <a:rPr sz="3600" b="1" spc="-210" dirty="0">
                <a:latin typeface="Liberation Serif"/>
                <a:cs typeface="Liberation Serif"/>
              </a:rPr>
              <a:t> </a:t>
            </a:r>
            <a:r>
              <a:rPr sz="3600" b="1" spc="-5" dirty="0">
                <a:latin typeface="Liberation Serif"/>
                <a:cs typeface="Liberation Serif"/>
              </a:rPr>
              <a:t>COLORIMETER</a:t>
            </a:r>
            <a:endParaRPr sz="3600">
              <a:latin typeface="Liberation Serif"/>
              <a:cs typeface="Liberation Serif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34669" y="1631950"/>
            <a:ext cx="8072120" cy="30124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28600" marR="5080" indent="-215900" algn="just">
              <a:lnSpc>
                <a:spcPct val="100000"/>
              </a:lnSpc>
              <a:spcBef>
                <a:spcPts val="100"/>
              </a:spcBef>
              <a:buFont typeface="Liberation Sans"/>
              <a:buChar char="•"/>
              <a:tabLst>
                <a:tab pos="228600" algn="l"/>
              </a:tabLst>
            </a:pPr>
            <a:r>
              <a:rPr sz="2800" spc="-5" dirty="0">
                <a:latin typeface="Liberation Serif"/>
                <a:cs typeface="Liberation Serif"/>
              </a:rPr>
              <a:t>When </a:t>
            </a:r>
            <a:r>
              <a:rPr sz="2800" dirty="0">
                <a:latin typeface="Liberation Serif"/>
                <a:cs typeface="Liberation Serif"/>
              </a:rPr>
              <a:t>a </a:t>
            </a:r>
            <a:r>
              <a:rPr sz="2800" spc="-5" dirty="0">
                <a:latin typeface="Liberation Serif"/>
                <a:cs typeface="Liberation Serif"/>
              </a:rPr>
              <a:t>monochromatic </a:t>
            </a:r>
            <a:r>
              <a:rPr sz="2800" dirty="0">
                <a:latin typeface="Liberation Serif"/>
                <a:cs typeface="Liberation Serif"/>
              </a:rPr>
              <a:t>light passes through a  </a:t>
            </a:r>
            <a:r>
              <a:rPr sz="2800" spc="-5" dirty="0">
                <a:latin typeface="Liberation Serif"/>
                <a:cs typeface="Liberation Serif"/>
              </a:rPr>
              <a:t>coloured solution, some specific wavelength </a:t>
            </a:r>
            <a:r>
              <a:rPr sz="2800" dirty="0">
                <a:latin typeface="Liberation Serif"/>
                <a:cs typeface="Liberation Serif"/>
              </a:rPr>
              <a:t>of light is  </a:t>
            </a:r>
            <a:r>
              <a:rPr sz="2800" spc="-5" dirty="0">
                <a:latin typeface="Liberation Serif"/>
                <a:cs typeface="Liberation Serif"/>
              </a:rPr>
              <a:t>absorbed which </a:t>
            </a:r>
            <a:r>
              <a:rPr sz="2800" dirty="0">
                <a:latin typeface="Liberation Serif"/>
                <a:cs typeface="Liberation Serif"/>
              </a:rPr>
              <a:t>is </a:t>
            </a:r>
            <a:r>
              <a:rPr sz="2800" spc="-5" dirty="0">
                <a:latin typeface="Liberation Serif"/>
                <a:cs typeface="Liberation Serif"/>
              </a:rPr>
              <a:t>related </a:t>
            </a:r>
            <a:r>
              <a:rPr sz="2800" dirty="0">
                <a:latin typeface="Liberation Serif"/>
                <a:cs typeface="Liberation Serif"/>
              </a:rPr>
              <a:t>to </a:t>
            </a:r>
            <a:r>
              <a:rPr sz="2800" spc="-5" dirty="0">
                <a:latin typeface="Liberation Serif"/>
                <a:cs typeface="Liberation Serif"/>
              </a:rPr>
              <a:t>colour</a:t>
            </a:r>
            <a:r>
              <a:rPr sz="2800" spc="-15" dirty="0">
                <a:latin typeface="Liberation Serif"/>
                <a:cs typeface="Liberation Serif"/>
              </a:rPr>
              <a:t> </a:t>
            </a:r>
            <a:r>
              <a:rPr sz="2800" spc="-25" dirty="0">
                <a:latin typeface="Liberation Serif"/>
                <a:cs typeface="Liberation Serif"/>
              </a:rPr>
              <a:t>density.</a:t>
            </a:r>
            <a:endParaRPr sz="2800">
              <a:latin typeface="Liberation Serif"/>
              <a:cs typeface="Liberation Serif"/>
            </a:endParaRPr>
          </a:p>
          <a:p>
            <a:pPr>
              <a:lnSpc>
                <a:spcPct val="100000"/>
              </a:lnSpc>
              <a:spcBef>
                <a:spcPts val="25"/>
              </a:spcBef>
              <a:buFont typeface="Liberation Sans"/>
              <a:buChar char="•"/>
            </a:pPr>
            <a:endParaRPr sz="2900">
              <a:latin typeface="Liberation Serif"/>
              <a:cs typeface="Liberation Serif"/>
            </a:endParaRPr>
          </a:p>
          <a:p>
            <a:pPr marL="228600" marR="5080" indent="-215900" algn="just">
              <a:lnSpc>
                <a:spcPct val="100000"/>
              </a:lnSpc>
              <a:buFont typeface="Liberation Sans"/>
              <a:buChar char="•"/>
              <a:tabLst>
                <a:tab pos="228600" algn="l"/>
              </a:tabLst>
            </a:pPr>
            <a:r>
              <a:rPr sz="2800" spc="-5" dirty="0">
                <a:latin typeface="Liberation Serif"/>
                <a:cs typeface="Liberation Serif"/>
              </a:rPr>
              <a:t>The amount </a:t>
            </a:r>
            <a:r>
              <a:rPr sz="2800" dirty="0">
                <a:latin typeface="Liberation Serif"/>
                <a:cs typeface="Liberation Serif"/>
              </a:rPr>
              <a:t>of light </a:t>
            </a:r>
            <a:r>
              <a:rPr sz="2800" spc="-5" dirty="0">
                <a:latin typeface="Liberation Serif"/>
                <a:cs typeface="Liberation Serif"/>
              </a:rPr>
              <a:t>absorbed </a:t>
            </a:r>
            <a:r>
              <a:rPr sz="2800" dirty="0">
                <a:latin typeface="Liberation Serif"/>
                <a:cs typeface="Liberation Serif"/>
              </a:rPr>
              <a:t>or </a:t>
            </a:r>
            <a:r>
              <a:rPr sz="2800" spc="-5" dirty="0">
                <a:latin typeface="Liberation Serif"/>
                <a:cs typeface="Liberation Serif"/>
              </a:rPr>
              <a:t>transmitted </a:t>
            </a:r>
            <a:r>
              <a:rPr sz="2800" dirty="0">
                <a:latin typeface="Liberation Serif"/>
                <a:cs typeface="Liberation Serif"/>
              </a:rPr>
              <a:t>by a  </a:t>
            </a:r>
            <a:r>
              <a:rPr sz="2800" spc="-5" dirty="0">
                <a:latin typeface="Liberation Serif"/>
                <a:cs typeface="Liberation Serif"/>
              </a:rPr>
              <a:t>colour </a:t>
            </a:r>
            <a:r>
              <a:rPr sz="2800" dirty="0">
                <a:latin typeface="Liberation Serif"/>
                <a:cs typeface="Liberation Serif"/>
              </a:rPr>
              <a:t>solution is </a:t>
            </a:r>
            <a:r>
              <a:rPr sz="2800" spc="-5" dirty="0">
                <a:latin typeface="Liberation Serif"/>
                <a:cs typeface="Liberation Serif"/>
              </a:rPr>
              <a:t>accordance with two </a:t>
            </a:r>
            <a:r>
              <a:rPr sz="2800" spc="-55" dirty="0">
                <a:latin typeface="Liberation Serif"/>
                <a:cs typeface="Liberation Serif"/>
              </a:rPr>
              <a:t>law, </a:t>
            </a:r>
            <a:r>
              <a:rPr sz="2800" b="1" spc="-10" dirty="0">
                <a:latin typeface="Carlito"/>
                <a:cs typeface="Carlito"/>
              </a:rPr>
              <a:t>i.e. </a:t>
            </a:r>
            <a:r>
              <a:rPr sz="2800" b="1" spc="-20" dirty="0">
                <a:latin typeface="Carlito"/>
                <a:cs typeface="Carlito"/>
              </a:rPr>
              <a:t>Beer’s  </a:t>
            </a:r>
            <a:r>
              <a:rPr sz="2800" b="1" spc="-15" dirty="0">
                <a:latin typeface="Carlito"/>
                <a:cs typeface="Carlito"/>
              </a:rPr>
              <a:t>law </a:t>
            </a:r>
            <a:r>
              <a:rPr sz="2800" b="1" spc="-5" dirty="0">
                <a:latin typeface="Carlito"/>
                <a:cs typeface="Carlito"/>
              </a:rPr>
              <a:t>and </a:t>
            </a:r>
            <a:r>
              <a:rPr sz="2800" b="1" spc="-20" dirty="0">
                <a:latin typeface="Carlito"/>
                <a:cs typeface="Carlito"/>
              </a:rPr>
              <a:t>Lambert’s</a:t>
            </a:r>
            <a:r>
              <a:rPr sz="2800" b="1" spc="5" dirty="0">
                <a:latin typeface="Carlito"/>
                <a:cs typeface="Carlito"/>
              </a:rPr>
              <a:t> </a:t>
            </a:r>
            <a:r>
              <a:rPr sz="2800" b="1" spc="-55" dirty="0">
                <a:latin typeface="Carlito"/>
                <a:cs typeface="Carlito"/>
              </a:rPr>
              <a:t>law.</a:t>
            </a:r>
            <a:endParaRPr sz="2800">
              <a:latin typeface="Carlito"/>
              <a:cs typeface="Carlito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3400" y="533400"/>
            <a:ext cx="8229600" cy="62837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b="1" spc="-15">
                <a:latin typeface="Carlito"/>
                <a:cs typeface="Carlito"/>
              </a:rPr>
              <a:t>COMPONENT </a:t>
            </a:r>
            <a:r>
              <a:rPr b="1" spc="-5" smtClean="0">
                <a:latin typeface="Carlito"/>
                <a:cs typeface="Carlito"/>
              </a:rPr>
              <a:t>OF</a:t>
            </a:r>
            <a:r>
              <a:rPr lang="en-IN" b="1" spc="-50" dirty="0" smtClean="0"/>
              <a:t> </a:t>
            </a:r>
            <a:r>
              <a:rPr b="1" spc="-20" smtClean="0">
                <a:latin typeface="Carlito"/>
                <a:cs typeface="Carlito"/>
              </a:rPr>
              <a:t>COLORIMETER</a:t>
            </a:r>
            <a:endParaRPr b="1" spc="-20" dirty="0">
              <a:latin typeface="Carlito"/>
              <a:cs typeface="Carlito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600200" y="1752600"/>
            <a:ext cx="5334000" cy="29674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527050" indent="-514350">
              <a:lnSpc>
                <a:spcPct val="100000"/>
              </a:lnSpc>
              <a:spcBef>
                <a:spcPts val="100"/>
              </a:spcBef>
              <a:buFont typeface="+mj-lt"/>
              <a:buAutoNum type="arabicPeriod"/>
            </a:pPr>
            <a:r>
              <a:rPr sz="3200" spc="620" smtClean="0">
                <a:latin typeface="Carlito"/>
                <a:cs typeface="Carlito"/>
              </a:rPr>
              <a:t>Light</a:t>
            </a:r>
            <a:r>
              <a:rPr sz="3200" spc="-25" smtClean="0">
                <a:latin typeface="Carlito"/>
                <a:cs typeface="Carlito"/>
              </a:rPr>
              <a:t> </a:t>
            </a:r>
            <a:r>
              <a:rPr sz="3200" spc="-15" dirty="0">
                <a:latin typeface="Carlito"/>
                <a:cs typeface="Carlito"/>
              </a:rPr>
              <a:t>source</a:t>
            </a:r>
            <a:endParaRPr sz="3200">
              <a:latin typeface="Carlito"/>
              <a:cs typeface="Carlito"/>
            </a:endParaRPr>
          </a:p>
          <a:p>
            <a:pPr marL="527050" indent="-514350">
              <a:lnSpc>
                <a:spcPct val="100000"/>
              </a:lnSpc>
              <a:buFont typeface="+mj-lt"/>
              <a:buAutoNum type="arabicPeriod"/>
            </a:pPr>
            <a:r>
              <a:rPr sz="3200" spc="755" smtClean="0">
                <a:latin typeface="Carlito"/>
                <a:cs typeface="Carlito"/>
              </a:rPr>
              <a:t>Slit</a:t>
            </a:r>
            <a:endParaRPr lang="en-IN" sz="3200" spc="755" dirty="0" smtClean="0">
              <a:latin typeface="Carlito"/>
              <a:cs typeface="Carlito"/>
            </a:endParaRPr>
          </a:p>
          <a:p>
            <a:pPr marL="527050" indent="-514350">
              <a:lnSpc>
                <a:spcPct val="100000"/>
              </a:lnSpc>
              <a:buFont typeface="+mj-lt"/>
              <a:buAutoNum type="arabicPeriod"/>
            </a:pPr>
            <a:r>
              <a:rPr lang="en-IN" sz="3200" spc="755" dirty="0" smtClean="0">
                <a:latin typeface="Carlito"/>
                <a:cs typeface="Carlito"/>
              </a:rPr>
              <a:t>mo</a:t>
            </a:r>
            <a:r>
              <a:rPr sz="3200" spc="-5" smtClean="0">
                <a:latin typeface="Carlito"/>
                <a:cs typeface="Carlito"/>
              </a:rPr>
              <a:t>no</a:t>
            </a:r>
            <a:r>
              <a:rPr sz="3200" spc="5" smtClean="0">
                <a:latin typeface="Carlito"/>
                <a:cs typeface="Carlito"/>
              </a:rPr>
              <a:t>c</a:t>
            </a:r>
            <a:r>
              <a:rPr sz="3200" spc="-5" smtClean="0">
                <a:latin typeface="Carlito"/>
                <a:cs typeface="Carlito"/>
              </a:rPr>
              <a:t>h</a:t>
            </a:r>
            <a:r>
              <a:rPr sz="3200" spc="-70" smtClean="0">
                <a:latin typeface="Carlito"/>
                <a:cs typeface="Carlito"/>
              </a:rPr>
              <a:t>r</a:t>
            </a:r>
            <a:r>
              <a:rPr sz="3200" spc="5" smtClean="0">
                <a:latin typeface="Carlito"/>
                <a:cs typeface="Carlito"/>
              </a:rPr>
              <a:t>o</a:t>
            </a:r>
            <a:r>
              <a:rPr sz="3200" spc="-10" smtClean="0">
                <a:latin typeface="Carlito"/>
                <a:cs typeface="Carlito"/>
              </a:rPr>
              <a:t>m</a:t>
            </a:r>
            <a:r>
              <a:rPr sz="3200" spc="-35" smtClean="0">
                <a:latin typeface="Carlito"/>
                <a:cs typeface="Carlito"/>
              </a:rPr>
              <a:t>a</a:t>
            </a:r>
            <a:r>
              <a:rPr sz="3200" spc="-45" smtClean="0">
                <a:latin typeface="Carlito"/>
                <a:cs typeface="Carlito"/>
              </a:rPr>
              <a:t>t</a:t>
            </a:r>
            <a:r>
              <a:rPr sz="3200" spc="5" smtClean="0">
                <a:latin typeface="Carlito"/>
                <a:cs typeface="Carlito"/>
              </a:rPr>
              <a:t>o</a:t>
            </a:r>
            <a:r>
              <a:rPr sz="3200" spc="-10" smtClean="0">
                <a:latin typeface="Carlito"/>
                <a:cs typeface="Carlito"/>
              </a:rPr>
              <a:t>r</a:t>
            </a:r>
            <a:r>
              <a:rPr sz="3200" spc="5" smtClean="0">
                <a:latin typeface="Carlito"/>
                <a:cs typeface="Carlito"/>
              </a:rPr>
              <a:t>(</a:t>
            </a:r>
            <a:r>
              <a:rPr sz="3200" spc="-10" smtClean="0">
                <a:latin typeface="Carlito"/>
                <a:cs typeface="Carlito"/>
              </a:rPr>
              <a:t>f</a:t>
            </a:r>
            <a:r>
              <a:rPr sz="3200" spc="-15" smtClean="0">
                <a:latin typeface="Carlito"/>
                <a:cs typeface="Carlito"/>
              </a:rPr>
              <a:t>i</a:t>
            </a:r>
            <a:r>
              <a:rPr sz="3200" spc="-5" smtClean="0">
                <a:latin typeface="Carlito"/>
                <a:cs typeface="Carlito"/>
              </a:rPr>
              <a:t>l</a:t>
            </a:r>
            <a:r>
              <a:rPr sz="3200" spc="-45" smtClean="0">
                <a:latin typeface="Carlito"/>
                <a:cs typeface="Carlito"/>
              </a:rPr>
              <a:t>t</a:t>
            </a:r>
            <a:r>
              <a:rPr sz="3200" smtClean="0">
                <a:latin typeface="Carlito"/>
                <a:cs typeface="Carlito"/>
              </a:rPr>
              <a:t>e</a:t>
            </a:r>
            <a:r>
              <a:rPr sz="3200" spc="-10" smtClean="0">
                <a:latin typeface="Carlito"/>
                <a:cs typeface="Carlito"/>
              </a:rPr>
              <a:t>r</a:t>
            </a:r>
            <a:r>
              <a:rPr sz="3200" dirty="0">
                <a:latin typeface="Carlito"/>
                <a:cs typeface="Carlito"/>
              </a:rPr>
              <a:t>)</a:t>
            </a:r>
            <a:endParaRPr sz="3200">
              <a:latin typeface="Carlito"/>
              <a:cs typeface="Carlito"/>
            </a:endParaRPr>
          </a:p>
          <a:p>
            <a:pPr marL="527050" indent="-514350">
              <a:lnSpc>
                <a:spcPct val="100000"/>
              </a:lnSpc>
              <a:buFont typeface="+mj-lt"/>
              <a:buAutoNum type="arabicPeriod"/>
            </a:pPr>
            <a:r>
              <a:rPr sz="3200" spc="445" smtClean="0">
                <a:latin typeface="Carlito"/>
                <a:cs typeface="Carlito"/>
              </a:rPr>
              <a:t>Cuvette</a:t>
            </a:r>
            <a:endParaRPr sz="3200">
              <a:latin typeface="Carlito"/>
              <a:cs typeface="Carlito"/>
            </a:endParaRPr>
          </a:p>
          <a:p>
            <a:pPr marL="527050" indent="-514350">
              <a:lnSpc>
                <a:spcPct val="100000"/>
              </a:lnSpc>
              <a:buFont typeface="+mj-lt"/>
              <a:buAutoNum type="arabicPeriod"/>
            </a:pPr>
            <a:r>
              <a:rPr sz="3200" spc="370" smtClean="0">
                <a:latin typeface="Carlito"/>
                <a:cs typeface="Carlito"/>
              </a:rPr>
              <a:t>Photocell</a:t>
            </a:r>
            <a:endParaRPr sz="3200">
              <a:latin typeface="Carlito"/>
              <a:cs typeface="Carlito"/>
            </a:endParaRPr>
          </a:p>
          <a:p>
            <a:pPr marL="527050" indent="-514350">
              <a:lnSpc>
                <a:spcPct val="100000"/>
              </a:lnSpc>
              <a:buFont typeface="+mj-lt"/>
              <a:buAutoNum type="arabicPeriod"/>
            </a:pPr>
            <a:r>
              <a:rPr sz="3200" spc="275" smtClean="0">
                <a:latin typeface="Carlito"/>
                <a:cs typeface="Carlito"/>
              </a:rPr>
              <a:t>Galvanometer</a:t>
            </a:r>
            <a:endParaRPr sz="3200">
              <a:latin typeface="Carlito"/>
              <a:cs typeface="Carlito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251499" y="614077"/>
            <a:ext cx="8624937" cy="549251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447800" y="990600"/>
            <a:ext cx="6400800" cy="511429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</TotalTime>
  <Words>848</Words>
  <Application>Microsoft Office PowerPoint</Application>
  <PresentationFormat>On-screen Show (4:3)</PresentationFormat>
  <Paragraphs>161</Paragraphs>
  <Slides>29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0" baseType="lpstr">
      <vt:lpstr>Office Theme</vt:lpstr>
      <vt:lpstr>PRINCIPLE OF COLORIMETER  AND SPECTOPHOTOMETER AND  VARIOUS TYPE OF ANALYSER  USED IN CLINICAL  BIOCHEMISTRY</vt:lpstr>
      <vt:lpstr>COLORIMETER</vt:lpstr>
      <vt:lpstr>What is colorimeter ?</vt:lpstr>
      <vt:lpstr>COLORIMETRY</vt:lpstr>
      <vt:lpstr>Slide 5</vt:lpstr>
      <vt:lpstr>PRINCIPLE OF COLORIMETER</vt:lpstr>
      <vt:lpstr>COMPONENT OF COLORIMETER</vt:lpstr>
      <vt:lpstr>Slide 8</vt:lpstr>
      <vt:lpstr>Slide 9</vt:lpstr>
      <vt:lpstr>FUNCTION OF EACH COMPONANT</vt:lpstr>
      <vt:lpstr>MONOCHROMATOR(FILTER) :</vt:lpstr>
      <vt:lpstr>PRISM</vt:lpstr>
      <vt:lpstr>Prism wavelength spectrum</vt:lpstr>
      <vt:lpstr>GLASS FILTER:-</vt:lpstr>
      <vt:lpstr>GRATINGS :</vt:lpstr>
      <vt:lpstr>CUVETTE (Sample cell ):</vt:lpstr>
      <vt:lpstr>THREE TYPES OF CELL:-</vt:lpstr>
      <vt:lpstr>2. Quartz</vt:lpstr>
      <vt:lpstr>Slide 19</vt:lpstr>
      <vt:lpstr>Slide 20</vt:lpstr>
      <vt:lpstr>Spectrophotometer</vt:lpstr>
      <vt:lpstr>Slide 22</vt:lpstr>
      <vt:lpstr>Principle</vt:lpstr>
      <vt:lpstr>According to Beer's &amp; Lambert's law where,  T=kcL,</vt:lpstr>
      <vt:lpstr>Differences: Colorimeter &amp;  Spectrophotometer</vt:lpstr>
      <vt:lpstr>Slide 26</vt:lpstr>
      <vt:lpstr>Semi Auto Analyzer</vt:lpstr>
      <vt:lpstr>Fully Auto Analyzer The auto analyzer perform all the function of semi  auto analyzer.</vt:lpstr>
      <vt:lpstr>Advantages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PRINCIPLE OF COLORIMETER  AND SPECTOPHOTOMETER AND  VARIOUS TYPE OF ANALYSER  USED IN CLINICAL  BIOCHEMISTRY</dc:title>
  <cp:lastModifiedBy>Power</cp:lastModifiedBy>
  <cp:revision>3</cp:revision>
  <dcterms:created xsi:type="dcterms:W3CDTF">2023-10-03T10:59:52Z</dcterms:created>
  <dcterms:modified xsi:type="dcterms:W3CDTF">2023-10-04T08:20:18Z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2017-11-15T00:00:00Z</vt:filetime>
  </property>
  <property fmtid="{D5CDD505-2E9C-101B-9397-08002B2CF9AE}" pid="3" name="Creator">
    <vt:lpwstr>Impress</vt:lpwstr>
  </property>
  <property fmtid="{D5CDD505-2E9C-101B-9397-08002B2CF9AE}" pid="4" name="LastSaved">
    <vt:filetime>2023-10-03T00:00:00Z</vt:filetime>
  </property>
</Properties>
</file>