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7" r:id="rId2"/>
    <p:sldId id="353" r:id="rId3"/>
    <p:sldId id="354" r:id="rId4"/>
    <p:sldId id="355" r:id="rId5"/>
    <p:sldId id="356" r:id="rId6"/>
    <p:sldId id="344" r:id="rId7"/>
    <p:sldId id="258" r:id="rId8"/>
    <p:sldId id="259" r:id="rId9"/>
    <p:sldId id="262" r:id="rId10"/>
    <p:sldId id="263" r:id="rId11"/>
    <p:sldId id="264" r:id="rId12"/>
    <p:sldId id="346" r:id="rId13"/>
    <p:sldId id="268" r:id="rId14"/>
    <p:sldId id="349" r:id="rId15"/>
    <p:sldId id="348" r:id="rId16"/>
    <p:sldId id="269" r:id="rId17"/>
    <p:sldId id="283" r:id="rId18"/>
    <p:sldId id="284" r:id="rId19"/>
    <p:sldId id="287" r:id="rId20"/>
    <p:sldId id="290" r:id="rId21"/>
    <p:sldId id="352" r:id="rId22"/>
    <p:sldId id="292" r:id="rId23"/>
    <p:sldId id="296" r:id="rId24"/>
    <p:sldId id="298" r:id="rId25"/>
    <p:sldId id="297" r:id="rId26"/>
    <p:sldId id="300" r:id="rId27"/>
    <p:sldId id="301" r:id="rId28"/>
    <p:sldId id="302" r:id="rId29"/>
    <p:sldId id="303" r:id="rId30"/>
    <p:sldId id="304" r:id="rId31"/>
    <p:sldId id="306" r:id="rId32"/>
    <p:sldId id="308" r:id="rId33"/>
    <p:sldId id="310" r:id="rId34"/>
    <p:sldId id="311" r:id="rId35"/>
    <p:sldId id="318" r:id="rId36"/>
    <p:sldId id="319" r:id="rId37"/>
    <p:sldId id="321" r:id="rId38"/>
    <p:sldId id="322" r:id="rId39"/>
    <p:sldId id="323" r:id="rId40"/>
    <p:sldId id="324" r:id="rId41"/>
    <p:sldId id="325" r:id="rId42"/>
    <p:sldId id="357" r:id="rId43"/>
    <p:sldId id="358" r:id="rId44"/>
    <p:sldId id="331" r:id="rId45"/>
    <p:sldId id="333" r:id="rId46"/>
    <p:sldId id="334" r:id="rId47"/>
    <p:sldId id="336" r:id="rId48"/>
    <p:sldId id="34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B24D0-1B31-44D5-BB4D-63F10DFC270F}" type="doc">
      <dgm:prSet loTypeId="urn:microsoft.com/office/officeart/2005/8/layout/hierarchy6" loCatId="hierarchy" qsTypeId="urn:microsoft.com/office/officeart/2005/8/quickstyle/3d2" qsCatId="3D" csTypeId="urn:microsoft.com/office/officeart/2005/8/colors/accent6_1" csCatId="accent6" phldr="1"/>
      <dgm:spPr/>
      <dgm:t>
        <a:bodyPr/>
        <a:lstStyle/>
        <a:p>
          <a:endParaRPr lang="en-US"/>
        </a:p>
      </dgm:t>
    </dgm:pt>
    <dgm:pt modelId="{5B9B0A64-4784-420F-AA83-75D20BFE05A0}">
      <dgm:prSet phldrT="[Text]" custT="1"/>
      <dgm:spPr/>
      <dgm:t>
        <a:bodyPr/>
        <a:lstStyle/>
        <a:p>
          <a:r>
            <a:rPr lang="en-US" sz="2800" b="1" dirty="0">
              <a:solidFill>
                <a:srgbClr val="FF0000"/>
              </a:solidFill>
              <a:latin typeface="Times New Roman" pitchFamily="18" charset="0"/>
              <a:cs typeface="Times New Roman" pitchFamily="18" charset="0"/>
            </a:rPr>
            <a:t>Compound lipids</a:t>
          </a:r>
        </a:p>
      </dgm:t>
    </dgm:pt>
    <dgm:pt modelId="{8EBDE4DF-DED1-4E77-A9BB-5D37152DA05A}" type="parTrans" cxnId="{533BBB46-CC45-48A1-BE73-A74460CEE81E}">
      <dgm:prSet/>
      <dgm:spPr/>
      <dgm:t>
        <a:bodyPr/>
        <a:lstStyle/>
        <a:p>
          <a:endParaRPr lang="en-US"/>
        </a:p>
      </dgm:t>
    </dgm:pt>
    <dgm:pt modelId="{A71622B8-0C40-4003-BE45-10E71CD01979}" type="sibTrans" cxnId="{533BBB46-CC45-48A1-BE73-A74460CEE81E}">
      <dgm:prSet/>
      <dgm:spPr/>
      <dgm:t>
        <a:bodyPr/>
        <a:lstStyle/>
        <a:p>
          <a:endParaRPr lang="en-US"/>
        </a:p>
      </dgm:t>
    </dgm:pt>
    <dgm:pt modelId="{170B2456-75FE-4880-8A86-7BEDDD3E8502}">
      <dgm:prSet phldrT="[Text]" custT="1"/>
      <dgm:spPr/>
      <dgm:t>
        <a:bodyPr/>
        <a:lstStyle/>
        <a:p>
          <a:r>
            <a:rPr lang="en-US" sz="1800" b="1" dirty="0">
              <a:solidFill>
                <a:schemeClr val="tx1"/>
              </a:solidFill>
              <a:latin typeface="Times New Roman" pitchFamily="18" charset="0"/>
              <a:cs typeface="Times New Roman" pitchFamily="18" charset="0"/>
            </a:rPr>
            <a:t>Phospholipids</a:t>
          </a:r>
        </a:p>
        <a:p>
          <a:r>
            <a:rPr lang="en-US" sz="1800" b="1" dirty="0">
              <a:solidFill>
                <a:schemeClr val="tx1"/>
              </a:solidFill>
              <a:latin typeface="Times New Roman" pitchFamily="18" charset="0"/>
              <a:cs typeface="Times New Roman" pitchFamily="18" charset="0"/>
            </a:rPr>
            <a:t>( FA +Alcohol+ phosphate</a:t>
          </a:r>
        </a:p>
        <a:p>
          <a:r>
            <a:rPr lang="en-US" sz="1800" b="1" dirty="0">
              <a:solidFill>
                <a:schemeClr val="tx1"/>
              </a:solidFill>
              <a:latin typeface="Times New Roman" pitchFamily="18" charset="0"/>
              <a:cs typeface="Times New Roman" pitchFamily="18" charset="0"/>
            </a:rPr>
            <a:t>Nitrogenous base )</a:t>
          </a:r>
        </a:p>
      </dgm:t>
    </dgm:pt>
    <dgm:pt modelId="{78327577-0F86-4FE1-86F2-410992D82F1F}" type="parTrans" cxnId="{D2505FE7-D3ED-4B96-A4C4-2D63DF36C225}">
      <dgm:prSet/>
      <dgm:spPr/>
      <dgm:t>
        <a:bodyPr/>
        <a:lstStyle/>
        <a:p>
          <a:endParaRPr lang="en-US"/>
        </a:p>
      </dgm:t>
    </dgm:pt>
    <dgm:pt modelId="{3497EA4E-7034-4C23-B4B2-CE3D6A1F7514}" type="sibTrans" cxnId="{D2505FE7-D3ED-4B96-A4C4-2D63DF36C225}">
      <dgm:prSet/>
      <dgm:spPr/>
      <dgm:t>
        <a:bodyPr/>
        <a:lstStyle/>
        <a:p>
          <a:endParaRPr lang="en-US"/>
        </a:p>
      </dgm:t>
    </dgm:pt>
    <dgm:pt modelId="{28A752DC-65FE-42CE-A08E-3E4AD1C6D6D7}">
      <dgm:prSet phldrT="[Text]" custT="1"/>
      <dgm:spPr/>
      <dgm:t>
        <a:bodyPr/>
        <a:lstStyle/>
        <a:p>
          <a:r>
            <a:rPr lang="en-US" sz="1600" b="1" dirty="0">
              <a:solidFill>
                <a:schemeClr val="tx1"/>
              </a:solidFill>
              <a:latin typeface="Times New Roman" pitchFamily="18" charset="0"/>
              <a:cs typeface="Times New Roman" pitchFamily="18" charset="0"/>
            </a:rPr>
            <a:t>If Glycerol as alcohol:-</a:t>
          </a:r>
        </a:p>
        <a:p>
          <a:r>
            <a:rPr lang="en-US" sz="1600" b="1" dirty="0">
              <a:solidFill>
                <a:schemeClr val="tx1"/>
              </a:solidFill>
              <a:latin typeface="Times New Roman" pitchFamily="18" charset="0"/>
              <a:cs typeface="Times New Roman" pitchFamily="18" charset="0"/>
            </a:rPr>
            <a:t>Glycerophospholipids</a:t>
          </a:r>
        </a:p>
      </dgm:t>
    </dgm:pt>
    <dgm:pt modelId="{B442B40B-6E34-4800-A097-0923D3331F9D}" type="parTrans" cxnId="{6BEBB953-851C-4125-9F98-D7CE0BA68B4F}">
      <dgm:prSet/>
      <dgm:spPr/>
      <dgm:t>
        <a:bodyPr/>
        <a:lstStyle/>
        <a:p>
          <a:endParaRPr lang="en-US"/>
        </a:p>
      </dgm:t>
    </dgm:pt>
    <dgm:pt modelId="{F824C291-72BD-4019-8EFB-6799542ECF45}" type="sibTrans" cxnId="{6BEBB953-851C-4125-9F98-D7CE0BA68B4F}">
      <dgm:prSet/>
      <dgm:spPr/>
      <dgm:t>
        <a:bodyPr/>
        <a:lstStyle/>
        <a:p>
          <a:endParaRPr lang="en-US"/>
        </a:p>
      </dgm:t>
    </dgm:pt>
    <dgm:pt modelId="{6B1C8BB8-79FB-42AC-9725-0B2DB2E50B8B}">
      <dgm:prSet phldrT="[Text]" custT="1"/>
      <dgm:spPr/>
      <dgm:t>
        <a:bodyPr/>
        <a:lstStyle/>
        <a:p>
          <a:r>
            <a:rPr lang="en-US" sz="1800" b="1" dirty="0">
              <a:solidFill>
                <a:schemeClr val="tx1"/>
              </a:solidFill>
              <a:latin typeface="Times New Roman" pitchFamily="18" charset="0"/>
              <a:cs typeface="Times New Roman" pitchFamily="18" charset="0"/>
            </a:rPr>
            <a:t>If sphingosine</a:t>
          </a:r>
        </a:p>
        <a:p>
          <a:r>
            <a:rPr lang="en-US" sz="1800" b="1" dirty="0">
              <a:solidFill>
                <a:schemeClr val="tx1"/>
              </a:solidFill>
              <a:latin typeface="Times New Roman" pitchFamily="18" charset="0"/>
              <a:cs typeface="Times New Roman" pitchFamily="18" charset="0"/>
            </a:rPr>
            <a:t>Sphingophospholipids</a:t>
          </a:r>
        </a:p>
      </dgm:t>
    </dgm:pt>
    <dgm:pt modelId="{3BD91066-0586-4E93-AA19-0806C62320FE}" type="parTrans" cxnId="{B7CD6D21-ADD1-4E62-9E6A-1123CF1C68D1}">
      <dgm:prSet/>
      <dgm:spPr/>
      <dgm:t>
        <a:bodyPr/>
        <a:lstStyle/>
        <a:p>
          <a:endParaRPr lang="en-US"/>
        </a:p>
      </dgm:t>
    </dgm:pt>
    <dgm:pt modelId="{1DCB4610-BB1A-4F31-88AC-7D4A55353330}" type="sibTrans" cxnId="{B7CD6D21-ADD1-4E62-9E6A-1123CF1C68D1}">
      <dgm:prSet/>
      <dgm:spPr/>
      <dgm:t>
        <a:bodyPr/>
        <a:lstStyle/>
        <a:p>
          <a:endParaRPr lang="en-US"/>
        </a:p>
      </dgm:t>
    </dgm:pt>
    <dgm:pt modelId="{1284A99E-4C70-4846-8E8D-D45292D4D638}">
      <dgm:prSet phldrT="[Text]" custT="1"/>
      <dgm:spPr/>
      <dgm:t>
        <a:bodyPr/>
        <a:lstStyle/>
        <a:p>
          <a:r>
            <a:rPr lang="en-US" sz="1800" b="1" dirty="0" smtClean="0">
              <a:solidFill>
                <a:schemeClr val="tx1"/>
              </a:solidFill>
              <a:latin typeface="Times New Roman" pitchFamily="18" charset="0"/>
              <a:cs typeface="Times New Roman" pitchFamily="18" charset="0"/>
            </a:rPr>
            <a:t>Glycolipids/ Non phospho lipids</a:t>
          </a:r>
          <a:endParaRPr lang="en-US" sz="1800" b="1" dirty="0">
            <a:solidFill>
              <a:schemeClr val="tx1"/>
            </a:solidFill>
            <a:latin typeface="Times New Roman" pitchFamily="18" charset="0"/>
            <a:cs typeface="Times New Roman" pitchFamily="18" charset="0"/>
          </a:endParaRPr>
        </a:p>
        <a:p>
          <a:r>
            <a:rPr lang="en-US" sz="1800" b="1" dirty="0">
              <a:solidFill>
                <a:schemeClr val="tx1"/>
              </a:solidFill>
              <a:latin typeface="Times New Roman" pitchFamily="18" charset="0"/>
              <a:cs typeface="Times New Roman" pitchFamily="18" charset="0"/>
            </a:rPr>
            <a:t>( FA + Sphingosine+ carbohydrate )</a:t>
          </a:r>
        </a:p>
      </dgm:t>
    </dgm:pt>
    <dgm:pt modelId="{6CF69FF1-358D-452B-A207-79D379570D80}" type="parTrans" cxnId="{6CC0887F-B8FE-4FC4-B23B-FBCE1A76FB1B}">
      <dgm:prSet/>
      <dgm:spPr/>
      <dgm:t>
        <a:bodyPr/>
        <a:lstStyle/>
        <a:p>
          <a:endParaRPr lang="en-US"/>
        </a:p>
      </dgm:t>
    </dgm:pt>
    <dgm:pt modelId="{2CBB1EED-494F-4896-82CC-867C2EB8F297}" type="sibTrans" cxnId="{6CC0887F-B8FE-4FC4-B23B-FBCE1A76FB1B}">
      <dgm:prSet/>
      <dgm:spPr/>
      <dgm:t>
        <a:bodyPr/>
        <a:lstStyle/>
        <a:p>
          <a:endParaRPr lang="en-US"/>
        </a:p>
      </dgm:t>
    </dgm:pt>
    <dgm:pt modelId="{493FC724-1A58-402C-8F3A-413332343E9F}">
      <dgm:prSet custT="1"/>
      <dgm:spPr/>
      <dgm:t>
        <a:bodyPr/>
        <a:lstStyle/>
        <a:p>
          <a:r>
            <a:rPr lang="en-US" sz="2000" b="1" dirty="0">
              <a:solidFill>
                <a:schemeClr val="tx1"/>
              </a:solidFill>
              <a:latin typeface="Times New Roman" pitchFamily="18" charset="0"/>
              <a:cs typeface="Times New Roman" pitchFamily="18" charset="0"/>
            </a:rPr>
            <a:t>If Plasmalogen as alcohol</a:t>
          </a:r>
        </a:p>
      </dgm:t>
    </dgm:pt>
    <dgm:pt modelId="{672C8198-1541-48E7-AA7F-5169961CC42B}" type="parTrans" cxnId="{012A4863-37C4-455D-B903-4DF0ECBF29C6}">
      <dgm:prSet/>
      <dgm:spPr/>
      <dgm:t>
        <a:bodyPr/>
        <a:lstStyle/>
        <a:p>
          <a:endParaRPr lang="en-US"/>
        </a:p>
      </dgm:t>
    </dgm:pt>
    <dgm:pt modelId="{4900534B-CD93-439A-8999-0541DD6698BB}" type="sibTrans" cxnId="{012A4863-37C4-455D-B903-4DF0ECBF29C6}">
      <dgm:prSet/>
      <dgm:spPr/>
      <dgm:t>
        <a:bodyPr/>
        <a:lstStyle/>
        <a:p>
          <a:endParaRPr lang="en-US"/>
        </a:p>
      </dgm:t>
    </dgm:pt>
    <dgm:pt modelId="{D6766D0C-774B-46F8-BDA4-8C619B1EB9BE}">
      <dgm:prSet custT="1"/>
      <dgm:spPr/>
      <dgm:t>
        <a:bodyPr/>
        <a:lstStyle/>
        <a:p>
          <a:r>
            <a:rPr lang="en-US" sz="1600" b="1" dirty="0">
              <a:solidFill>
                <a:schemeClr val="tx1"/>
              </a:solidFill>
              <a:latin typeface="Times New Roman" pitchFamily="18" charset="0"/>
              <a:cs typeface="Times New Roman" pitchFamily="18" charset="0"/>
            </a:rPr>
            <a:t>Sphingomyelin</a:t>
          </a:r>
        </a:p>
      </dgm:t>
    </dgm:pt>
    <dgm:pt modelId="{EECAF2D3-3588-4592-A736-C55157778E9E}" type="parTrans" cxnId="{E26CCCDA-0893-4DB8-8164-16237C802BE9}">
      <dgm:prSet/>
      <dgm:spPr/>
      <dgm:t>
        <a:bodyPr/>
        <a:lstStyle/>
        <a:p>
          <a:endParaRPr lang="en-US"/>
        </a:p>
      </dgm:t>
    </dgm:pt>
    <dgm:pt modelId="{9ABBDE7C-C03A-404B-AB02-AA2E3BD7E5C6}" type="sibTrans" cxnId="{E26CCCDA-0893-4DB8-8164-16237C802BE9}">
      <dgm:prSet/>
      <dgm:spPr/>
      <dgm:t>
        <a:bodyPr/>
        <a:lstStyle/>
        <a:p>
          <a:endParaRPr lang="en-US"/>
        </a:p>
      </dgm:t>
    </dgm:pt>
    <dgm:pt modelId="{28A94DF5-54C3-49AA-97BB-35BD5ACB997A}">
      <dgm:prSet custT="1"/>
      <dgm:spPr/>
      <dgm:t>
        <a:bodyPr/>
        <a:lstStyle/>
        <a:p>
          <a:r>
            <a:rPr lang="en-US" sz="1600" b="1" baseline="0" dirty="0">
              <a:solidFill>
                <a:schemeClr val="tx1"/>
              </a:solidFill>
              <a:latin typeface="Times New Roman" pitchFamily="18" charset="0"/>
              <a:cs typeface="Times New Roman" pitchFamily="18" charset="0"/>
            </a:rPr>
            <a:t>Lecithin, </a:t>
          </a:r>
        </a:p>
        <a:p>
          <a:r>
            <a:rPr lang="en-US" sz="1600" b="1" baseline="0" dirty="0">
              <a:solidFill>
                <a:schemeClr val="tx1"/>
              </a:solidFill>
              <a:latin typeface="Times New Roman" pitchFamily="18" charset="0"/>
              <a:cs typeface="Times New Roman" pitchFamily="18" charset="0"/>
            </a:rPr>
            <a:t>Cephalin</a:t>
          </a:r>
        </a:p>
        <a:p>
          <a:r>
            <a:rPr lang="en-US" sz="1600" b="1" baseline="0" dirty="0">
              <a:solidFill>
                <a:schemeClr val="tx1"/>
              </a:solidFill>
              <a:latin typeface="Times New Roman" pitchFamily="18" charset="0"/>
              <a:cs typeface="Times New Roman" pitchFamily="18" charset="0"/>
            </a:rPr>
            <a:t>Phosphatidyl inositol</a:t>
          </a:r>
        </a:p>
        <a:p>
          <a:r>
            <a:rPr lang="en-US" sz="1600" b="1" baseline="0" dirty="0">
              <a:solidFill>
                <a:schemeClr val="tx1"/>
              </a:solidFill>
              <a:latin typeface="Times New Roman" pitchFamily="18" charset="0"/>
              <a:cs typeface="Times New Roman" pitchFamily="18" charset="0"/>
            </a:rPr>
            <a:t>Phosphatidyl Glycerol</a:t>
          </a:r>
        </a:p>
        <a:p>
          <a:r>
            <a:rPr lang="en-US" sz="1600" b="1" baseline="0" dirty="0">
              <a:solidFill>
                <a:schemeClr val="tx1"/>
              </a:solidFill>
              <a:latin typeface="Times New Roman" pitchFamily="18" charset="0"/>
              <a:cs typeface="Times New Roman" pitchFamily="18" charset="0"/>
            </a:rPr>
            <a:t>Cardiolipin</a:t>
          </a:r>
        </a:p>
      </dgm:t>
    </dgm:pt>
    <dgm:pt modelId="{8E7EB1A3-D77F-4D07-A0E0-278397AC147A}" type="sibTrans" cxnId="{24B0498A-C80B-41CE-B576-CC87B3127298}">
      <dgm:prSet/>
      <dgm:spPr/>
      <dgm:t>
        <a:bodyPr/>
        <a:lstStyle/>
        <a:p>
          <a:endParaRPr lang="en-US"/>
        </a:p>
      </dgm:t>
    </dgm:pt>
    <dgm:pt modelId="{C9410D74-E29A-406B-8790-60665890F742}" type="parTrans" cxnId="{24B0498A-C80B-41CE-B576-CC87B3127298}">
      <dgm:prSet/>
      <dgm:spPr/>
      <dgm:t>
        <a:bodyPr/>
        <a:lstStyle/>
        <a:p>
          <a:endParaRPr lang="en-US"/>
        </a:p>
      </dgm:t>
    </dgm:pt>
    <dgm:pt modelId="{C47996D0-A02D-4948-A75E-BAAF0D7419BB}">
      <dgm:prSet custT="1"/>
      <dgm:spPr/>
      <dgm:t>
        <a:bodyPr/>
        <a:lstStyle/>
        <a:p>
          <a:r>
            <a:rPr lang="en-US" sz="2000" b="1" dirty="0">
              <a:solidFill>
                <a:schemeClr val="tx1"/>
              </a:solidFill>
              <a:latin typeface="Times New Roman" pitchFamily="18" charset="0"/>
              <a:cs typeface="Times New Roman" pitchFamily="18" charset="0"/>
            </a:rPr>
            <a:t>Choline plasmalogen</a:t>
          </a:r>
        </a:p>
        <a:p>
          <a:r>
            <a:rPr lang="en-US" sz="2000" b="1" dirty="0">
              <a:solidFill>
                <a:schemeClr val="tx1"/>
              </a:solidFill>
              <a:latin typeface="Times New Roman" pitchFamily="18" charset="0"/>
              <a:cs typeface="Times New Roman" pitchFamily="18" charset="0"/>
            </a:rPr>
            <a:t>Ethanolamine plamalogen</a:t>
          </a:r>
        </a:p>
      </dgm:t>
    </dgm:pt>
    <dgm:pt modelId="{D97D8E7B-CFBA-4336-950A-6DA253336C48}" type="parTrans" cxnId="{0B9FCC7F-55D4-4BDA-917E-AD95671F964F}">
      <dgm:prSet/>
      <dgm:spPr/>
      <dgm:t>
        <a:bodyPr/>
        <a:lstStyle/>
        <a:p>
          <a:endParaRPr lang="en-US"/>
        </a:p>
      </dgm:t>
    </dgm:pt>
    <dgm:pt modelId="{C94912F9-756E-4007-9ABF-CCE99D863B67}" type="sibTrans" cxnId="{0B9FCC7F-55D4-4BDA-917E-AD95671F964F}">
      <dgm:prSet/>
      <dgm:spPr/>
      <dgm:t>
        <a:bodyPr/>
        <a:lstStyle/>
        <a:p>
          <a:endParaRPr lang="en-US"/>
        </a:p>
      </dgm:t>
    </dgm:pt>
    <dgm:pt modelId="{21C3DA7F-528E-4190-BC5F-BC35CF8F5A3C}">
      <dgm:prSet custT="1"/>
      <dgm:spPr/>
      <dgm:t>
        <a:bodyPr/>
        <a:lstStyle/>
        <a:p>
          <a:r>
            <a:rPr lang="en-US" sz="2000" b="1" dirty="0">
              <a:solidFill>
                <a:schemeClr val="tx1"/>
              </a:solidFill>
              <a:latin typeface="Times New Roman" pitchFamily="18" charset="0"/>
              <a:cs typeface="Times New Roman" pitchFamily="18" charset="0"/>
            </a:rPr>
            <a:t>Cerebrosides</a:t>
          </a:r>
        </a:p>
        <a:p>
          <a:r>
            <a:rPr lang="en-US" sz="1800" dirty="0">
              <a:solidFill>
                <a:schemeClr val="tx1"/>
              </a:solidFill>
              <a:latin typeface="Times New Roman" pitchFamily="18" charset="0"/>
              <a:cs typeface="Times New Roman" pitchFamily="18" charset="0"/>
            </a:rPr>
            <a:t>(Monohexose)</a:t>
          </a:r>
        </a:p>
        <a:p>
          <a:r>
            <a:rPr lang="en-US" sz="2000" b="1" dirty="0">
              <a:solidFill>
                <a:schemeClr val="tx1"/>
              </a:solidFill>
              <a:latin typeface="Times New Roman" pitchFamily="18" charset="0"/>
              <a:cs typeface="Times New Roman" pitchFamily="18" charset="0"/>
            </a:rPr>
            <a:t>Globosides</a:t>
          </a:r>
        </a:p>
        <a:p>
          <a:r>
            <a:rPr lang="en-US" sz="1800" dirty="0">
              <a:solidFill>
                <a:schemeClr val="tx1"/>
              </a:solidFill>
              <a:latin typeface="Times New Roman" pitchFamily="18" charset="0"/>
              <a:cs typeface="Times New Roman" pitchFamily="18" charset="0"/>
            </a:rPr>
            <a:t>(Oligoside)</a:t>
          </a:r>
        </a:p>
        <a:p>
          <a:r>
            <a:rPr lang="en-US" sz="2000" b="1" dirty="0">
              <a:solidFill>
                <a:schemeClr val="tx1"/>
              </a:solidFill>
              <a:latin typeface="Times New Roman" pitchFamily="18" charset="0"/>
              <a:cs typeface="Times New Roman" pitchFamily="18" charset="0"/>
            </a:rPr>
            <a:t>Ganglioside</a:t>
          </a:r>
        </a:p>
        <a:p>
          <a:r>
            <a:rPr lang="en-US" sz="1800" dirty="0">
              <a:solidFill>
                <a:schemeClr val="tx1"/>
              </a:solidFill>
              <a:latin typeface="Times New Roman" pitchFamily="18" charset="0"/>
              <a:cs typeface="Times New Roman" pitchFamily="18" charset="0"/>
            </a:rPr>
            <a:t>(N-acetyl neuraminic acid)</a:t>
          </a:r>
        </a:p>
      </dgm:t>
    </dgm:pt>
    <dgm:pt modelId="{A6D31ACB-2BD8-460F-AD07-FAFE99CC1686}" type="parTrans" cxnId="{06B0E68E-D4C0-4C75-9EDA-820CBDBC74F3}">
      <dgm:prSet/>
      <dgm:spPr/>
      <dgm:t>
        <a:bodyPr/>
        <a:lstStyle/>
        <a:p>
          <a:endParaRPr lang="en-US"/>
        </a:p>
      </dgm:t>
    </dgm:pt>
    <dgm:pt modelId="{3EB75666-2CFF-4FB1-A0B4-CC223BDB8B32}" type="sibTrans" cxnId="{06B0E68E-D4C0-4C75-9EDA-820CBDBC74F3}">
      <dgm:prSet/>
      <dgm:spPr/>
      <dgm:t>
        <a:bodyPr/>
        <a:lstStyle/>
        <a:p>
          <a:endParaRPr lang="en-US"/>
        </a:p>
      </dgm:t>
    </dgm:pt>
    <dgm:pt modelId="{B7E1723A-4C12-4203-994D-8513CEA783E4}" type="pres">
      <dgm:prSet presAssocID="{C9AB24D0-1B31-44D5-BB4D-63F10DFC270F}" presName="mainComposite" presStyleCnt="0">
        <dgm:presLayoutVars>
          <dgm:chPref val="1"/>
          <dgm:dir/>
          <dgm:animOne val="branch"/>
          <dgm:animLvl val="lvl"/>
          <dgm:resizeHandles val="exact"/>
        </dgm:presLayoutVars>
      </dgm:prSet>
      <dgm:spPr/>
      <dgm:t>
        <a:bodyPr/>
        <a:lstStyle/>
        <a:p>
          <a:endParaRPr lang="en-US"/>
        </a:p>
      </dgm:t>
    </dgm:pt>
    <dgm:pt modelId="{992F8D9D-8F4B-4302-9973-8FE06A93540E}" type="pres">
      <dgm:prSet presAssocID="{C9AB24D0-1B31-44D5-BB4D-63F10DFC270F}" presName="hierFlow" presStyleCnt="0"/>
      <dgm:spPr/>
    </dgm:pt>
    <dgm:pt modelId="{DA021811-4B68-4DCF-A5D9-8676474E0CFD}" type="pres">
      <dgm:prSet presAssocID="{C9AB24D0-1B31-44D5-BB4D-63F10DFC270F}" presName="hierChild1" presStyleCnt="0">
        <dgm:presLayoutVars>
          <dgm:chPref val="1"/>
          <dgm:animOne val="branch"/>
          <dgm:animLvl val="lvl"/>
        </dgm:presLayoutVars>
      </dgm:prSet>
      <dgm:spPr/>
    </dgm:pt>
    <dgm:pt modelId="{6522DEDB-95DB-4281-9046-F3FE89B4364D}" type="pres">
      <dgm:prSet presAssocID="{5B9B0A64-4784-420F-AA83-75D20BFE05A0}" presName="Name14" presStyleCnt="0"/>
      <dgm:spPr/>
    </dgm:pt>
    <dgm:pt modelId="{40D64A3B-FFDF-41BA-A797-F75F13CE4BD1}" type="pres">
      <dgm:prSet presAssocID="{5B9B0A64-4784-420F-AA83-75D20BFE05A0}" presName="level1Shape" presStyleLbl="node0" presStyleIdx="0" presStyleCnt="1" custScaleX="190065" custScaleY="114749">
        <dgm:presLayoutVars>
          <dgm:chPref val="3"/>
        </dgm:presLayoutVars>
      </dgm:prSet>
      <dgm:spPr/>
      <dgm:t>
        <a:bodyPr/>
        <a:lstStyle/>
        <a:p>
          <a:endParaRPr lang="en-US"/>
        </a:p>
      </dgm:t>
    </dgm:pt>
    <dgm:pt modelId="{5E59FFD9-F684-4CBA-9D8B-7CF079741FE2}" type="pres">
      <dgm:prSet presAssocID="{5B9B0A64-4784-420F-AA83-75D20BFE05A0}" presName="hierChild2" presStyleCnt="0"/>
      <dgm:spPr/>
    </dgm:pt>
    <dgm:pt modelId="{C940E083-DD5C-4C02-9189-9ABFEDDDC276}" type="pres">
      <dgm:prSet presAssocID="{78327577-0F86-4FE1-86F2-410992D82F1F}" presName="Name19" presStyleLbl="parChTrans1D2" presStyleIdx="0" presStyleCnt="2"/>
      <dgm:spPr/>
      <dgm:t>
        <a:bodyPr/>
        <a:lstStyle/>
        <a:p>
          <a:endParaRPr lang="en-US"/>
        </a:p>
      </dgm:t>
    </dgm:pt>
    <dgm:pt modelId="{369B01F2-9293-4183-B4D7-0C942D3D3834}" type="pres">
      <dgm:prSet presAssocID="{170B2456-75FE-4880-8A86-7BEDDD3E8502}" presName="Name21" presStyleCnt="0"/>
      <dgm:spPr/>
    </dgm:pt>
    <dgm:pt modelId="{41B602CF-6E45-43A5-AD56-D837A5FB02D1}" type="pres">
      <dgm:prSet presAssocID="{170B2456-75FE-4880-8A86-7BEDDD3E8502}" presName="level2Shape" presStyleLbl="node2" presStyleIdx="0" presStyleCnt="2" custScaleX="203798"/>
      <dgm:spPr/>
      <dgm:t>
        <a:bodyPr/>
        <a:lstStyle/>
        <a:p>
          <a:endParaRPr lang="en-US"/>
        </a:p>
      </dgm:t>
    </dgm:pt>
    <dgm:pt modelId="{4F9C2329-F3CE-445C-8AE4-9E47EF4B148B}" type="pres">
      <dgm:prSet presAssocID="{170B2456-75FE-4880-8A86-7BEDDD3E8502}" presName="hierChild3" presStyleCnt="0"/>
      <dgm:spPr/>
    </dgm:pt>
    <dgm:pt modelId="{20BAC3D2-07F6-409B-B932-6F59F9A3AF59}" type="pres">
      <dgm:prSet presAssocID="{B442B40B-6E34-4800-A097-0923D3331F9D}" presName="Name19" presStyleLbl="parChTrans1D3" presStyleIdx="0" presStyleCnt="4"/>
      <dgm:spPr/>
      <dgm:t>
        <a:bodyPr/>
        <a:lstStyle/>
        <a:p>
          <a:endParaRPr lang="en-US"/>
        </a:p>
      </dgm:t>
    </dgm:pt>
    <dgm:pt modelId="{6B75AF1F-6BD9-4629-9D77-F0044F2B45AD}" type="pres">
      <dgm:prSet presAssocID="{28A752DC-65FE-42CE-A08E-3E4AD1C6D6D7}" presName="Name21" presStyleCnt="0"/>
      <dgm:spPr/>
    </dgm:pt>
    <dgm:pt modelId="{F5E1B64F-3DF5-482E-8E73-2992DAE1C0E5}" type="pres">
      <dgm:prSet presAssocID="{28A752DC-65FE-42CE-A08E-3E4AD1C6D6D7}" presName="level2Shape" presStyleLbl="node3" presStyleIdx="0" presStyleCnt="4"/>
      <dgm:spPr/>
      <dgm:t>
        <a:bodyPr/>
        <a:lstStyle/>
        <a:p>
          <a:endParaRPr lang="en-US"/>
        </a:p>
      </dgm:t>
    </dgm:pt>
    <dgm:pt modelId="{46288C6E-C354-4082-9A00-8FA232978A8E}" type="pres">
      <dgm:prSet presAssocID="{28A752DC-65FE-42CE-A08E-3E4AD1C6D6D7}" presName="hierChild3" presStyleCnt="0"/>
      <dgm:spPr/>
    </dgm:pt>
    <dgm:pt modelId="{9B2F7825-9ED8-4B83-A850-7BF9EE3A375F}" type="pres">
      <dgm:prSet presAssocID="{C9410D74-E29A-406B-8790-60665890F742}" presName="Name19" presStyleLbl="parChTrans1D4" presStyleIdx="0" presStyleCnt="3"/>
      <dgm:spPr/>
      <dgm:t>
        <a:bodyPr/>
        <a:lstStyle/>
        <a:p>
          <a:endParaRPr lang="en-US"/>
        </a:p>
      </dgm:t>
    </dgm:pt>
    <dgm:pt modelId="{31A92F24-C787-49E1-821B-81FF3440497F}" type="pres">
      <dgm:prSet presAssocID="{28A94DF5-54C3-49AA-97BB-35BD5ACB997A}" presName="Name21" presStyleCnt="0"/>
      <dgm:spPr/>
    </dgm:pt>
    <dgm:pt modelId="{33CF2F77-3FA6-4A77-86C0-77316AF98E34}" type="pres">
      <dgm:prSet presAssocID="{28A94DF5-54C3-49AA-97BB-35BD5ACB997A}" presName="level2Shape" presStyleLbl="node4" presStyleIdx="0" presStyleCnt="3" custScaleY="178674"/>
      <dgm:spPr/>
      <dgm:t>
        <a:bodyPr/>
        <a:lstStyle/>
        <a:p>
          <a:endParaRPr lang="en-US"/>
        </a:p>
      </dgm:t>
    </dgm:pt>
    <dgm:pt modelId="{BE8C58D1-1BB1-4027-A60C-4517E8E13360}" type="pres">
      <dgm:prSet presAssocID="{28A94DF5-54C3-49AA-97BB-35BD5ACB997A}" presName="hierChild3" presStyleCnt="0"/>
      <dgm:spPr/>
    </dgm:pt>
    <dgm:pt modelId="{BD9665A6-F789-4FC4-A3C6-A52EB3D48C30}" type="pres">
      <dgm:prSet presAssocID="{3BD91066-0586-4E93-AA19-0806C62320FE}" presName="Name19" presStyleLbl="parChTrans1D3" presStyleIdx="1" presStyleCnt="4"/>
      <dgm:spPr/>
      <dgm:t>
        <a:bodyPr/>
        <a:lstStyle/>
        <a:p>
          <a:endParaRPr lang="en-US"/>
        </a:p>
      </dgm:t>
    </dgm:pt>
    <dgm:pt modelId="{9832FEC1-9891-4BFB-86C9-FC11DC911A7C}" type="pres">
      <dgm:prSet presAssocID="{6B1C8BB8-79FB-42AC-9725-0B2DB2E50B8B}" presName="Name21" presStyleCnt="0"/>
      <dgm:spPr/>
    </dgm:pt>
    <dgm:pt modelId="{2C7C9732-5F01-4413-B7FD-0CE6B16F0FEA}" type="pres">
      <dgm:prSet presAssocID="{6B1C8BB8-79FB-42AC-9725-0B2DB2E50B8B}" presName="level2Shape" presStyleLbl="node3" presStyleIdx="1" presStyleCnt="4"/>
      <dgm:spPr/>
      <dgm:t>
        <a:bodyPr/>
        <a:lstStyle/>
        <a:p>
          <a:endParaRPr lang="en-US"/>
        </a:p>
      </dgm:t>
    </dgm:pt>
    <dgm:pt modelId="{F963AEA5-BFD6-4FBF-9D2C-E9D3B01BFDE8}" type="pres">
      <dgm:prSet presAssocID="{6B1C8BB8-79FB-42AC-9725-0B2DB2E50B8B}" presName="hierChild3" presStyleCnt="0"/>
      <dgm:spPr/>
    </dgm:pt>
    <dgm:pt modelId="{38EF2324-0279-4205-A6BA-B47D92F8E4A0}" type="pres">
      <dgm:prSet presAssocID="{EECAF2D3-3588-4592-A736-C55157778E9E}" presName="Name19" presStyleLbl="parChTrans1D4" presStyleIdx="1" presStyleCnt="3"/>
      <dgm:spPr/>
      <dgm:t>
        <a:bodyPr/>
        <a:lstStyle/>
        <a:p>
          <a:endParaRPr lang="en-US"/>
        </a:p>
      </dgm:t>
    </dgm:pt>
    <dgm:pt modelId="{000646AC-766F-4472-BE0D-E13C23CC5968}" type="pres">
      <dgm:prSet presAssocID="{D6766D0C-774B-46F8-BDA4-8C619B1EB9BE}" presName="Name21" presStyleCnt="0"/>
      <dgm:spPr/>
    </dgm:pt>
    <dgm:pt modelId="{86273CBA-581C-424E-ABAA-495FED58A86C}" type="pres">
      <dgm:prSet presAssocID="{D6766D0C-774B-46F8-BDA4-8C619B1EB9BE}" presName="level2Shape" presStyleLbl="node4" presStyleIdx="1" presStyleCnt="3" custScaleX="119433" custScaleY="86684"/>
      <dgm:spPr/>
      <dgm:t>
        <a:bodyPr/>
        <a:lstStyle/>
        <a:p>
          <a:endParaRPr lang="en-US"/>
        </a:p>
      </dgm:t>
    </dgm:pt>
    <dgm:pt modelId="{27C11BD1-730A-4B93-AD30-F7CC86648288}" type="pres">
      <dgm:prSet presAssocID="{D6766D0C-774B-46F8-BDA4-8C619B1EB9BE}" presName="hierChild3" presStyleCnt="0"/>
      <dgm:spPr/>
    </dgm:pt>
    <dgm:pt modelId="{AA2E265B-511C-472B-974C-2C72CC6516A5}" type="pres">
      <dgm:prSet presAssocID="{672C8198-1541-48E7-AA7F-5169961CC42B}" presName="Name19" presStyleLbl="parChTrans1D3" presStyleIdx="2" presStyleCnt="4"/>
      <dgm:spPr/>
      <dgm:t>
        <a:bodyPr/>
        <a:lstStyle/>
        <a:p>
          <a:endParaRPr lang="en-US"/>
        </a:p>
      </dgm:t>
    </dgm:pt>
    <dgm:pt modelId="{D0A31CC2-7F77-45BF-A085-97CA944190B8}" type="pres">
      <dgm:prSet presAssocID="{493FC724-1A58-402C-8F3A-413332343E9F}" presName="Name21" presStyleCnt="0"/>
      <dgm:spPr/>
    </dgm:pt>
    <dgm:pt modelId="{1D53067B-E1DC-479E-8C37-61AEC4175435}" type="pres">
      <dgm:prSet presAssocID="{493FC724-1A58-402C-8F3A-413332343E9F}" presName="level2Shape" presStyleLbl="node3" presStyleIdx="2" presStyleCnt="4" custScaleX="123995"/>
      <dgm:spPr/>
      <dgm:t>
        <a:bodyPr/>
        <a:lstStyle/>
        <a:p>
          <a:endParaRPr lang="en-US"/>
        </a:p>
      </dgm:t>
    </dgm:pt>
    <dgm:pt modelId="{D781E68B-2E1B-427B-A8D8-432C59FF1264}" type="pres">
      <dgm:prSet presAssocID="{493FC724-1A58-402C-8F3A-413332343E9F}" presName="hierChild3" presStyleCnt="0"/>
      <dgm:spPr/>
    </dgm:pt>
    <dgm:pt modelId="{ABCDEF08-9C10-4871-85D0-35501E562A0D}" type="pres">
      <dgm:prSet presAssocID="{D97D8E7B-CFBA-4336-950A-6DA253336C48}" presName="Name19" presStyleLbl="parChTrans1D4" presStyleIdx="2" presStyleCnt="3"/>
      <dgm:spPr/>
      <dgm:t>
        <a:bodyPr/>
        <a:lstStyle/>
        <a:p>
          <a:endParaRPr lang="en-US"/>
        </a:p>
      </dgm:t>
    </dgm:pt>
    <dgm:pt modelId="{D7AA5308-2E19-4A31-8456-8C2950031466}" type="pres">
      <dgm:prSet presAssocID="{C47996D0-A02D-4948-A75E-BAAF0D7419BB}" presName="Name21" presStyleCnt="0"/>
      <dgm:spPr/>
    </dgm:pt>
    <dgm:pt modelId="{F3386A58-7D88-42EC-992C-BC591D93379F}" type="pres">
      <dgm:prSet presAssocID="{C47996D0-A02D-4948-A75E-BAAF0D7419BB}" presName="level2Shape" presStyleLbl="node4" presStyleIdx="2" presStyleCnt="3" custScaleX="123551" custScaleY="178518"/>
      <dgm:spPr/>
      <dgm:t>
        <a:bodyPr/>
        <a:lstStyle/>
        <a:p>
          <a:endParaRPr lang="en-US"/>
        </a:p>
      </dgm:t>
    </dgm:pt>
    <dgm:pt modelId="{05BF3F00-9EB4-4F67-B7D7-D716E9951092}" type="pres">
      <dgm:prSet presAssocID="{C47996D0-A02D-4948-A75E-BAAF0D7419BB}" presName="hierChild3" presStyleCnt="0"/>
      <dgm:spPr/>
    </dgm:pt>
    <dgm:pt modelId="{E0327E76-98E4-4333-935E-6AFB516978E8}" type="pres">
      <dgm:prSet presAssocID="{6CF69FF1-358D-452B-A207-79D379570D80}" presName="Name19" presStyleLbl="parChTrans1D2" presStyleIdx="1" presStyleCnt="2"/>
      <dgm:spPr/>
      <dgm:t>
        <a:bodyPr/>
        <a:lstStyle/>
        <a:p>
          <a:endParaRPr lang="en-US"/>
        </a:p>
      </dgm:t>
    </dgm:pt>
    <dgm:pt modelId="{6D3559D5-1D9E-4060-AD73-3179B6E2D171}" type="pres">
      <dgm:prSet presAssocID="{1284A99E-4C70-4846-8E8D-D45292D4D638}" presName="Name21" presStyleCnt="0"/>
      <dgm:spPr/>
    </dgm:pt>
    <dgm:pt modelId="{EA21AE5E-45FC-4D3C-9305-F7197EDF7AB5}" type="pres">
      <dgm:prSet presAssocID="{1284A99E-4C70-4846-8E8D-D45292D4D638}" presName="level2Shape" presStyleLbl="node2" presStyleIdx="1" presStyleCnt="2" custScaleX="183673"/>
      <dgm:spPr/>
      <dgm:t>
        <a:bodyPr/>
        <a:lstStyle/>
        <a:p>
          <a:endParaRPr lang="en-US"/>
        </a:p>
      </dgm:t>
    </dgm:pt>
    <dgm:pt modelId="{4244A2FF-53AC-4280-B84D-AA301CB537A7}" type="pres">
      <dgm:prSet presAssocID="{1284A99E-4C70-4846-8E8D-D45292D4D638}" presName="hierChild3" presStyleCnt="0"/>
      <dgm:spPr/>
    </dgm:pt>
    <dgm:pt modelId="{198955D8-734D-4550-85CD-B56BC3C3C983}" type="pres">
      <dgm:prSet presAssocID="{A6D31ACB-2BD8-460F-AD07-FAFE99CC1686}" presName="Name19" presStyleLbl="parChTrans1D3" presStyleIdx="3" presStyleCnt="4"/>
      <dgm:spPr/>
      <dgm:t>
        <a:bodyPr/>
        <a:lstStyle/>
        <a:p>
          <a:endParaRPr lang="en-US"/>
        </a:p>
      </dgm:t>
    </dgm:pt>
    <dgm:pt modelId="{47E25010-4499-4EDE-BE3F-AC66924C3F4B}" type="pres">
      <dgm:prSet presAssocID="{21C3DA7F-528E-4190-BC5F-BC35CF8F5A3C}" presName="Name21" presStyleCnt="0"/>
      <dgm:spPr/>
    </dgm:pt>
    <dgm:pt modelId="{DE50E736-A240-4A12-AB14-246E69789B44}" type="pres">
      <dgm:prSet presAssocID="{21C3DA7F-528E-4190-BC5F-BC35CF8F5A3C}" presName="level2Shape" presStyleLbl="node3" presStyleIdx="3" presStyleCnt="4" custScaleX="152546" custScaleY="281956"/>
      <dgm:spPr/>
      <dgm:t>
        <a:bodyPr/>
        <a:lstStyle/>
        <a:p>
          <a:endParaRPr lang="en-US"/>
        </a:p>
      </dgm:t>
    </dgm:pt>
    <dgm:pt modelId="{92893211-2A37-4F3B-A295-F28801600ECC}" type="pres">
      <dgm:prSet presAssocID="{21C3DA7F-528E-4190-BC5F-BC35CF8F5A3C}" presName="hierChild3" presStyleCnt="0"/>
      <dgm:spPr/>
    </dgm:pt>
    <dgm:pt modelId="{B98ABE11-8632-496A-98DB-4A8665715ACF}" type="pres">
      <dgm:prSet presAssocID="{C9AB24D0-1B31-44D5-BB4D-63F10DFC270F}" presName="bgShapesFlow" presStyleCnt="0"/>
      <dgm:spPr/>
    </dgm:pt>
  </dgm:ptLst>
  <dgm:cxnLst>
    <dgm:cxn modelId="{249E0AA4-D5A2-41D7-BB25-C3D241088641}" type="presOf" srcId="{D97D8E7B-CFBA-4336-950A-6DA253336C48}" destId="{ABCDEF08-9C10-4871-85D0-35501E562A0D}" srcOrd="0" destOrd="0" presId="urn:microsoft.com/office/officeart/2005/8/layout/hierarchy6"/>
    <dgm:cxn modelId="{79AF6217-8AEB-4C70-8A56-CFEF52935863}" type="presOf" srcId="{5B9B0A64-4784-420F-AA83-75D20BFE05A0}" destId="{40D64A3B-FFDF-41BA-A797-F75F13CE4BD1}" srcOrd="0" destOrd="0" presId="urn:microsoft.com/office/officeart/2005/8/layout/hierarchy6"/>
    <dgm:cxn modelId="{D2505FE7-D3ED-4B96-A4C4-2D63DF36C225}" srcId="{5B9B0A64-4784-420F-AA83-75D20BFE05A0}" destId="{170B2456-75FE-4880-8A86-7BEDDD3E8502}" srcOrd="0" destOrd="0" parTransId="{78327577-0F86-4FE1-86F2-410992D82F1F}" sibTransId="{3497EA4E-7034-4C23-B4B2-CE3D6A1F7514}"/>
    <dgm:cxn modelId="{24B0498A-C80B-41CE-B576-CC87B3127298}" srcId="{28A752DC-65FE-42CE-A08E-3E4AD1C6D6D7}" destId="{28A94DF5-54C3-49AA-97BB-35BD5ACB997A}" srcOrd="0" destOrd="0" parTransId="{C9410D74-E29A-406B-8790-60665890F742}" sibTransId="{8E7EB1A3-D77F-4D07-A0E0-278397AC147A}"/>
    <dgm:cxn modelId="{6B5F5ABF-C5FC-484A-9D47-23545DAE32F1}" type="presOf" srcId="{21C3DA7F-528E-4190-BC5F-BC35CF8F5A3C}" destId="{DE50E736-A240-4A12-AB14-246E69789B44}" srcOrd="0" destOrd="0" presId="urn:microsoft.com/office/officeart/2005/8/layout/hierarchy6"/>
    <dgm:cxn modelId="{18E84A2A-AF0C-49CB-A2E0-40D06FA54017}" type="presOf" srcId="{A6D31ACB-2BD8-460F-AD07-FAFE99CC1686}" destId="{198955D8-734D-4550-85CD-B56BC3C3C983}" srcOrd="0" destOrd="0" presId="urn:microsoft.com/office/officeart/2005/8/layout/hierarchy6"/>
    <dgm:cxn modelId="{E26CCCDA-0893-4DB8-8164-16237C802BE9}" srcId="{6B1C8BB8-79FB-42AC-9725-0B2DB2E50B8B}" destId="{D6766D0C-774B-46F8-BDA4-8C619B1EB9BE}" srcOrd="0" destOrd="0" parTransId="{EECAF2D3-3588-4592-A736-C55157778E9E}" sibTransId="{9ABBDE7C-C03A-404B-AB02-AA2E3BD7E5C6}"/>
    <dgm:cxn modelId="{0B9FCC7F-55D4-4BDA-917E-AD95671F964F}" srcId="{493FC724-1A58-402C-8F3A-413332343E9F}" destId="{C47996D0-A02D-4948-A75E-BAAF0D7419BB}" srcOrd="0" destOrd="0" parTransId="{D97D8E7B-CFBA-4336-950A-6DA253336C48}" sibTransId="{C94912F9-756E-4007-9ABF-CCE99D863B67}"/>
    <dgm:cxn modelId="{06B0E68E-D4C0-4C75-9EDA-820CBDBC74F3}" srcId="{1284A99E-4C70-4846-8E8D-D45292D4D638}" destId="{21C3DA7F-528E-4190-BC5F-BC35CF8F5A3C}" srcOrd="0" destOrd="0" parTransId="{A6D31ACB-2BD8-460F-AD07-FAFE99CC1686}" sibTransId="{3EB75666-2CFF-4FB1-A0B4-CC223BDB8B32}"/>
    <dgm:cxn modelId="{012A4863-37C4-455D-B903-4DF0ECBF29C6}" srcId="{170B2456-75FE-4880-8A86-7BEDDD3E8502}" destId="{493FC724-1A58-402C-8F3A-413332343E9F}" srcOrd="2" destOrd="0" parTransId="{672C8198-1541-48E7-AA7F-5169961CC42B}" sibTransId="{4900534B-CD93-439A-8999-0541DD6698BB}"/>
    <dgm:cxn modelId="{E6DAFADC-BE77-43D9-A929-8A99E73D5863}" type="presOf" srcId="{C9410D74-E29A-406B-8790-60665890F742}" destId="{9B2F7825-9ED8-4B83-A850-7BF9EE3A375F}" srcOrd="0" destOrd="0" presId="urn:microsoft.com/office/officeart/2005/8/layout/hierarchy6"/>
    <dgm:cxn modelId="{43644497-E490-464F-813A-144C9C53E43F}" type="presOf" srcId="{3BD91066-0586-4E93-AA19-0806C62320FE}" destId="{BD9665A6-F789-4FC4-A3C6-A52EB3D48C30}" srcOrd="0" destOrd="0" presId="urn:microsoft.com/office/officeart/2005/8/layout/hierarchy6"/>
    <dgm:cxn modelId="{89C73EBC-89AF-4308-8D5A-4B884AC95E84}" type="presOf" srcId="{C9AB24D0-1B31-44D5-BB4D-63F10DFC270F}" destId="{B7E1723A-4C12-4203-994D-8513CEA783E4}" srcOrd="0" destOrd="0" presId="urn:microsoft.com/office/officeart/2005/8/layout/hierarchy6"/>
    <dgm:cxn modelId="{F214F68B-F710-4CCF-8156-8F717F0ACD6B}" type="presOf" srcId="{170B2456-75FE-4880-8A86-7BEDDD3E8502}" destId="{41B602CF-6E45-43A5-AD56-D837A5FB02D1}" srcOrd="0" destOrd="0" presId="urn:microsoft.com/office/officeart/2005/8/layout/hierarchy6"/>
    <dgm:cxn modelId="{3831961E-4001-42A3-9ECB-BCB761A1530B}" type="presOf" srcId="{28A752DC-65FE-42CE-A08E-3E4AD1C6D6D7}" destId="{F5E1B64F-3DF5-482E-8E73-2992DAE1C0E5}" srcOrd="0" destOrd="0" presId="urn:microsoft.com/office/officeart/2005/8/layout/hierarchy6"/>
    <dgm:cxn modelId="{88EA77D0-5E1F-49C4-BA7F-9B67591CAAFE}" type="presOf" srcId="{6CF69FF1-358D-452B-A207-79D379570D80}" destId="{E0327E76-98E4-4333-935E-6AFB516978E8}" srcOrd="0" destOrd="0" presId="urn:microsoft.com/office/officeart/2005/8/layout/hierarchy6"/>
    <dgm:cxn modelId="{6BEBB953-851C-4125-9F98-D7CE0BA68B4F}" srcId="{170B2456-75FE-4880-8A86-7BEDDD3E8502}" destId="{28A752DC-65FE-42CE-A08E-3E4AD1C6D6D7}" srcOrd="0" destOrd="0" parTransId="{B442B40B-6E34-4800-A097-0923D3331F9D}" sibTransId="{F824C291-72BD-4019-8EFB-6799542ECF45}"/>
    <dgm:cxn modelId="{4E3C1E4A-3D55-4BB9-AE1B-7D5835506AC6}" type="presOf" srcId="{28A94DF5-54C3-49AA-97BB-35BD5ACB997A}" destId="{33CF2F77-3FA6-4A77-86C0-77316AF98E34}" srcOrd="0" destOrd="0" presId="urn:microsoft.com/office/officeart/2005/8/layout/hierarchy6"/>
    <dgm:cxn modelId="{1F4CE1CF-9F07-4B3B-89D9-253CD01FF26F}" type="presOf" srcId="{B442B40B-6E34-4800-A097-0923D3331F9D}" destId="{20BAC3D2-07F6-409B-B932-6F59F9A3AF59}" srcOrd="0" destOrd="0" presId="urn:microsoft.com/office/officeart/2005/8/layout/hierarchy6"/>
    <dgm:cxn modelId="{6CC0887F-B8FE-4FC4-B23B-FBCE1A76FB1B}" srcId="{5B9B0A64-4784-420F-AA83-75D20BFE05A0}" destId="{1284A99E-4C70-4846-8E8D-D45292D4D638}" srcOrd="1" destOrd="0" parTransId="{6CF69FF1-358D-452B-A207-79D379570D80}" sibTransId="{2CBB1EED-494F-4896-82CC-867C2EB8F297}"/>
    <dgm:cxn modelId="{DC3D1F27-EBC0-48D4-85EF-CE5832E52C8C}" type="presOf" srcId="{D6766D0C-774B-46F8-BDA4-8C619B1EB9BE}" destId="{86273CBA-581C-424E-ABAA-495FED58A86C}" srcOrd="0" destOrd="0" presId="urn:microsoft.com/office/officeart/2005/8/layout/hierarchy6"/>
    <dgm:cxn modelId="{AA948D31-D9B0-47E8-8213-80EC7F65AACE}" type="presOf" srcId="{C47996D0-A02D-4948-A75E-BAAF0D7419BB}" destId="{F3386A58-7D88-42EC-992C-BC591D93379F}" srcOrd="0" destOrd="0" presId="urn:microsoft.com/office/officeart/2005/8/layout/hierarchy6"/>
    <dgm:cxn modelId="{34503CE8-386B-43A3-8069-C11E26A45E0C}" type="presOf" srcId="{1284A99E-4C70-4846-8E8D-D45292D4D638}" destId="{EA21AE5E-45FC-4D3C-9305-F7197EDF7AB5}" srcOrd="0" destOrd="0" presId="urn:microsoft.com/office/officeart/2005/8/layout/hierarchy6"/>
    <dgm:cxn modelId="{533BBB46-CC45-48A1-BE73-A74460CEE81E}" srcId="{C9AB24D0-1B31-44D5-BB4D-63F10DFC270F}" destId="{5B9B0A64-4784-420F-AA83-75D20BFE05A0}" srcOrd="0" destOrd="0" parTransId="{8EBDE4DF-DED1-4E77-A9BB-5D37152DA05A}" sibTransId="{A71622B8-0C40-4003-BE45-10E71CD01979}"/>
    <dgm:cxn modelId="{F412DFAA-6722-4A9E-A68C-4AD00F23982C}" type="presOf" srcId="{6B1C8BB8-79FB-42AC-9725-0B2DB2E50B8B}" destId="{2C7C9732-5F01-4413-B7FD-0CE6B16F0FEA}" srcOrd="0" destOrd="0" presId="urn:microsoft.com/office/officeart/2005/8/layout/hierarchy6"/>
    <dgm:cxn modelId="{E3741E89-BC0A-49FB-8611-51F6CED94876}" type="presOf" srcId="{493FC724-1A58-402C-8F3A-413332343E9F}" destId="{1D53067B-E1DC-479E-8C37-61AEC4175435}" srcOrd="0" destOrd="0" presId="urn:microsoft.com/office/officeart/2005/8/layout/hierarchy6"/>
    <dgm:cxn modelId="{72DDCC53-ACDC-4A41-9CBA-86877426E020}" type="presOf" srcId="{EECAF2D3-3588-4592-A736-C55157778E9E}" destId="{38EF2324-0279-4205-A6BA-B47D92F8E4A0}" srcOrd="0" destOrd="0" presId="urn:microsoft.com/office/officeart/2005/8/layout/hierarchy6"/>
    <dgm:cxn modelId="{0C16D82E-2726-49AA-8FB6-764AFAD44771}" type="presOf" srcId="{672C8198-1541-48E7-AA7F-5169961CC42B}" destId="{AA2E265B-511C-472B-974C-2C72CC6516A5}" srcOrd="0" destOrd="0" presId="urn:microsoft.com/office/officeart/2005/8/layout/hierarchy6"/>
    <dgm:cxn modelId="{B7CD6D21-ADD1-4E62-9E6A-1123CF1C68D1}" srcId="{170B2456-75FE-4880-8A86-7BEDDD3E8502}" destId="{6B1C8BB8-79FB-42AC-9725-0B2DB2E50B8B}" srcOrd="1" destOrd="0" parTransId="{3BD91066-0586-4E93-AA19-0806C62320FE}" sibTransId="{1DCB4610-BB1A-4F31-88AC-7D4A55353330}"/>
    <dgm:cxn modelId="{09211F69-4B05-40A5-B65E-37180315E987}" type="presOf" srcId="{78327577-0F86-4FE1-86F2-410992D82F1F}" destId="{C940E083-DD5C-4C02-9189-9ABFEDDDC276}" srcOrd="0" destOrd="0" presId="urn:microsoft.com/office/officeart/2005/8/layout/hierarchy6"/>
    <dgm:cxn modelId="{1B125500-CB95-4E83-820F-702380E3A725}" type="presParOf" srcId="{B7E1723A-4C12-4203-994D-8513CEA783E4}" destId="{992F8D9D-8F4B-4302-9973-8FE06A93540E}" srcOrd="0" destOrd="0" presId="urn:microsoft.com/office/officeart/2005/8/layout/hierarchy6"/>
    <dgm:cxn modelId="{D32579C1-5E48-4751-94AF-3FBF79EE64D2}" type="presParOf" srcId="{992F8D9D-8F4B-4302-9973-8FE06A93540E}" destId="{DA021811-4B68-4DCF-A5D9-8676474E0CFD}" srcOrd="0" destOrd="0" presId="urn:microsoft.com/office/officeart/2005/8/layout/hierarchy6"/>
    <dgm:cxn modelId="{D46533CA-B325-4402-8EC5-53F0E8D37EAB}" type="presParOf" srcId="{DA021811-4B68-4DCF-A5D9-8676474E0CFD}" destId="{6522DEDB-95DB-4281-9046-F3FE89B4364D}" srcOrd="0" destOrd="0" presId="urn:microsoft.com/office/officeart/2005/8/layout/hierarchy6"/>
    <dgm:cxn modelId="{5AE7968D-7EF0-47E6-A1DF-240C0C983340}" type="presParOf" srcId="{6522DEDB-95DB-4281-9046-F3FE89B4364D}" destId="{40D64A3B-FFDF-41BA-A797-F75F13CE4BD1}" srcOrd="0" destOrd="0" presId="urn:microsoft.com/office/officeart/2005/8/layout/hierarchy6"/>
    <dgm:cxn modelId="{209A1B4D-E639-4301-A5F9-64C63E4ABDC1}" type="presParOf" srcId="{6522DEDB-95DB-4281-9046-F3FE89B4364D}" destId="{5E59FFD9-F684-4CBA-9D8B-7CF079741FE2}" srcOrd="1" destOrd="0" presId="urn:microsoft.com/office/officeart/2005/8/layout/hierarchy6"/>
    <dgm:cxn modelId="{ECB7052E-CCE5-41D6-9C37-B676A35FF0B0}" type="presParOf" srcId="{5E59FFD9-F684-4CBA-9D8B-7CF079741FE2}" destId="{C940E083-DD5C-4C02-9189-9ABFEDDDC276}" srcOrd="0" destOrd="0" presId="urn:microsoft.com/office/officeart/2005/8/layout/hierarchy6"/>
    <dgm:cxn modelId="{4331807E-9E07-497A-9C6B-732070EAD4CC}" type="presParOf" srcId="{5E59FFD9-F684-4CBA-9D8B-7CF079741FE2}" destId="{369B01F2-9293-4183-B4D7-0C942D3D3834}" srcOrd="1" destOrd="0" presId="urn:microsoft.com/office/officeart/2005/8/layout/hierarchy6"/>
    <dgm:cxn modelId="{D4EE1649-9E7A-4C33-B09C-716C2EC10760}" type="presParOf" srcId="{369B01F2-9293-4183-B4D7-0C942D3D3834}" destId="{41B602CF-6E45-43A5-AD56-D837A5FB02D1}" srcOrd="0" destOrd="0" presId="urn:microsoft.com/office/officeart/2005/8/layout/hierarchy6"/>
    <dgm:cxn modelId="{9D0E6EB6-9E99-4C0B-80F6-638208D00987}" type="presParOf" srcId="{369B01F2-9293-4183-B4D7-0C942D3D3834}" destId="{4F9C2329-F3CE-445C-8AE4-9E47EF4B148B}" srcOrd="1" destOrd="0" presId="urn:microsoft.com/office/officeart/2005/8/layout/hierarchy6"/>
    <dgm:cxn modelId="{A11A1A20-8BD0-4C15-AACB-4D8FFF236CA0}" type="presParOf" srcId="{4F9C2329-F3CE-445C-8AE4-9E47EF4B148B}" destId="{20BAC3D2-07F6-409B-B932-6F59F9A3AF59}" srcOrd="0" destOrd="0" presId="urn:microsoft.com/office/officeart/2005/8/layout/hierarchy6"/>
    <dgm:cxn modelId="{C6CB7501-3469-4976-863C-132BD088AD97}" type="presParOf" srcId="{4F9C2329-F3CE-445C-8AE4-9E47EF4B148B}" destId="{6B75AF1F-6BD9-4629-9D77-F0044F2B45AD}" srcOrd="1" destOrd="0" presId="urn:microsoft.com/office/officeart/2005/8/layout/hierarchy6"/>
    <dgm:cxn modelId="{F7919A6C-9F25-4C0B-A171-455FB30508F9}" type="presParOf" srcId="{6B75AF1F-6BD9-4629-9D77-F0044F2B45AD}" destId="{F5E1B64F-3DF5-482E-8E73-2992DAE1C0E5}" srcOrd="0" destOrd="0" presId="urn:microsoft.com/office/officeart/2005/8/layout/hierarchy6"/>
    <dgm:cxn modelId="{222B0313-51C2-4EB3-90DC-021BC202A883}" type="presParOf" srcId="{6B75AF1F-6BD9-4629-9D77-F0044F2B45AD}" destId="{46288C6E-C354-4082-9A00-8FA232978A8E}" srcOrd="1" destOrd="0" presId="urn:microsoft.com/office/officeart/2005/8/layout/hierarchy6"/>
    <dgm:cxn modelId="{DDF6FB6D-1AAD-40FF-B032-CCFA89AF2D27}" type="presParOf" srcId="{46288C6E-C354-4082-9A00-8FA232978A8E}" destId="{9B2F7825-9ED8-4B83-A850-7BF9EE3A375F}" srcOrd="0" destOrd="0" presId="urn:microsoft.com/office/officeart/2005/8/layout/hierarchy6"/>
    <dgm:cxn modelId="{37006EC1-903A-4E6B-9B61-DD42909A73F9}" type="presParOf" srcId="{46288C6E-C354-4082-9A00-8FA232978A8E}" destId="{31A92F24-C787-49E1-821B-81FF3440497F}" srcOrd="1" destOrd="0" presId="urn:microsoft.com/office/officeart/2005/8/layout/hierarchy6"/>
    <dgm:cxn modelId="{F40D34BF-68C0-40E0-8A5C-FD6095CD81B4}" type="presParOf" srcId="{31A92F24-C787-49E1-821B-81FF3440497F}" destId="{33CF2F77-3FA6-4A77-86C0-77316AF98E34}" srcOrd="0" destOrd="0" presId="urn:microsoft.com/office/officeart/2005/8/layout/hierarchy6"/>
    <dgm:cxn modelId="{BD13FF47-DB2E-4115-9B9A-8005726C1C98}" type="presParOf" srcId="{31A92F24-C787-49E1-821B-81FF3440497F}" destId="{BE8C58D1-1BB1-4027-A60C-4517E8E13360}" srcOrd="1" destOrd="0" presId="urn:microsoft.com/office/officeart/2005/8/layout/hierarchy6"/>
    <dgm:cxn modelId="{ACE3D616-A0ED-4B79-8EA1-F049A76C6E36}" type="presParOf" srcId="{4F9C2329-F3CE-445C-8AE4-9E47EF4B148B}" destId="{BD9665A6-F789-4FC4-A3C6-A52EB3D48C30}" srcOrd="2" destOrd="0" presId="urn:microsoft.com/office/officeart/2005/8/layout/hierarchy6"/>
    <dgm:cxn modelId="{B8E01AB3-36C6-4F32-A634-A8ED060FC415}" type="presParOf" srcId="{4F9C2329-F3CE-445C-8AE4-9E47EF4B148B}" destId="{9832FEC1-9891-4BFB-86C9-FC11DC911A7C}" srcOrd="3" destOrd="0" presId="urn:microsoft.com/office/officeart/2005/8/layout/hierarchy6"/>
    <dgm:cxn modelId="{B09E4D39-F2DC-4E66-8F4F-F2BF3072CF9B}" type="presParOf" srcId="{9832FEC1-9891-4BFB-86C9-FC11DC911A7C}" destId="{2C7C9732-5F01-4413-B7FD-0CE6B16F0FEA}" srcOrd="0" destOrd="0" presId="urn:microsoft.com/office/officeart/2005/8/layout/hierarchy6"/>
    <dgm:cxn modelId="{CCE9FD7E-5679-45C0-8458-E4E9206FD721}" type="presParOf" srcId="{9832FEC1-9891-4BFB-86C9-FC11DC911A7C}" destId="{F963AEA5-BFD6-4FBF-9D2C-E9D3B01BFDE8}" srcOrd="1" destOrd="0" presId="urn:microsoft.com/office/officeart/2005/8/layout/hierarchy6"/>
    <dgm:cxn modelId="{578DC7DF-131A-40CC-A209-A5AD1D29B8FF}" type="presParOf" srcId="{F963AEA5-BFD6-4FBF-9D2C-E9D3B01BFDE8}" destId="{38EF2324-0279-4205-A6BA-B47D92F8E4A0}" srcOrd="0" destOrd="0" presId="urn:microsoft.com/office/officeart/2005/8/layout/hierarchy6"/>
    <dgm:cxn modelId="{69CC3856-0E6C-4473-9B03-9A5DCD729202}" type="presParOf" srcId="{F963AEA5-BFD6-4FBF-9D2C-E9D3B01BFDE8}" destId="{000646AC-766F-4472-BE0D-E13C23CC5968}" srcOrd="1" destOrd="0" presId="urn:microsoft.com/office/officeart/2005/8/layout/hierarchy6"/>
    <dgm:cxn modelId="{E855A61D-C1E7-43FA-93CE-4B02F23AD4E2}" type="presParOf" srcId="{000646AC-766F-4472-BE0D-E13C23CC5968}" destId="{86273CBA-581C-424E-ABAA-495FED58A86C}" srcOrd="0" destOrd="0" presId="urn:microsoft.com/office/officeart/2005/8/layout/hierarchy6"/>
    <dgm:cxn modelId="{2A7027A8-D26A-4EB4-AAE0-D58F872C29C4}" type="presParOf" srcId="{000646AC-766F-4472-BE0D-E13C23CC5968}" destId="{27C11BD1-730A-4B93-AD30-F7CC86648288}" srcOrd="1" destOrd="0" presId="urn:microsoft.com/office/officeart/2005/8/layout/hierarchy6"/>
    <dgm:cxn modelId="{35B876C2-04C8-45F6-A3A9-A550F42B5D9C}" type="presParOf" srcId="{4F9C2329-F3CE-445C-8AE4-9E47EF4B148B}" destId="{AA2E265B-511C-472B-974C-2C72CC6516A5}" srcOrd="4" destOrd="0" presId="urn:microsoft.com/office/officeart/2005/8/layout/hierarchy6"/>
    <dgm:cxn modelId="{E899AD6D-3EBC-44F3-87DE-8252C0992A4E}" type="presParOf" srcId="{4F9C2329-F3CE-445C-8AE4-9E47EF4B148B}" destId="{D0A31CC2-7F77-45BF-A085-97CA944190B8}" srcOrd="5" destOrd="0" presId="urn:microsoft.com/office/officeart/2005/8/layout/hierarchy6"/>
    <dgm:cxn modelId="{1FF394E2-EA7D-4E97-9A02-4D54D0E502CD}" type="presParOf" srcId="{D0A31CC2-7F77-45BF-A085-97CA944190B8}" destId="{1D53067B-E1DC-479E-8C37-61AEC4175435}" srcOrd="0" destOrd="0" presId="urn:microsoft.com/office/officeart/2005/8/layout/hierarchy6"/>
    <dgm:cxn modelId="{3B88CBF4-DBE7-4FD7-9DAE-E9C799CA0AE3}" type="presParOf" srcId="{D0A31CC2-7F77-45BF-A085-97CA944190B8}" destId="{D781E68B-2E1B-427B-A8D8-432C59FF1264}" srcOrd="1" destOrd="0" presId="urn:microsoft.com/office/officeart/2005/8/layout/hierarchy6"/>
    <dgm:cxn modelId="{DEFA5B21-035E-4279-ADBF-0F28378D54D1}" type="presParOf" srcId="{D781E68B-2E1B-427B-A8D8-432C59FF1264}" destId="{ABCDEF08-9C10-4871-85D0-35501E562A0D}" srcOrd="0" destOrd="0" presId="urn:microsoft.com/office/officeart/2005/8/layout/hierarchy6"/>
    <dgm:cxn modelId="{3961BF7E-0BAB-40CC-BEE2-CFB4C0FA1242}" type="presParOf" srcId="{D781E68B-2E1B-427B-A8D8-432C59FF1264}" destId="{D7AA5308-2E19-4A31-8456-8C2950031466}" srcOrd="1" destOrd="0" presId="urn:microsoft.com/office/officeart/2005/8/layout/hierarchy6"/>
    <dgm:cxn modelId="{75962183-D92D-4F50-80A9-55D82729A9F2}" type="presParOf" srcId="{D7AA5308-2E19-4A31-8456-8C2950031466}" destId="{F3386A58-7D88-42EC-992C-BC591D93379F}" srcOrd="0" destOrd="0" presId="urn:microsoft.com/office/officeart/2005/8/layout/hierarchy6"/>
    <dgm:cxn modelId="{56066350-0A5D-4D19-92AB-0484A36A814E}" type="presParOf" srcId="{D7AA5308-2E19-4A31-8456-8C2950031466}" destId="{05BF3F00-9EB4-4F67-B7D7-D716E9951092}" srcOrd="1" destOrd="0" presId="urn:microsoft.com/office/officeart/2005/8/layout/hierarchy6"/>
    <dgm:cxn modelId="{BD32E6A1-D0B2-4ED4-BC79-B7B8B6A6196B}" type="presParOf" srcId="{5E59FFD9-F684-4CBA-9D8B-7CF079741FE2}" destId="{E0327E76-98E4-4333-935E-6AFB516978E8}" srcOrd="2" destOrd="0" presId="urn:microsoft.com/office/officeart/2005/8/layout/hierarchy6"/>
    <dgm:cxn modelId="{4C80AB0D-DC94-432A-A3AB-42919450A5E6}" type="presParOf" srcId="{5E59FFD9-F684-4CBA-9D8B-7CF079741FE2}" destId="{6D3559D5-1D9E-4060-AD73-3179B6E2D171}" srcOrd="3" destOrd="0" presId="urn:microsoft.com/office/officeart/2005/8/layout/hierarchy6"/>
    <dgm:cxn modelId="{50B079C7-1615-49DE-8A34-C34F10367E67}" type="presParOf" srcId="{6D3559D5-1D9E-4060-AD73-3179B6E2D171}" destId="{EA21AE5E-45FC-4D3C-9305-F7197EDF7AB5}" srcOrd="0" destOrd="0" presId="urn:microsoft.com/office/officeart/2005/8/layout/hierarchy6"/>
    <dgm:cxn modelId="{B3A9D89D-3A57-4FDB-93B5-EC22DA6DC55C}" type="presParOf" srcId="{6D3559D5-1D9E-4060-AD73-3179B6E2D171}" destId="{4244A2FF-53AC-4280-B84D-AA301CB537A7}" srcOrd="1" destOrd="0" presId="urn:microsoft.com/office/officeart/2005/8/layout/hierarchy6"/>
    <dgm:cxn modelId="{99E9D7FE-3BE3-4A89-B14E-82F6C52872B0}" type="presParOf" srcId="{4244A2FF-53AC-4280-B84D-AA301CB537A7}" destId="{198955D8-734D-4550-85CD-B56BC3C3C983}" srcOrd="0" destOrd="0" presId="urn:microsoft.com/office/officeart/2005/8/layout/hierarchy6"/>
    <dgm:cxn modelId="{538D193D-8361-4CD5-B70A-2B513F89265E}" type="presParOf" srcId="{4244A2FF-53AC-4280-B84D-AA301CB537A7}" destId="{47E25010-4499-4EDE-BE3F-AC66924C3F4B}" srcOrd="1" destOrd="0" presId="urn:microsoft.com/office/officeart/2005/8/layout/hierarchy6"/>
    <dgm:cxn modelId="{BFC05276-F41C-48D4-AAAF-F306EDD9048E}" type="presParOf" srcId="{47E25010-4499-4EDE-BE3F-AC66924C3F4B}" destId="{DE50E736-A240-4A12-AB14-246E69789B44}" srcOrd="0" destOrd="0" presId="urn:microsoft.com/office/officeart/2005/8/layout/hierarchy6"/>
    <dgm:cxn modelId="{126A95F3-74D5-474D-A556-1CFEC3D2BBCD}" type="presParOf" srcId="{47E25010-4499-4EDE-BE3F-AC66924C3F4B}" destId="{92893211-2A37-4F3B-A295-F28801600ECC}" srcOrd="1" destOrd="0" presId="urn:microsoft.com/office/officeart/2005/8/layout/hierarchy6"/>
    <dgm:cxn modelId="{7E6B1E9B-5A3D-47E4-9D23-232805EECCD6}" type="presParOf" srcId="{B7E1723A-4C12-4203-994D-8513CEA783E4}" destId="{B98ABE11-8632-496A-98DB-4A8665715ACF}"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4E394-301C-4EA4-82D1-9550A172050C}" type="datetimeFigureOut">
              <a:rPr lang="en-US" smtClean="0"/>
              <a:pPr/>
              <a:t>10/28/2023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69BCA-C23C-4087-A6B8-C8787B85D817}"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B704DA-EDA8-4CA7-9A8C-BD69818D49B8}" type="slidenum">
              <a:rPr lang="en-US" altLang="en-US"/>
              <a:pPr/>
              <a:t>3</a:t>
            </a:fld>
            <a:endParaRPr lang="en-US" altLang="en-US"/>
          </a:p>
        </p:txBody>
      </p:sp>
    </p:spTree>
    <p:extLst>
      <p:ext uri="{BB962C8B-B14F-4D97-AF65-F5344CB8AC3E}">
        <p14:creationId xmlns="" xmlns:p14="http://schemas.microsoft.com/office/powerpoint/2010/main" val="154980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able Placeholder 2"/>
          <p:cNvSpPr>
            <a:spLocks noGrp="1"/>
          </p:cNvSpPr>
          <p:nvPr>
            <p:ph type="tbl" idx="1"/>
          </p:nvPr>
        </p:nvSpPr>
        <p:spPr>
          <a:xfrm>
            <a:off x="457200" y="1600202"/>
            <a:ext cx="8229600" cy="4525963"/>
          </a:xfrm>
        </p:spPr>
        <p:txBody>
          <a:bodyPr/>
          <a:lstStyle/>
          <a:p>
            <a:pPr lvl="0"/>
            <a:endParaRPr lang="en-I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9D2EE-AAA4-4274-92E4-8F37A21B65A6}" type="slidenum">
              <a:rPr lang="en-US"/>
              <a:pPr>
                <a:defRPr/>
              </a:pPr>
              <a:t>‹#›</a:t>
            </a:fld>
            <a:endParaRPr lang="en-US"/>
          </a:p>
        </p:txBody>
      </p:sp>
    </p:spTree>
    <p:extLst>
      <p:ext uri="{BB962C8B-B14F-4D97-AF65-F5344CB8AC3E}">
        <p14:creationId xmlns:p14="http://schemas.microsoft.com/office/powerpoint/2010/main" xmlns="" val="5397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981199"/>
          </a:xfrm>
        </p:spPr>
        <p:txBody>
          <a:bodyPr>
            <a:normAutofit/>
          </a:bodyPr>
          <a:lstStyle/>
          <a:p>
            <a:r>
              <a:rPr lang="en-IN" sz="4800" b="1" dirty="0" smtClean="0">
                <a:solidFill>
                  <a:srgbClr val="FF0000"/>
                </a:solidFill>
              </a:rPr>
              <a:t>Compound lipids</a:t>
            </a:r>
            <a:endParaRPr lang="en-IN" sz="4800" b="1" dirty="0">
              <a:solidFill>
                <a:srgbClr val="FF0000"/>
              </a:solidFill>
            </a:endParaRPr>
          </a:p>
        </p:txBody>
      </p:sp>
      <p:sp>
        <p:nvSpPr>
          <p:cNvPr id="3" name="Subtitle 2"/>
          <p:cNvSpPr>
            <a:spLocks noGrp="1"/>
          </p:cNvSpPr>
          <p:nvPr>
            <p:ph type="subTitle" idx="1"/>
          </p:nvPr>
        </p:nvSpPr>
        <p:spPr>
          <a:xfrm>
            <a:off x="4343400" y="3886200"/>
            <a:ext cx="3429000" cy="1752600"/>
          </a:xfrm>
        </p:spPr>
        <p:txBody>
          <a:bodyPr>
            <a:noAutofit/>
          </a:bodyPr>
          <a:lstStyle/>
          <a:p>
            <a:pPr algn="l"/>
            <a:r>
              <a:rPr lang="en-IN" sz="2000" dirty="0" smtClean="0"/>
              <a:t>Dr. Sapna Patel</a:t>
            </a:r>
          </a:p>
          <a:p>
            <a:pPr algn="l"/>
            <a:r>
              <a:rPr lang="en-IN" sz="2000" dirty="0" smtClean="0"/>
              <a:t>SR, Biochemistry Dept.</a:t>
            </a:r>
          </a:p>
          <a:p>
            <a:pPr algn="l"/>
            <a:r>
              <a:rPr lang="en-IN" sz="2000" dirty="0" smtClean="0"/>
              <a:t>Govt. Medical College</a:t>
            </a:r>
          </a:p>
          <a:p>
            <a:pPr algn="l"/>
            <a:r>
              <a:rPr lang="en-IN" sz="2000" dirty="0" smtClean="0"/>
              <a:t>Bhavnagar</a:t>
            </a:r>
            <a:endParaRPr lang="en-IN"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Glycerophospholipids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the </a:t>
            </a:r>
            <a:r>
              <a:rPr lang="en-US" dirty="0"/>
              <a:t>predominant lipids in membranes. </a:t>
            </a:r>
          </a:p>
        </p:txBody>
      </p:sp>
      <p:pic>
        <p:nvPicPr>
          <p:cNvPr id="1026" name="Picture 2"/>
          <p:cNvPicPr>
            <a:picLocks noChangeAspect="1" noChangeArrowheads="1"/>
          </p:cNvPicPr>
          <p:nvPr/>
        </p:nvPicPr>
        <p:blipFill>
          <a:blip r:embed="rId2"/>
          <a:srcRect/>
          <a:stretch>
            <a:fillRect/>
          </a:stretch>
        </p:blipFill>
        <p:spPr bwMode="auto">
          <a:xfrm>
            <a:off x="1143000" y="2667001"/>
            <a:ext cx="7239000" cy="4191000"/>
          </a:xfrm>
          <a:prstGeom prst="rect">
            <a:avLst/>
          </a:prstGeom>
          <a:noFill/>
          <a:ln w="9525">
            <a:noFill/>
            <a:miter lim="800000"/>
            <a:headEnd/>
            <a:tailEnd/>
          </a:ln>
          <a:effectLst/>
        </p:spPr>
      </p:pic>
    </p:spTree>
    <p:extLst>
      <p:ext uri="{BB962C8B-B14F-4D97-AF65-F5344CB8AC3E}">
        <p14:creationId xmlns:p14="http://schemas.microsoft.com/office/powerpoint/2010/main" xmlns="" val="231783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spc="18" dirty="0">
                <a:solidFill>
                  <a:srgbClr val="FF0000"/>
                </a:solidFill>
                <a:latin typeface="Calibri"/>
                <a:cs typeface="Calibri"/>
              </a:rPr>
              <a:t>Phosphatidic</a:t>
            </a:r>
            <a:r>
              <a:rPr lang="en-US" b="1" spc="-27" dirty="0">
                <a:solidFill>
                  <a:srgbClr val="FF0000"/>
                </a:solidFill>
                <a:latin typeface="Calibri"/>
                <a:cs typeface="Calibri"/>
              </a:rPr>
              <a:t> </a:t>
            </a:r>
            <a:r>
              <a:rPr lang="en-US" b="1" spc="18" dirty="0">
                <a:solidFill>
                  <a:srgbClr val="FF0000"/>
                </a:solidFill>
                <a:latin typeface="Calibri"/>
                <a:cs typeface="Calibri"/>
              </a:rPr>
              <a:t>acids</a:t>
            </a:r>
            <a:endParaRPr lang="en-US" b="1" dirty="0">
              <a:solidFill>
                <a:srgbClr val="FF0000"/>
              </a:solidFill>
            </a:endParaRPr>
          </a:p>
        </p:txBody>
      </p:sp>
      <p:sp>
        <p:nvSpPr>
          <p:cNvPr id="3" name="Content Placeholder 2"/>
          <p:cNvSpPr>
            <a:spLocks noGrp="1"/>
          </p:cNvSpPr>
          <p:nvPr>
            <p:ph idx="1"/>
          </p:nvPr>
        </p:nvSpPr>
        <p:spPr>
          <a:xfrm>
            <a:off x="228600" y="762000"/>
            <a:ext cx="8610600" cy="5364163"/>
          </a:xfrm>
        </p:spPr>
        <p:txBody>
          <a:bodyPr/>
          <a:lstStyle/>
          <a:p>
            <a:r>
              <a:rPr lang="en-US" dirty="0" smtClean="0"/>
              <a:t>Simplest </a:t>
            </a:r>
            <a:r>
              <a:rPr lang="en-US" dirty="0" err="1" smtClean="0"/>
              <a:t>phosphoglyceride</a:t>
            </a:r>
            <a:endParaRPr lang="en-US" dirty="0" smtClean="0"/>
          </a:p>
          <a:p>
            <a:r>
              <a:rPr lang="en-US" dirty="0" smtClean="0"/>
              <a:t>Precursor of the other members of this group </a:t>
            </a:r>
          </a:p>
          <a:p>
            <a:r>
              <a:rPr lang="en-US" dirty="0" smtClean="0"/>
              <a:t>Ester linkage</a:t>
            </a:r>
            <a:endParaRPr lang="en-US" dirty="0"/>
          </a:p>
          <a:p>
            <a:endParaRPr lang="en-US" dirty="0"/>
          </a:p>
        </p:txBody>
      </p:sp>
      <p:pic>
        <p:nvPicPr>
          <p:cNvPr id="4" name="Picture 3"/>
          <p:cNvPicPr>
            <a:picLocks noChangeAspect="1"/>
          </p:cNvPicPr>
          <p:nvPr/>
        </p:nvPicPr>
        <p:blipFill>
          <a:blip r:embed="rId2"/>
          <a:stretch>
            <a:fillRect/>
          </a:stretch>
        </p:blipFill>
        <p:spPr>
          <a:xfrm>
            <a:off x="1219200" y="3581401"/>
            <a:ext cx="3986213" cy="3276600"/>
          </a:xfrm>
          <a:prstGeom prst="rect">
            <a:avLst/>
          </a:prstGeom>
        </p:spPr>
      </p:pic>
      <p:sp>
        <p:nvSpPr>
          <p:cNvPr id="5" name="Rectangle 4"/>
          <p:cNvSpPr/>
          <p:nvPr/>
        </p:nvSpPr>
        <p:spPr>
          <a:xfrm>
            <a:off x="4648200" y="4419600"/>
            <a:ext cx="3499099" cy="400110"/>
          </a:xfrm>
          <a:prstGeom prst="rect">
            <a:avLst/>
          </a:prstGeom>
        </p:spPr>
        <p:txBody>
          <a:bodyPr wrap="none">
            <a:spAutoFit/>
          </a:bodyPr>
          <a:lstStyle/>
          <a:p>
            <a:r>
              <a:rPr lang="en-US" sz="2000" b="1" dirty="0" smtClean="0"/>
              <a:t>C16 or C18 saturated fatty acid </a:t>
            </a:r>
            <a:endParaRPr lang="en-IN" sz="2000" b="1" dirty="0"/>
          </a:p>
        </p:txBody>
      </p:sp>
      <p:sp>
        <p:nvSpPr>
          <p:cNvPr id="6" name="Rectangle 5"/>
          <p:cNvSpPr/>
          <p:nvPr/>
        </p:nvSpPr>
        <p:spPr>
          <a:xfrm>
            <a:off x="4724400" y="4953000"/>
            <a:ext cx="3717108" cy="400110"/>
          </a:xfrm>
          <a:prstGeom prst="rect">
            <a:avLst/>
          </a:prstGeom>
        </p:spPr>
        <p:txBody>
          <a:bodyPr wrap="none">
            <a:spAutoFit/>
          </a:bodyPr>
          <a:lstStyle/>
          <a:p>
            <a:r>
              <a:rPr lang="en-US" sz="2000" b="1" dirty="0" smtClean="0"/>
              <a:t>C18 or C20 unsaturated fatty acid</a:t>
            </a:r>
            <a:endParaRPr lang="en-IN" sz="2000" b="1" dirty="0"/>
          </a:p>
        </p:txBody>
      </p:sp>
    </p:spTree>
    <p:extLst>
      <p:ext uri="{BB962C8B-B14F-4D97-AF65-F5344CB8AC3E}">
        <p14:creationId xmlns:p14="http://schemas.microsoft.com/office/powerpoint/2010/main" xmlns="" val="32491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solidFill>
                  <a:srgbClr val="FF0000"/>
                </a:solidFill>
              </a:rPr>
              <a:t>Phospholipids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Choline + PA → </a:t>
            </a:r>
            <a:r>
              <a:rPr lang="en-US" dirty="0" err="1" smtClean="0"/>
              <a:t>phosphatidylcholine</a:t>
            </a:r>
            <a:r>
              <a:rPr lang="en-US" dirty="0" smtClean="0"/>
              <a:t> (PC) (lecithin)</a:t>
            </a:r>
          </a:p>
          <a:p>
            <a:r>
              <a:rPr lang="en-US" dirty="0" smtClean="0"/>
              <a:t>Serine </a:t>
            </a:r>
            <a:r>
              <a:rPr lang="en-US" dirty="0"/>
              <a:t>+ PA → </a:t>
            </a:r>
            <a:r>
              <a:rPr lang="en-US" dirty="0" err="1"/>
              <a:t>phosphatidylserine</a:t>
            </a:r>
            <a:r>
              <a:rPr lang="en-US" dirty="0"/>
              <a:t> (PS) </a:t>
            </a:r>
          </a:p>
          <a:p>
            <a:r>
              <a:rPr lang="en-US" dirty="0"/>
              <a:t>Ethanolamine + PA → </a:t>
            </a:r>
            <a:r>
              <a:rPr lang="en-US" dirty="0" err="1"/>
              <a:t>phosphatidylethanolamine</a:t>
            </a:r>
            <a:r>
              <a:rPr lang="en-US" dirty="0"/>
              <a:t> (PE) (</a:t>
            </a:r>
            <a:r>
              <a:rPr lang="en-US" dirty="0" err="1"/>
              <a:t>cephalin</a:t>
            </a:r>
            <a:r>
              <a:rPr lang="en-US" dirty="0"/>
              <a:t>) </a:t>
            </a:r>
          </a:p>
          <a:p>
            <a:r>
              <a:rPr lang="en-US" dirty="0" smtClean="0"/>
              <a:t>Inositol </a:t>
            </a:r>
            <a:r>
              <a:rPr lang="en-US" dirty="0"/>
              <a:t>+ PA → phosphatidylinositol (PI) </a:t>
            </a:r>
          </a:p>
          <a:p>
            <a:r>
              <a:rPr lang="en-US" dirty="0"/>
              <a:t>Glycerol + PA → </a:t>
            </a:r>
            <a:r>
              <a:rPr lang="en-US" dirty="0" err="1"/>
              <a:t>phosphatidylglycerol</a:t>
            </a:r>
            <a:r>
              <a:rPr lang="en-US" dirty="0"/>
              <a:t> (PG) </a:t>
            </a:r>
          </a:p>
        </p:txBody>
      </p:sp>
    </p:spTree>
    <p:extLst>
      <p:ext uri="{BB962C8B-B14F-4D97-AF65-F5344CB8AC3E}">
        <p14:creationId xmlns:p14="http://schemas.microsoft.com/office/powerpoint/2010/main" xmlns="" val="21194073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Lecithin (</a:t>
            </a:r>
            <a:r>
              <a:rPr lang="en-US" b="1" dirty="0" err="1"/>
              <a:t>Phosphatidylcholine</a:t>
            </a:r>
            <a:r>
              <a:rPr lang="en-US" b="1" dirty="0"/>
              <a:t>)</a:t>
            </a:r>
          </a:p>
        </p:txBody>
      </p:sp>
      <p:sp>
        <p:nvSpPr>
          <p:cNvPr id="3" name="Content Placeholder 2"/>
          <p:cNvSpPr>
            <a:spLocks noGrp="1"/>
          </p:cNvSpPr>
          <p:nvPr>
            <p:ph idx="1"/>
          </p:nvPr>
        </p:nvSpPr>
        <p:spPr>
          <a:xfrm>
            <a:off x="304800" y="1600200"/>
            <a:ext cx="8534400" cy="4525963"/>
          </a:xfrm>
        </p:spPr>
        <p:txBody>
          <a:bodyPr/>
          <a:lstStyle/>
          <a:p>
            <a:r>
              <a:rPr lang="en-US" dirty="0" smtClean="0"/>
              <a:t>cell </a:t>
            </a:r>
            <a:r>
              <a:rPr lang="en-US" dirty="0"/>
              <a:t>membrane and represent a large proportion of the body’s store of choline</a:t>
            </a:r>
          </a:p>
          <a:p>
            <a:r>
              <a:rPr lang="en-US" dirty="0"/>
              <a:t>Choline is important in nervous transmission, as acetylcholine, and as a store of labile methyl groups</a:t>
            </a:r>
          </a:p>
        </p:txBody>
      </p:sp>
      <p:pic>
        <p:nvPicPr>
          <p:cNvPr id="4" name="Picture 3"/>
          <p:cNvPicPr>
            <a:picLocks noChangeAspect="1"/>
          </p:cNvPicPr>
          <p:nvPr/>
        </p:nvPicPr>
        <p:blipFill>
          <a:blip r:embed="rId2"/>
          <a:stretch>
            <a:fillRect/>
          </a:stretch>
        </p:blipFill>
        <p:spPr>
          <a:xfrm>
            <a:off x="6188215" y="-21483"/>
            <a:ext cx="2831230" cy="1779639"/>
          </a:xfrm>
          <a:prstGeom prst="rect">
            <a:avLst/>
          </a:prstGeom>
        </p:spPr>
      </p:pic>
      <p:pic>
        <p:nvPicPr>
          <p:cNvPr id="5" name="Picture 4"/>
          <p:cNvPicPr>
            <a:picLocks noChangeAspect="1"/>
          </p:cNvPicPr>
          <p:nvPr/>
        </p:nvPicPr>
        <p:blipFill>
          <a:blip r:embed="rId3"/>
          <a:stretch>
            <a:fillRect/>
          </a:stretch>
        </p:blipFill>
        <p:spPr>
          <a:xfrm>
            <a:off x="2867524" y="4176252"/>
            <a:ext cx="4736306" cy="2438400"/>
          </a:xfrm>
          <a:prstGeom prst="rect">
            <a:avLst/>
          </a:prstGeom>
        </p:spPr>
      </p:pic>
    </p:spTree>
    <p:extLst>
      <p:ext uri="{BB962C8B-B14F-4D97-AF65-F5344CB8AC3E}">
        <p14:creationId xmlns:p14="http://schemas.microsoft.com/office/powerpoint/2010/main" xmlns="" val="99929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Dipalmitoyllecithin Is Necessary for Normal Lung Function</a:t>
            </a:r>
          </a:p>
        </p:txBody>
      </p:sp>
      <p:sp>
        <p:nvSpPr>
          <p:cNvPr id="3" name="Content Placeholder 2"/>
          <p:cNvSpPr>
            <a:spLocks noGrp="1"/>
          </p:cNvSpPr>
          <p:nvPr>
            <p:ph idx="1"/>
          </p:nvPr>
        </p:nvSpPr>
        <p:spPr>
          <a:xfrm>
            <a:off x="0" y="1752600"/>
            <a:ext cx="9144000" cy="4724400"/>
          </a:xfrm>
        </p:spPr>
        <p:txBody>
          <a:bodyPr>
            <a:normAutofit fontScale="92500" lnSpcReduction="20000"/>
          </a:bodyPr>
          <a:lstStyle/>
          <a:p>
            <a:r>
              <a:rPr lang="en-US" dirty="0"/>
              <a:t>It is an constituent of surfactant</a:t>
            </a:r>
          </a:p>
          <a:p>
            <a:r>
              <a:rPr lang="en-US" dirty="0" smtClean="0"/>
              <a:t>Surfactant= </a:t>
            </a:r>
            <a:r>
              <a:rPr lang="en-US" dirty="0"/>
              <a:t>Lipid (90%) </a:t>
            </a:r>
            <a:r>
              <a:rPr lang="en-US" dirty="0" smtClean="0"/>
              <a:t>+ Protein </a:t>
            </a:r>
            <a:r>
              <a:rPr lang="en-US" dirty="0"/>
              <a:t>(10%)</a:t>
            </a:r>
          </a:p>
          <a:p>
            <a:r>
              <a:rPr lang="en-US" dirty="0"/>
              <a:t>From that lipid about 80 % phospholipid is Dipalmitoyllecithin</a:t>
            </a:r>
            <a:r>
              <a:rPr lang="en-US" dirty="0" smtClean="0"/>
              <a:t>.</a:t>
            </a:r>
          </a:p>
          <a:p>
            <a:r>
              <a:rPr lang="en-US" dirty="0" smtClean="0"/>
              <a:t>synthesized by type II Pnumocytes  of lung</a:t>
            </a:r>
          </a:p>
          <a:p>
            <a:r>
              <a:rPr lang="en-US" dirty="0" smtClean="0"/>
              <a:t>Before the 28th week of gestation, fetal lung synthesizes primarily sphingomyelin</a:t>
            </a:r>
          </a:p>
          <a:p>
            <a:r>
              <a:rPr lang="en-US" dirty="0" smtClean="0"/>
              <a:t>At the 24th week of gestation, the type II granular </a:t>
            </a:r>
            <a:r>
              <a:rPr lang="en-US" dirty="0" err="1" smtClean="0"/>
              <a:t>pneumocytes</a:t>
            </a:r>
            <a:r>
              <a:rPr lang="en-US" dirty="0" smtClean="0"/>
              <a:t> appear in the alveolar epithelium and start to produce lamellar bodies (</a:t>
            </a:r>
            <a:r>
              <a:rPr lang="en-US" dirty="0" err="1" smtClean="0"/>
              <a:t>phosphatidylcholine</a:t>
            </a:r>
            <a:r>
              <a:rPr lang="en-US" dirty="0" smtClean="0"/>
              <a:t> storage organelles)</a:t>
            </a:r>
          </a:p>
          <a:p>
            <a:endParaRPr lang="en-US" dirty="0" smtClean="0"/>
          </a:p>
          <a:p>
            <a:endParaRPr lang="en-US" dirty="0" smtClean="0"/>
          </a:p>
          <a:p>
            <a:endParaRPr lang="en-US" dirty="0"/>
          </a:p>
        </p:txBody>
      </p:sp>
    </p:spTree>
    <p:extLst>
      <p:ext uri="{BB962C8B-B14F-4D97-AF65-F5344CB8AC3E}">
        <p14:creationId xmlns:p14="http://schemas.microsoft.com/office/powerpoint/2010/main" xmlns="" val="1628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9144000" cy="6905252"/>
          </a:xfrm>
          <a:prstGeom prst="rect">
            <a:avLst/>
          </a:prstGeom>
        </p:spPr>
        <p:txBody>
          <a:bodyPr vert="horz" wrap="square" lIns="0" tIns="10950" rIns="0" bIns="0" rtlCol="0">
            <a:spAutoFit/>
          </a:bodyPr>
          <a:lstStyle/>
          <a:p>
            <a:pPr>
              <a:buFont typeface="Arial" pitchFamily="34" charset="0"/>
              <a:buChar char="•"/>
            </a:pPr>
            <a:r>
              <a:rPr lang="en-US" sz="3200" dirty="0" smtClean="0"/>
              <a:t>  glycogen that has been stored in epithelial type II cells is converted to fatty acids and then to </a:t>
            </a:r>
            <a:r>
              <a:rPr lang="en-US" sz="3200" dirty="0" err="1" smtClean="0"/>
              <a:t>dipalmitoyl</a:t>
            </a:r>
            <a:r>
              <a:rPr lang="en-US" sz="3200" dirty="0" smtClean="0"/>
              <a:t> lecithin</a:t>
            </a:r>
          </a:p>
          <a:p>
            <a:pPr>
              <a:buFont typeface="Arial" pitchFamily="34" charset="0"/>
              <a:buChar char="•"/>
            </a:pPr>
            <a:r>
              <a:rPr lang="en-US" sz="3200" dirty="0" smtClean="0"/>
              <a:t>  Their number increases until the 32nd week when surfactant appears in the lung and amniotic fluid.</a:t>
            </a:r>
          </a:p>
          <a:p>
            <a:pPr>
              <a:buFont typeface="Arial" pitchFamily="34" charset="0"/>
              <a:buChar char="•"/>
            </a:pPr>
            <a:r>
              <a:rPr lang="en-US" sz="3200" dirty="0" smtClean="0"/>
              <a:t> The maturity of the fetal lung can be assessed from the </a:t>
            </a:r>
            <a:r>
              <a:rPr lang="en-US" sz="3200" b="1" dirty="0" err="1" smtClean="0"/>
              <a:t>lecichin</a:t>
            </a:r>
            <a:r>
              <a:rPr lang="en-US" sz="3200" b="1" dirty="0" smtClean="0"/>
              <a:t>/sphingomyelin (L/S) </a:t>
            </a:r>
            <a:r>
              <a:rPr lang="en-US" sz="3200" dirty="0" smtClean="0"/>
              <a:t>ratio in amniotic fluid. </a:t>
            </a:r>
          </a:p>
          <a:p>
            <a:pPr>
              <a:buFont typeface="Arial" pitchFamily="34" charset="0"/>
              <a:buChar char="•"/>
            </a:pPr>
            <a:r>
              <a:rPr lang="en-US" sz="3200" dirty="0" smtClean="0"/>
              <a:t> The mean L/S ratio in normal pregnancies increases gradually with gestation until about 31 or 32 weeks when the slope rises sharply</a:t>
            </a:r>
          </a:p>
          <a:p>
            <a:pPr>
              <a:buFont typeface="Arial" pitchFamily="34" charset="0"/>
              <a:buChar char="•"/>
            </a:pPr>
            <a:r>
              <a:rPr lang="en-US" sz="3200" dirty="0" smtClean="0"/>
              <a:t> The ratio of </a:t>
            </a:r>
            <a:r>
              <a:rPr lang="en-US" sz="3200" b="1" dirty="0" smtClean="0"/>
              <a:t>2.0 </a:t>
            </a:r>
            <a:r>
              <a:rPr lang="en-US" sz="3200" dirty="0" smtClean="0"/>
              <a:t>is achieved at the gestational age of about 34 weeks. Helpful to decide timing elective deliveries</a:t>
            </a:r>
          </a:p>
        </p:txBody>
      </p:sp>
    </p:spTree>
    <p:extLst>
      <p:ext uri="{BB962C8B-B14F-4D97-AF65-F5344CB8AC3E}">
        <p14:creationId xmlns:p14="http://schemas.microsoft.com/office/powerpoint/2010/main" xmlns="" val="203703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886700" cy="914399"/>
          </a:xfrm>
        </p:spPr>
        <p:txBody>
          <a:bodyPr/>
          <a:lstStyle/>
          <a:p>
            <a:r>
              <a:rPr lang="en-US" b="1" dirty="0">
                <a:solidFill>
                  <a:srgbClr val="FF0000"/>
                </a:solidFill>
              </a:rPr>
              <a:t>Clinical Significance</a:t>
            </a:r>
          </a:p>
        </p:txBody>
      </p:sp>
      <p:sp>
        <p:nvSpPr>
          <p:cNvPr id="3" name="Content Placeholder 2"/>
          <p:cNvSpPr>
            <a:spLocks noGrp="1"/>
          </p:cNvSpPr>
          <p:nvPr>
            <p:ph idx="1"/>
          </p:nvPr>
        </p:nvSpPr>
        <p:spPr>
          <a:xfrm>
            <a:off x="304800" y="914400"/>
            <a:ext cx="8610600" cy="5211763"/>
          </a:xfrm>
        </p:spPr>
        <p:txBody>
          <a:bodyPr>
            <a:normAutofit/>
          </a:bodyPr>
          <a:lstStyle/>
          <a:p>
            <a:r>
              <a:rPr lang="en-US" sz="2800" dirty="0" smtClean="0"/>
              <a:t>It lowers alveolar surface tension and improves gas</a:t>
            </a:r>
            <a:r>
              <a:rPr lang="en-IN" sz="2800" dirty="0" smtClean="0"/>
              <a:t> </a:t>
            </a:r>
            <a:r>
              <a:rPr lang="en-US" sz="2800" dirty="0" smtClean="0"/>
              <a:t>exchange &amp; prevent collapse of the alveoli.</a:t>
            </a:r>
          </a:p>
          <a:p>
            <a:r>
              <a:rPr lang="en-US" sz="2800" dirty="0" smtClean="0"/>
              <a:t>In premature babies, this surfactant is deficient and  they suffer from </a:t>
            </a:r>
            <a:r>
              <a:rPr lang="en-US" sz="2800" b="1" dirty="0" smtClean="0"/>
              <a:t>Respiratory</a:t>
            </a:r>
            <a:r>
              <a:rPr lang="en-IN" sz="2800" b="1" dirty="0" smtClean="0"/>
              <a:t> </a:t>
            </a:r>
            <a:r>
              <a:rPr lang="en-US" sz="2800" b="1" dirty="0" smtClean="0"/>
              <a:t>Distress</a:t>
            </a:r>
            <a:r>
              <a:rPr lang="en-IN" sz="2800" b="1" dirty="0" smtClean="0"/>
              <a:t> </a:t>
            </a:r>
            <a:r>
              <a:rPr lang="en-US" sz="2800" b="1" dirty="0" smtClean="0"/>
              <a:t>Syndrome</a:t>
            </a:r>
            <a:r>
              <a:rPr lang="en-US" sz="2800" dirty="0" smtClean="0"/>
              <a:t>.</a:t>
            </a:r>
          </a:p>
          <a:p>
            <a:r>
              <a:rPr lang="en-US" sz="2800" dirty="0" smtClean="0"/>
              <a:t>Glucocorticoids increase the synthesis of the surfactant  complex and promote differentiation of lung cells.</a:t>
            </a:r>
          </a:p>
          <a:p>
            <a:pPr>
              <a:buNone/>
            </a:pPr>
            <a:endParaRPr lang="en-US" sz="2800" dirty="0"/>
          </a:p>
        </p:txBody>
      </p:sp>
      <p:pic>
        <p:nvPicPr>
          <p:cNvPr id="4" name="Picture 3"/>
          <p:cNvPicPr>
            <a:picLocks noChangeAspect="1"/>
          </p:cNvPicPr>
          <p:nvPr/>
        </p:nvPicPr>
        <p:blipFill>
          <a:blip r:embed="rId2"/>
          <a:stretch>
            <a:fillRect/>
          </a:stretch>
        </p:blipFill>
        <p:spPr>
          <a:xfrm>
            <a:off x="753684" y="3962400"/>
            <a:ext cx="6942516" cy="2895601"/>
          </a:xfrm>
          <a:prstGeom prst="rect">
            <a:avLst/>
          </a:prstGeom>
        </p:spPr>
      </p:pic>
    </p:spTree>
    <p:extLst>
      <p:ext uri="{BB962C8B-B14F-4D97-AF65-F5344CB8AC3E}">
        <p14:creationId xmlns:p14="http://schemas.microsoft.com/office/powerpoint/2010/main" xmlns="" val="406543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Phosphatidylethanolamine</a:t>
            </a:r>
            <a:r>
              <a:rPr lang="en-US" b="1" dirty="0">
                <a:solidFill>
                  <a:srgbClr val="FF0000"/>
                </a:solidFill>
              </a:rPr>
              <a:t> (</a:t>
            </a:r>
            <a:r>
              <a:rPr lang="en-US" b="1" dirty="0" err="1">
                <a:solidFill>
                  <a:srgbClr val="FF0000"/>
                </a:solidFill>
              </a:rPr>
              <a:t>cephalin</a:t>
            </a:r>
            <a:r>
              <a:rPr lang="en-US" b="1" dirty="0">
                <a:solidFill>
                  <a:srgbClr val="FF0000"/>
                </a:solidFill>
              </a:rPr>
              <a:t>) and </a:t>
            </a:r>
            <a:r>
              <a:rPr lang="en-US" b="1" dirty="0" err="1">
                <a:solidFill>
                  <a:srgbClr val="FF0000"/>
                </a:solidFill>
              </a:rPr>
              <a:t>phosphatidylserine</a:t>
            </a:r>
            <a:endParaRPr lang="en-US" b="1" dirty="0">
              <a:solidFill>
                <a:srgbClr val="FF0000"/>
              </a:solidFill>
            </a:endParaRPr>
          </a:p>
        </p:txBody>
      </p:sp>
      <p:sp>
        <p:nvSpPr>
          <p:cNvPr id="3" name="Content Placeholder 2"/>
          <p:cNvSpPr>
            <a:spLocks noGrp="1"/>
          </p:cNvSpPr>
          <p:nvPr>
            <p:ph idx="1"/>
          </p:nvPr>
        </p:nvSpPr>
        <p:spPr>
          <a:xfrm>
            <a:off x="0" y="1600200"/>
            <a:ext cx="9144000" cy="4525963"/>
          </a:xfrm>
        </p:spPr>
        <p:txBody>
          <a:bodyPr/>
          <a:lstStyle/>
          <a:p>
            <a:r>
              <a:rPr lang="en-US" dirty="0"/>
              <a:t>are also found in cell </a:t>
            </a:r>
            <a:r>
              <a:rPr lang="en-US" dirty="0" smtClean="0"/>
              <a:t>membranes</a:t>
            </a:r>
            <a:endParaRPr lang="en-US" dirty="0"/>
          </a:p>
          <a:p>
            <a:r>
              <a:rPr lang="en-US" dirty="0" err="1"/>
              <a:t>Phosphatidylserine</a:t>
            </a:r>
            <a:r>
              <a:rPr lang="en-US" dirty="0"/>
              <a:t> also plays a role in apoptosis (programmed cell death)</a:t>
            </a:r>
          </a:p>
        </p:txBody>
      </p:sp>
      <p:pic>
        <p:nvPicPr>
          <p:cNvPr id="4" name="Picture 3"/>
          <p:cNvPicPr>
            <a:picLocks noChangeAspect="1"/>
          </p:cNvPicPr>
          <p:nvPr/>
        </p:nvPicPr>
        <p:blipFill>
          <a:blip r:embed="rId2"/>
          <a:stretch>
            <a:fillRect/>
          </a:stretch>
        </p:blipFill>
        <p:spPr>
          <a:xfrm>
            <a:off x="0" y="3352800"/>
            <a:ext cx="4293394" cy="3505200"/>
          </a:xfrm>
          <a:prstGeom prst="rect">
            <a:avLst/>
          </a:prstGeom>
        </p:spPr>
      </p:pic>
      <p:pic>
        <p:nvPicPr>
          <p:cNvPr id="5" name="Picture 4"/>
          <p:cNvPicPr>
            <a:picLocks noChangeAspect="1"/>
          </p:cNvPicPr>
          <p:nvPr/>
        </p:nvPicPr>
        <p:blipFill>
          <a:blip r:embed="rId3"/>
          <a:stretch>
            <a:fillRect/>
          </a:stretch>
        </p:blipFill>
        <p:spPr>
          <a:xfrm>
            <a:off x="4724400" y="3352800"/>
            <a:ext cx="4070747" cy="3257550"/>
          </a:xfrm>
          <a:prstGeom prst="rect">
            <a:avLst/>
          </a:prstGeom>
        </p:spPr>
      </p:pic>
    </p:spTree>
    <p:extLst>
      <p:ext uri="{BB962C8B-B14F-4D97-AF65-F5344CB8AC3E}">
        <p14:creationId xmlns:p14="http://schemas.microsoft.com/office/powerpoint/2010/main" xmlns="" val="253790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F0000"/>
                </a:solidFill>
              </a:rPr>
              <a:t>Clearance of Red Blood Cells: Role of </a:t>
            </a:r>
            <a:r>
              <a:rPr lang="en-US" sz="3600" b="1" dirty="0" err="1">
                <a:solidFill>
                  <a:srgbClr val="FF0000"/>
                </a:solidFill>
              </a:rPr>
              <a:t>Phosphatidylserine</a:t>
            </a:r>
            <a:r>
              <a:rPr lang="en-US" sz="3600" b="1" dirty="0">
                <a:solidFill>
                  <a:srgbClr val="FF0000"/>
                </a:solidFill>
              </a:rPr>
              <a:t> </a:t>
            </a:r>
          </a:p>
        </p:txBody>
      </p:sp>
      <p:pic>
        <p:nvPicPr>
          <p:cNvPr id="1026" name="Picture 2" descr="Disturbance of red blood cell (RBC) homeostasis by uremia and hypoxemia. (A) Under normal conditions, healthy RBC maintain a normal calcium influx and a physiological balance between reduced glutathione (GSH) and reactive oxygen species (ROS). Under these circumstances, phosphatidylserine (PS) is located at the inner leaf of the RBC cell membrane and not exposed to the extracellular milieu. (B) In CKD, uremic toxins (UT), such as indoxyl sulfate (IS) accumulate; in addition, a low hemoglobin oxygen saturation (hypoxemia) is observed in a number of patients. These conditions in CKD RBC, favor an increased calcium influx and consequently a rise in intracellular calcium concentration. With the cellular redox state-maintained, the amount of ROS generation increases and GSH recycling is impaired. When the redox balance is disturbed, high ROS levels can disrupt the normal cellular machinery, eventually triggering the translocation of PS to the RBC surface, a signal that initiates RBC death (eryptosis). (C) Undertaking further study are necessary to understand 1. levels of ceramide formation under uremic and hypoxemic conditions, and 2. the impact of blocking the transport of the uremic toxins into RBC via organic anion transporter 2 (OAT2) on cell homeostasis. Fig. created using BioRender (https://app.biorender.com)."/>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094271" y="2458064"/>
            <a:ext cx="5315273" cy="3856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413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dirty="0" err="1">
                <a:solidFill>
                  <a:srgbClr val="FF0000"/>
                </a:solidFill>
              </a:rPr>
              <a:t>Cardiolipin</a:t>
            </a:r>
            <a:r>
              <a:rPr lang="en-US" b="1" dirty="0">
                <a:solidFill>
                  <a:srgbClr val="FF0000"/>
                </a:solidFill>
              </a:rPr>
              <a:t> (</a:t>
            </a:r>
            <a:r>
              <a:rPr lang="en-US" b="1" dirty="0" err="1">
                <a:solidFill>
                  <a:srgbClr val="FF0000"/>
                </a:solidFill>
              </a:rPr>
              <a:t>diphosphatidylglycerol</a:t>
            </a:r>
            <a:r>
              <a:rPr lang="en-US" b="1" dirty="0">
                <a:solidFill>
                  <a:srgbClr val="FF0000"/>
                </a:solidFill>
              </a:rPr>
              <a:t>)</a:t>
            </a:r>
          </a:p>
        </p:txBody>
      </p:sp>
      <p:sp>
        <p:nvSpPr>
          <p:cNvPr id="3" name="Content Placeholder 2"/>
          <p:cNvSpPr>
            <a:spLocks noGrp="1"/>
          </p:cNvSpPr>
          <p:nvPr>
            <p:ph idx="1"/>
          </p:nvPr>
        </p:nvSpPr>
        <p:spPr>
          <a:xfrm>
            <a:off x="457200" y="1219200"/>
            <a:ext cx="8229600" cy="4906963"/>
          </a:xfrm>
        </p:spPr>
        <p:txBody>
          <a:bodyPr>
            <a:normAutofit/>
          </a:bodyPr>
          <a:lstStyle/>
          <a:p>
            <a:r>
              <a:rPr lang="en-US" dirty="0" err="1" smtClean="0"/>
              <a:t>Cardiolipin</a:t>
            </a:r>
            <a:r>
              <a:rPr lang="en-US" dirty="0" smtClean="0"/>
              <a:t> </a:t>
            </a:r>
            <a:r>
              <a:rPr lang="en-US" dirty="0"/>
              <a:t>is found in </a:t>
            </a:r>
            <a:r>
              <a:rPr lang="en-US" dirty="0" smtClean="0"/>
              <a:t>mitochondrial membranes </a:t>
            </a:r>
            <a:r>
              <a:rPr lang="en-US" dirty="0"/>
              <a:t>in bacteria and eukaryotes. </a:t>
            </a:r>
          </a:p>
        </p:txBody>
      </p:sp>
      <p:pic>
        <p:nvPicPr>
          <p:cNvPr id="4" name="object 3"/>
          <p:cNvPicPr/>
          <p:nvPr/>
        </p:nvPicPr>
        <p:blipFill>
          <a:blip r:embed="rId2" cstate="print"/>
          <a:stretch>
            <a:fillRect/>
          </a:stretch>
        </p:blipFill>
        <p:spPr>
          <a:xfrm>
            <a:off x="762000" y="2514600"/>
            <a:ext cx="7772400" cy="3675185"/>
          </a:xfrm>
          <a:prstGeom prst="rect">
            <a:avLst/>
          </a:prstGeom>
        </p:spPr>
      </p:pic>
    </p:spTree>
    <p:extLst>
      <p:ext uri="{BB962C8B-B14F-4D97-AF65-F5344CB8AC3E}">
        <p14:creationId xmlns:p14="http://schemas.microsoft.com/office/powerpoint/2010/main" xmlns="" val="351251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Classification of lipid</a:t>
            </a:r>
            <a:endParaRPr lang="en-US" b="1" dirty="0">
              <a:solidFill>
                <a:srgbClr val="FF0000"/>
              </a:solidFill>
            </a:endParaRPr>
          </a:p>
        </p:txBody>
      </p:sp>
      <p:sp>
        <p:nvSpPr>
          <p:cNvPr id="3" name="Content Placeholder 2"/>
          <p:cNvSpPr>
            <a:spLocks noGrp="1"/>
          </p:cNvSpPr>
          <p:nvPr>
            <p:ph idx="1"/>
          </p:nvPr>
        </p:nvSpPr>
        <p:spPr/>
        <p:txBody>
          <a:bodyPr/>
          <a:lstStyle/>
          <a:p>
            <a:pPr marL="609600" indent="-609600">
              <a:buFontTx/>
              <a:buAutoNum type="arabicPeriod"/>
            </a:pPr>
            <a:r>
              <a:rPr lang="en-US" altLang="en-US" dirty="0">
                <a:latin typeface="Times New Roman" panose="02020603050405020304" pitchFamily="18" charset="0"/>
                <a:cs typeface="Times New Roman" panose="02020603050405020304" pitchFamily="18" charset="0"/>
              </a:rPr>
              <a:t>SIMPLE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COMPOUND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DERIVED LIPIDS</a:t>
            </a:r>
          </a:p>
          <a:p>
            <a:pPr marL="609600" indent="-609600">
              <a:buFontTx/>
              <a:buAutoNum type="arabicPeriod"/>
            </a:pPr>
            <a:r>
              <a:rPr lang="en-US" altLang="en-US" dirty="0">
                <a:latin typeface="Times New Roman" panose="02020603050405020304" pitchFamily="18" charset="0"/>
                <a:cs typeface="Times New Roman" panose="02020603050405020304" pitchFamily="18" charset="0"/>
              </a:rPr>
              <a:t>LIPIDS </a:t>
            </a:r>
            <a:r>
              <a:rPr lang="en-US" altLang="en-US" dirty="0" smtClean="0">
                <a:latin typeface="Times New Roman" panose="02020603050405020304" pitchFamily="18" charset="0"/>
                <a:cs typeface="Times New Roman" panose="02020603050405020304" pitchFamily="18" charset="0"/>
              </a:rPr>
              <a:t>ASSOCIATED SUBSTANCES</a:t>
            </a:r>
            <a:endParaRPr lang="en-US" alt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2835911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a:solidFill>
                  <a:srgbClr val="FF0000"/>
                </a:solidFill>
              </a:rPr>
              <a:t>Phosphatidylinositol </a:t>
            </a:r>
          </a:p>
        </p:txBody>
      </p:sp>
      <p:sp>
        <p:nvSpPr>
          <p:cNvPr id="3" name="Content Placeholder 2"/>
          <p:cNvSpPr>
            <a:spLocks noGrp="1"/>
          </p:cNvSpPr>
          <p:nvPr>
            <p:ph idx="1"/>
          </p:nvPr>
        </p:nvSpPr>
        <p:spPr>
          <a:xfrm>
            <a:off x="0" y="914400"/>
            <a:ext cx="9144000" cy="5211763"/>
          </a:xfrm>
        </p:spPr>
        <p:txBody>
          <a:bodyPr>
            <a:normAutofit/>
          </a:bodyPr>
          <a:lstStyle/>
          <a:p>
            <a:r>
              <a:rPr lang="en-US" dirty="0"/>
              <a:t>Phosphatidylinositol present in the cell membrane </a:t>
            </a:r>
          </a:p>
          <a:p>
            <a:r>
              <a:rPr lang="en-US" dirty="0" smtClean="0"/>
              <a:t>Play </a:t>
            </a:r>
            <a:r>
              <a:rPr lang="en-US" dirty="0"/>
              <a:t>an important role in cell </a:t>
            </a:r>
            <a:r>
              <a:rPr lang="en-US" dirty="0" smtClean="0"/>
              <a:t>signaling </a:t>
            </a:r>
            <a:r>
              <a:rPr lang="en-US" dirty="0"/>
              <a:t>and membrane </a:t>
            </a:r>
            <a:r>
              <a:rPr lang="en-US" dirty="0" smtClean="0"/>
              <a:t>trafficking &amp; it is precursor </a:t>
            </a:r>
            <a:r>
              <a:rPr lang="en-US" dirty="0"/>
              <a:t>of second messenger in hormonal pathways</a:t>
            </a:r>
            <a:r>
              <a:rPr lang="en-US" dirty="0" smtClean="0"/>
              <a:t>. (</a:t>
            </a:r>
            <a:r>
              <a:rPr lang="en-US" dirty="0"/>
              <a:t>Phosphatidylinositol 4,5-bisphosphate (PiP2))</a:t>
            </a:r>
          </a:p>
        </p:txBody>
      </p:sp>
      <p:pic>
        <p:nvPicPr>
          <p:cNvPr id="4" name="Picture 3"/>
          <p:cNvPicPr>
            <a:picLocks noChangeAspect="1"/>
          </p:cNvPicPr>
          <p:nvPr/>
        </p:nvPicPr>
        <p:blipFill>
          <a:blip r:embed="rId2"/>
          <a:stretch>
            <a:fillRect/>
          </a:stretch>
        </p:blipFill>
        <p:spPr>
          <a:xfrm>
            <a:off x="1600200" y="3563755"/>
            <a:ext cx="6096000" cy="3294245"/>
          </a:xfrm>
          <a:prstGeom prst="rect">
            <a:avLst/>
          </a:prstGeom>
        </p:spPr>
      </p:pic>
    </p:spTree>
    <p:extLst>
      <p:ext uri="{BB962C8B-B14F-4D97-AF65-F5344CB8AC3E}">
        <p14:creationId xmlns:p14="http://schemas.microsoft.com/office/powerpoint/2010/main" xmlns="" val="3295900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1" y="489444"/>
            <a:ext cx="3882114" cy="626102"/>
          </a:xfrm>
          <a:prstGeom prst="rect">
            <a:avLst/>
          </a:prstGeom>
        </p:spPr>
        <p:txBody>
          <a:bodyPr vert="horz" wrap="square" lIns="0" tIns="11526" rIns="0" bIns="0" rtlCol="0" anchor="ctr">
            <a:spAutoFit/>
          </a:bodyPr>
          <a:lstStyle/>
          <a:p>
            <a:pPr marL="11527">
              <a:lnSpc>
                <a:spcPct val="100000"/>
              </a:lnSpc>
              <a:spcBef>
                <a:spcPts val="91"/>
              </a:spcBef>
            </a:pPr>
            <a:r>
              <a:rPr sz="3993" spc="-5"/>
              <a:t>Plasmalogen</a:t>
            </a:r>
            <a:endParaRPr sz="3993" dirty="0"/>
          </a:p>
        </p:txBody>
      </p:sp>
      <p:pic>
        <p:nvPicPr>
          <p:cNvPr id="3" name="object 3"/>
          <p:cNvPicPr/>
          <p:nvPr/>
        </p:nvPicPr>
        <p:blipFill>
          <a:blip r:embed="rId2" cstate="print"/>
          <a:stretch>
            <a:fillRect/>
          </a:stretch>
        </p:blipFill>
        <p:spPr>
          <a:xfrm>
            <a:off x="1926340" y="1561549"/>
            <a:ext cx="5290457" cy="4500691"/>
          </a:xfrm>
          <a:prstGeom prst="rect">
            <a:avLst/>
          </a:prstGeom>
        </p:spPr>
      </p:pic>
    </p:spTree>
    <p:extLst>
      <p:ext uri="{BB962C8B-B14F-4D97-AF65-F5344CB8AC3E}">
        <p14:creationId xmlns:p14="http://schemas.microsoft.com/office/powerpoint/2010/main" xmlns="" val="29812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pc="-5" dirty="0">
                <a:solidFill>
                  <a:srgbClr val="FF0000"/>
                </a:solidFill>
              </a:rPr>
              <a:t>Plasmalogen</a:t>
            </a:r>
            <a:endParaRPr lang="en-US" b="1" dirty="0">
              <a:solidFill>
                <a:srgbClr val="FF0000"/>
              </a:solidFill>
            </a:endParaRPr>
          </a:p>
        </p:txBody>
      </p:sp>
      <p:sp>
        <p:nvSpPr>
          <p:cNvPr id="3" name="Content Placeholder 2"/>
          <p:cNvSpPr>
            <a:spLocks noGrp="1"/>
          </p:cNvSpPr>
          <p:nvPr>
            <p:ph idx="1"/>
          </p:nvPr>
        </p:nvSpPr>
        <p:spPr>
          <a:xfrm>
            <a:off x="0" y="762000"/>
            <a:ext cx="9144000" cy="6096001"/>
          </a:xfrm>
        </p:spPr>
        <p:txBody>
          <a:bodyPr>
            <a:normAutofit lnSpcReduction="10000"/>
          </a:bodyPr>
          <a:lstStyle/>
          <a:p>
            <a:r>
              <a:rPr lang="en-US" dirty="0" smtClean="0"/>
              <a:t>fatty </a:t>
            </a:r>
            <a:r>
              <a:rPr lang="en-US" dirty="0"/>
              <a:t>acid at carbon 1 of a </a:t>
            </a:r>
            <a:r>
              <a:rPr lang="en-US" dirty="0" err="1"/>
              <a:t>glycerophospholipid</a:t>
            </a:r>
            <a:r>
              <a:rPr lang="en-US" dirty="0"/>
              <a:t> is replaced by an unsaturated alkyl group attached by an </a:t>
            </a:r>
            <a:r>
              <a:rPr lang="en-US" b="1" dirty="0"/>
              <a:t>ether </a:t>
            </a:r>
            <a:r>
              <a:rPr lang="en-US" dirty="0"/>
              <a:t>(rather than by an ester</a:t>
            </a:r>
            <a:r>
              <a:rPr lang="en-US" dirty="0" smtClean="0"/>
              <a:t>)</a:t>
            </a:r>
            <a:endParaRPr lang="en-US" dirty="0"/>
          </a:p>
          <a:p>
            <a:r>
              <a:rPr lang="en-US" dirty="0" smtClean="0"/>
              <a:t>Constitute 10 </a:t>
            </a:r>
            <a:r>
              <a:rPr lang="en-US" dirty="0"/>
              <a:t>to 30% of the phospholipids of brain and heart. </a:t>
            </a:r>
          </a:p>
          <a:p>
            <a:r>
              <a:rPr lang="en-US" dirty="0" err="1" smtClean="0"/>
              <a:t>Plasmalogens</a:t>
            </a:r>
            <a:r>
              <a:rPr lang="en-US" dirty="0" smtClean="0"/>
              <a:t> </a:t>
            </a:r>
            <a:r>
              <a:rPr lang="en-US" dirty="0"/>
              <a:t>use “al” rather than “</a:t>
            </a:r>
            <a:r>
              <a:rPr lang="en-US" dirty="0" err="1"/>
              <a:t>yl</a:t>
            </a:r>
            <a:r>
              <a:rPr lang="en-US" dirty="0"/>
              <a:t>” in their names</a:t>
            </a:r>
          </a:p>
          <a:p>
            <a:r>
              <a:rPr lang="en-US" dirty="0"/>
              <a:t>For example, </a:t>
            </a:r>
            <a:r>
              <a:rPr lang="en-US" dirty="0" err="1"/>
              <a:t>phosphatidalethanolamine</a:t>
            </a:r>
            <a:r>
              <a:rPr lang="en-US" dirty="0"/>
              <a:t>, which is abundant in nerve </a:t>
            </a:r>
            <a:r>
              <a:rPr lang="en-US" dirty="0" smtClean="0"/>
              <a:t>tissue.</a:t>
            </a:r>
            <a:endParaRPr lang="en-US" dirty="0"/>
          </a:p>
          <a:p>
            <a:r>
              <a:rPr lang="en-US" dirty="0" err="1"/>
              <a:t>Phosphatidalcholine</a:t>
            </a:r>
            <a:r>
              <a:rPr lang="en-US" dirty="0"/>
              <a:t> (abundant in heart muscle) is the other quantitatively significant ether lipid in mammals</a:t>
            </a:r>
          </a:p>
        </p:txBody>
      </p:sp>
    </p:spTree>
    <p:extLst>
      <p:ext uri="{BB962C8B-B14F-4D97-AF65-F5344CB8AC3E}">
        <p14:creationId xmlns:p14="http://schemas.microsoft.com/office/powerpoint/2010/main" xmlns="" val="266568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41" dirty="0">
                <a:latin typeface="Calibri"/>
                <a:cs typeface="Calibri"/>
              </a:rPr>
              <a:t>B</a:t>
            </a:r>
            <a:r>
              <a:rPr lang="en-US" spc="-9" dirty="0">
                <a:latin typeface="Calibri"/>
                <a:cs typeface="Calibri"/>
              </a:rPr>
              <a:t>-</a:t>
            </a:r>
            <a:r>
              <a:rPr lang="en-US" spc="27" dirty="0" err="1">
                <a:latin typeface="Calibri"/>
                <a:cs typeface="Calibri"/>
              </a:rPr>
              <a:t>S</a:t>
            </a:r>
            <a:r>
              <a:rPr lang="en-US" spc="23" dirty="0" err="1">
                <a:latin typeface="Calibri"/>
                <a:cs typeface="Calibri"/>
              </a:rPr>
              <a:t>ph</a:t>
            </a:r>
            <a:r>
              <a:rPr lang="en-US" spc="32" dirty="0" err="1">
                <a:latin typeface="Calibri"/>
                <a:cs typeface="Calibri"/>
              </a:rPr>
              <a:t>i</a:t>
            </a:r>
            <a:r>
              <a:rPr lang="en-US" spc="23" dirty="0" err="1">
                <a:latin typeface="Calibri"/>
                <a:cs typeface="Calibri"/>
              </a:rPr>
              <a:t>n</a:t>
            </a:r>
            <a:r>
              <a:rPr lang="en-US" spc="-23" dirty="0" err="1">
                <a:latin typeface="Calibri"/>
                <a:cs typeface="Calibri"/>
              </a:rPr>
              <a:t>g</a:t>
            </a:r>
            <a:r>
              <a:rPr lang="en-US" spc="18" dirty="0" err="1">
                <a:latin typeface="Calibri"/>
                <a:cs typeface="Calibri"/>
              </a:rPr>
              <a:t>o</a:t>
            </a:r>
            <a:r>
              <a:rPr lang="en-US" spc="23" dirty="0" err="1">
                <a:latin typeface="Calibri"/>
                <a:cs typeface="Calibri"/>
              </a:rPr>
              <a:t>ph</a:t>
            </a:r>
            <a:r>
              <a:rPr lang="en-US" spc="18" dirty="0" err="1">
                <a:latin typeface="Calibri"/>
                <a:cs typeface="Calibri"/>
              </a:rPr>
              <a:t>os</a:t>
            </a:r>
            <a:r>
              <a:rPr lang="en-US" spc="23" dirty="0" err="1">
                <a:latin typeface="Calibri"/>
                <a:cs typeface="Calibri"/>
              </a:rPr>
              <a:t>ph</a:t>
            </a:r>
            <a:r>
              <a:rPr lang="en-US" spc="18" dirty="0" err="1">
                <a:latin typeface="Calibri"/>
                <a:cs typeface="Calibri"/>
              </a:rPr>
              <a:t>o</a:t>
            </a:r>
            <a:r>
              <a:rPr lang="en-US" spc="32" dirty="0" err="1">
                <a:latin typeface="Calibri"/>
                <a:cs typeface="Calibri"/>
              </a:rPr>
              <a:t>li</a:t>
            </a:r>
            <a:r>
              <a:rPr lang="en-US" spc="23" dirty="0" err="1">
                <a:latin typeface="Calibri"/>
                <a:cs typeface="Calibri"/>
              </a:rPr>
              <a:t>p</a:t>
            </a:r>
            <a:r>
              <a:rPr lang="en-US" spc="32" dirty="0" err="1">
                <a:latin typeface="Calibri"/>
                <a:cs typeface="Calibri"/>
              </a:rPr>
              <a:t>i</a:t>
            </a:r>
            <a:r>
              <a:rPr lang="en-US" spc="23" dirty="0" err="1">
                <a:latin typeface="Calibri"/>
                <a:cs typeface="Calibri"/>
              </a:rPr>
              <a:t>d</a:t>
            </a:r>
            <a:r>
              <a:rPr lang="en-US" spc="9" dirty="0" err="1">
                <a:latin typeface="Calibri"/>
                <a:cs typeface="Calibri"/>
              </a:rPr>
              <a: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42027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738412"/>
            <a:ext cx="4310527" cy="626102"/>
          </a:xfrm>
          <a:prstGeom prst="rect">
            <a:avLst/>
          </a:prstGeom>
        </p:spPr>
        <p:txBody>
          <a:bodyPr vert="horz" wrap="square" lIns="0" tIns="11526" rIns="0" bIns="0" rtlCol="0" anchor="ctr">
            <a:spAutoFit/>
          </a:bodyPr>
          <a:lstStyle/>
          <a:p>
            <a:pPr marL="11527">
              <a:lnSpc>
                <a:spcPct val="100000"/>
              </a:lnSpc>
              <a:spcBef>
                <a:spcPts val="91"/>
              </a:spcBef>
            </a:pPr>
            <a:r>
              <a:rPr sz="3993" spc="-5" dirty="0"/>
              <a:t>Sphingolipid</a:t>
            </a:r>
            <a:endParaRPr sz="3993"/>
          </a:p>
        </p:txBody>
      </p:sp>
      <p:pic>
        <p:nvPicPr>
          <p:cNvPr id="3" name="object 3"/>
          <p:cNvPicPr/>
          <p:nvPr/>
        </p:nvPicPr>
        <p:blipFill>
          <a:blip r:embed="rId2" cstate="print"/>
          <a:stretch>
            <a:fillRect/>
          </a:stretch>
        </p:blipFill>
        <p:spPr>
          <a:xfrm>
            <a:off x="1770738" y="2241756"/>
            <a:ext cx="5601661" cy="3637935"/>
          </a:xfrm>
          <a:prstGeom prst="rect">
            <a:avLst/>
          </a:prstGeom>
        </p:spPr>
      </p:pic>
    </p:spTree>
    <p:extLst>
      <p:ext uri="{BB962C8B-B14F-4D97-AF65-F5344CB8AC3E}">
        <p14:creationId xmlns:p14="http://schemas.microsoft.com/office/powerpoint/2010/main" xmlns="" val="198798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14" dirty="0" err="1">
                <a:solidFill>
                  <a:srgbClr val="FF0000"/>
                </a:solidFill>
                <a:cs typeface="Calibri"/>
              </a:rPr>
              <a:t>Sphingomyelins</a:t>
            </a:r>
            <a:r>
              <a:rPr lang="en-US" b="1" dirty="0">
                <a:solidFill>
                  <a:srgbClr val="FF0000"/>
                </a:solidFill>
                <a:cs typeface="Calibri"/>
              </a:rPr>
              <a:t/>
            </a:r>
            <a:br>
              <a:rPr lang="en-US" b="1" dirty="0">
                <a:solidFill>
                  <a:srgbClr val="FF0000"/>
                </a:solidFill>
                <a:cs typeface="Calibri"/>
              </a:rPr>
            </a:br>
            <a:endParaRPr lang="en-US" b="1" dirty="0">
              <a:solidFill>
                <a:srgbClr val="FF0000"/>
              </a:solidFill>
            </a:endParaRPr>
          </a:p>
        </p:txBody>
      </p:sp>
      <p:sp>
        <p:nvSpPr>
          <p:cNvPr id="3" name="Content Placeholder 2"/>
          <p:cNvSpPr>
            <a:spLocks noGrp="1"/>
          </p:cNvSpPr>
          <p:nvPr>
            <p:ph idx="1"/>
          </p:nvPr>
        </p:nvSpPr>
        <p:spPr>
          <a:xfrm>
            <a:off x="152400" y="1143000"/>
            <a:ext cx="8839200" cy="5562600"/>
          </a:xfrm>
        </p:spPr>
        <p:txBody>
          <a:bodyPr>
            <a:normAutofit/>
          </a:bodyPr>
          <a:lstStyle/>
          <a:p>
            <a:pPr marL="322743" indent="-311216">
              <a:spcBef>
                <a:spcPts val="304"/>
              </a:spcBef>
              <a:buFont typeface="Arial MT"/>
              <a:buChar char="•"/>
              <a:tabLst>
                <a:tab pos="322166" algn="l"/>
                <a:tab pos="322743" algn="l"/>
              </a:tabLst>
            </a:pPr>
            <a:r>
              <a:rPr lang="en-US" spc="9" dirty="0">
                <a:cs typeface="Calibri"/>
              </a:rPr>
              <a:t>Found</a:t>
            </a:r>
            <a:r>
              <a:rPr lang="en-US" dirty="0">
                <a:cs typeface="Calibri"/>
              </a:rPr>
              <a:t> </a:t>
            </a:r>
            <a:r>
              <a:rPr lang="en-US" spc="27" dirty="0">
                <a:cs typeface="Calibri"/>
              </a:rPr>
              <a:t>in</a:t>
            </a:r>
            <a:r>
              <a:rPr lang="en-US" spc="5" dirty="0">
                <a:cs typeface="Calibri"/>
              </a:rPr>
              <a:t> large</a:t>
            </a:r>
            <a:r>
              <a:rPr lang="en-US" spc="18" dirty="0">
                <a:cs typeface="Calibri"/>
              </a:rPr>
              <a:t> </a:t>
            </a:r>
            <a:r>
              <a:rPr lang="en-US" spc="23" dirty="0">
                <a:cs typeface="Calibri"/>
              </a:rPr>
              <a:t>amounts</a:t>
            </a:r>
            <a:r>
              <a:rPr lang="en-US" spc="5" dirty="0">
                <a:cs typeface="Calibri"/>
              </a:rPr>
              <a:t> </a:t>
            </a:r>
            <a:r>
              <a:rPr lang="en-US" spc="27" dirty="0">
                <a:cs typeface="Calibri"/>
              </a:rPr>
              <a:t>in</a:t>
            </a:r>
            <a:r>
              <a:rPr lang="en-US" spc="18" dirty="0">
                <a:cs typeface="Calibri"/>
              </a:rPr>
              <a:t> </a:t>
            </a:r>
            <a:r>
              <a:rPr lang="en-US" spc="14" dirty="0">
                <a:cs typeface="Calibri"/>
              </a:rPr>
              <a:t>brain </a:t>
            </a:r>
            <a:r>
              <a:rPr lang="en-US" spc="27" dirty="0">
                <a:cs typeface="Calibri"/>
              </a:rPr>
              <a:t>and</a:t>
            </a:r>
            <a:r>
              <a:rPr lang="en-US" spc="18" dirty="0">
                <a:cs typeface="Calibri"/>
              </a:rPr>
              <a:t> nerves.</a:t>
            </a:r>
            <a:endParaRPr lang="en-US" dirty="0">
              <a:cs typeface="Calibri"/>
            </a:endParaRPr>
          </a:p>
          <a:p>
            <a:pPr marL="322743" indent="-311216">
              <a:spcBef>
                <a:spcPts val="304"/>
              </a:spcBef>
              <a:buFont typeface="Arial MT"/>
              <a:buChar char="•"/>
              <a:tabLst>
                <a:tab pos="322166" algn="l"/>
                <a:tab pos="322743" algn="l"/>
              </a:tabLst>
            </a:pPr>
            <a:r>
              <a:rPr lang="en-US" spc="14" dirty="0" smtClean="0">
                <a:cs typeface="Calibri"/>
              </a:rPr>
              <a:t>Structure</a:t>
            </a:r>
            <a:r>
              <a:rPr lang="en-US" spc="14" dirty="0">
                <a:cs typeface="Calibri"/>
              </a:rPr>
              <a:t>:</a:t>
            </a:r>
            <a:endParaRPr lang="en-US" dirty="0">
              <a:cs typeface="Calibri"/>
            </a:endParaRPr>
          </a:p>
          <a:p>
            <a:pPr marL="322743" indent="-311216">
              <a:spcBef>
                <a:spcPts val="309"/>
              </a:spcBef>
              <a:buFont typeface="Arial MT"/>
              <a:buChar char="•"/>
              <a:tabLst>
                <a:tab pos="322166" algn="l"/>
                <a:tab pos="322743" algn="l"/>
              </a:tabLst>
            </a:pPr>
            <a:r>
              <a:rPr lang="en-US" spc="18" dirty="0">
                <a:cs typeface="Calibri"/>
              </a:rPr>
              <a:t>Sphingosine</a:t>
            </a:r>
            <a:r>
              <a:rPr lang="en-US" spc="9" dirty="0">
                <a:cs typeface="Calibri"/>
              </a:rPr>
              <a:t> </a:t>
            </a:r>
            <a:r>
              <a:rPr lang="en-US" spc="-5" dirty="0">
                <a:cs typeface="Calibri"/>
              </a:rPr>
              <a:t>=</a:t>
            </a:r>
            <a:r>
              <a:rPr lang="en-US" spc="5" dirty="0">
                <a:cs typeface="Calibri"/>
              </a:rPr>
              <a:t> </a:t>
            </a:r>
            <a:r>
              <a:rPr lang="en-US" spc="18" dirty="0">
                <a:cs typeface="Calibri"/>
              </a:rPr>
              <a:t>long</a:t>
            </a:r>
            <a:r>
              <a:rPr lang="en-US" spc="9" dirty="0">
                <a:cs typeface="Calibri"/>
              </a:rPr>
              <a:t> </a:t>
            </a:r>
            <a:r>
              <a:rPr lang="en-US" spc="18" dirty="0">
                <a:cs typeface="Calibri"/>
              </a:rPr>
              <a:t>Chain</a:t>
            </a:r>
            <a:r>
              <a:rPr lang="en-US" spc="27" dirty="0">
                <a:cs typeface="Calibri"/>
              </a:rPr>
              <a:t> </a:t>
            </a:r>
            <a:r>
              <a:rPr lang="en-US" spc="36" dirty="0">
                <a:cs typeface="Calibri"/>
              </a:rPr>
              <a:t>Amino</a:t>
            </a:r>
            <a:r>
              <a:rPr lang="en-US" spc="14" dirty="0">
                <a:cs typeface="Calibri"/>
              </a:rPr>
              <a:t> </a:t>
            </a:r>
            <a:r>
              <a:rPr lang="en-US" spc="18" dirty="0" smtClean="0">
                <a:cs typeface="Calibri"/>
              </a:rPr>
              <a:t>alcohol,</a:t>
            </a:r>
            <a:r>
              <a:rPr lang="en-US" spc="14" dirty="0" smtClean="0">
                <a:cs typeface="Calibri"/>
              </a:rPr>
              <a:t> </a:t>
            </a:r>
            <a:r>
              <a:rPr lang="en-US" spc="9" dirty="0">
                <a:cs typeface="Calibri"/>
              </a:rPr>
              <a:t>Unsaturated</a:t>
            </a:r>
            <a:endParaRPr lang="en-US" dirty="0">
              <a:cs typeface="Calibri"/>
            </a:endParaRPr>
          </a:p>
          <a:p>
            <a:r>
              <a:rPr lang="en-US" dirty="0" err="1" smtClean="0"/>
              <a:t>Sphingosine</a:t>
            </a:r>
            <a:r>
              <a:rPr lang="en-US" dirty="0" smtClean="0"/>
              <a:t> </a:t>
            </a:r>
            <a:r>
              <a:rPr lang="en-US" dirty="0"/>
              <a:t>+ FA= Ceramide</a:t>
            </a:r>
          </a:p>
          <a:p>
            <a:r>
              <a:rPr lang="en-US" dirty="0"/>
              <a:t>Ceramide+ Polar head group= </a:t>
            </a:r>
            <a:r>
              <a:rPr lang="en-US" dirty="0" err="1"/>
              <a:t>Sphingomyeline</a:t>
            </a:r>
            <a:endParaRPr lang="en-US" dirty="0"/>
          </a:p>
        </p:txBody>
      </p:sp>
    </p:spTree>
    <p:extLst>
      <p:ext uri="{BB962C8B-B14F-4D97-AF65-F5344CB8AC3E}">
        <p14:creationId xmlns:p14="http://schemas.microsoft.com/office/powerpoint/2010/main" xmlns="" val="1928533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1163637"/>
          </a:xfrm>
        </p:spPr>
        <p:txBody>
          <a:bodyPr>
            <a:normAutofit fontScale="90000"/>
          </a:bodyPr>
          <a:lstStyle/>
          <a:p>
            <a:r>
              <a:rPr lang="en-US" b="1" spc="27" dirty="0">
                <a:solidFill>
                  <a:srgbClr val="FF0000"/>
                </a:solidFill>
              </a:rPr>
              <a:t>Glycolipids</a:t>
            </a:r>
            <a:br>
              <a:rPr lang="en-US" b="1" spc="27" dirty="0">
                <a:solidFill>
                  <a:srgbClr val="FF0000"/>
                </a:solidFill>
              </a:rPr>
            </a:br>
            <a:r>
              <a:rPr lang="en-US" sz="5300" b="1" spc="27" dirty="0">
                <a:solidFill>
                  <a:schemeClr val="accent1"/>
                </a:solidFill>
              </a:rPr>
              <a:t>(</a:t>
            </a:r>
            <a:r>
              <a:rPr lang="en-US" altLang="en-US" sz="5300" b="1" dirty="0">
                <a:solidFill>
                  <a:srgbClr val="0000FF"/>
                </a:solidFill>
                <a:latin typeface="Times New Roman" panose="02020603050405020304" pitchFamily="18" charset="0"/>
                <a:cs typeface="Times New Roman" panose="02020603050405020304" pitchFamily="18" charset="0"/>
              </a:rPr>
              <a:t>Non- phosphorylated Lipids, </a:t>
            </a:r>
            <a:r>
              <a:rPr lang="en-US" altLang="en-US" sz="5300" b="1" dirty="0" err="1">
                <a:solidFill>
                  <a:srgbClr val="0000FF"/>
                </a:solidFill>
                <a:latin typeface="Times New Roman" panose="02020603050405020304" pitchFamily="18" charset="0"/>
                <a:cs typeface="Times New Roman" panose="02020603050405020304" pitchFamily="18" charset="0"/>
              </a:rPr>
              <a:t>sphingolipid</a:t>
            </a:r>
            <a:r>
              <a:rPr lang="en-US" altLang="en-US" sz="5300" b="1" dirty="0">
                <a:solidFill>
                  <a:srgbClr val="0000FF"/>
                </a:solidFill>
                <a:latin typeface="Times New Roman" panose="02020603050405020304" pitchFamily="18" charset="0"/>
                <a:cs typeface="Times New Roman" panose="02020603050405020304" pitchFamily="18" charset="0"/>
              </a:rPr>
              <a:t>)</a:t>
            </a:r>
            <a:endParaRPr lang="en-US" sz="5300" dirty="0"/>
          </a:p>
        </p:txBody>
      </p:sp>
      <p:sp>
        <p:nvSpPr>
          <p:cNvPr id="3" name="Subtitle 2"/>
          <p:cNvSpPr>
            <a:spLocks noGrp="1"/>
          </p:cNvSpPr>
          <p:nvPr>
            <p:ph type="subTitle" idx="1"/>
          </p:nvPr>
        </p:nvSpPr>
        <p:spPr/>
        <p:txBody>
          <a:bodyPr/>
          <a:lstStyle/>
          <a:p>
            <a:endParaRPr lang="en-US" dirty="0"/>
          </a:p>
        </p:txBody>
      </p:sp>
      <p:pic>
        <p:nvPicPr>
          <p:cNvPr id="2051" name="Picture 3"/>
          <p:cNvPicPr>
            <a:picLocks noChangeAspect="1" noChangeArrowheads="1"/>
          </p:cNvPicPr>
          <p:nvPr/>
        </p:nvPicPr>
        <p:blipFill>
          <a:blip r:embed="rId2"/>
          <a:srcRect/>
          <a:stretch>
            <a:fillRect/>
          </a:stretch>
        </p:blipFill>
        <p:spPr bwMode="auto">
          <a:xfrm>
            <a:off x="1019908" y="3145083"/>
            <a:ext cx="7059674" cy="3381375"/>
          </a:xfrm>
          <a:prstGeom prst="rect">
            <a:avLst/>
          </a:prstGeom>
          <a:noFill/>
          <a:ln w="9525">
            <a:noFill/>
            <a:miter lim="800000"/>
            <a:headEnd/>
            <a:tailEnd/>
          </a:ln>
          <a:effectLst/>
        </p:spPr>
      </p:pic>
    </p:spTree>
    <p:extLst>
      <p:ext uri="{BB962C8B-B14F-4D97-AF65-F5344CB8AC3E}">
        <p14:creationId xmlns:p14="http://schemas.microsoft.com/office/powerpoint/2010/main" xmlns="" val="309145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Glycolipid</a:t>
            </a:r>
          </a:p>
        </p:txBody>
      </p:sp>
      <p:sp>
        <p:nvSpPr>
          <p:cNvPr id="3" name="Content Placeholder 2"/>
          <p:cNvSpPr>
            <a:spLocks noGrp="1"/>
          </p:cNvSpPr>
          <p:nvPr>
            <p:ph idx="1"/>
          </p:nvPr>
        </p:nvSpPr>
        <p:spPr>
          <a:xfrm>
            <a:off x="0" y="1600200"/>
            <a:ext cx="9144000" cy="4525963"/>
          </a:xfrm>
        </p:spPr>
        <p:txBody>
          <a:bodyPr>
            <a:normAutofit/>
          </a:bodyPr>
          <a:lstStyle/>
          <a:p>
            <a:r>
              <a:rPr lang="en-US" dirty="0"/>
              <a:t>Essential components of all membranes (greatest amounts in nerve tissue)</a:t>
            </a:r>
          </a:p>
          <a:p>
            <a:r>
              <a:rPr lang="en-US" dirty="0"/>
              <a:t>They are located in the outer leaflet of the plasma membrane, where they interact with the extracellular environment. </a:t>
            </a:r>
          </a:p>
          <a:p>
            <a:r>
              <a:rPr lang="en-US" dirty="0"/>
              <a:t>As such, they play a role in the regulation of cellular interactions (for example, adhesion and recognition), growth, and development.</a:t>
            </a:r>
          </a:p>
        </p:txBody>
      </p:sp>
    </p:spTree>
    <p:extLst>
      <p:ext uri="{BB962C8B-B14F-4D97-AF65-F5344CB8AC3E}">
        <p14:creationId xmlns:p14="http://schemas.microsoft.com/office/powerpoint/2010/main" xmlns="" val="261520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Membrane glycosphingolipids associate with cholesterol and GPI-anchored proteins to form </a:t>
            </a:r>
            <a:r>
              <a:rPr lang="en-US" b="1" dirty="0"/>
              <a:t>lipid rafts</a:t>
            </a:r>
            <a:r>
              <a:rPr lang="en-US" dirty="0"/>
              <a:t>, laterally mobile </a:t>
            </a:r>
            <a:r>
              <a:rPr lang="en-US" dirty="0" smtClean="0"/>
              <a:t>micro domains </a:t>
            </a:r>
            <a:r>
              <a:rPr lang="en-US" dirty="0"/>
              <a:t>of the plasma membrane that function to organize and regulate signaling and trafficking functions of membranes. </a:t>
            </a:r>
          </a:p>
          <a:p>
            <a:endParaRPr lang="en-US" dirty="0"/>
          </a:p>
        </p:txBody>
      </p:sp>
    </p:spTree>
    <p:extLst>
      <p:ext uri="{BB962C8B-B14F-4D97-AF65-F5344CB8AC3E}">
        <p14:creationId xmlns:p14="http://schemas.microsoft.com/office/powerpoint/2010/main" xmlns="" val="164274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9" dirty="0">
                <a:solidFill>
                  <a:srgbClr val="FF0000"/>
                </a:solidFill>
                <a:latin typeface="Calibri"/>
                <a:cs typeface="Calibri"/>
              </a:rPr>
              <a:t>According</a:t>
            </a:r>
            <a:r>
              <a:rPr lang="en-US" sz="3200" spc="-45" dirty="0">
                <a:solidFill>
                  <a:srgbClr val="FF0000"/>
                </a:solidFill>
                <a:latin typeface="Calibri"/>
                <a:cs typeface="Calibri"/>
              </a:rPr>
              <a:t> </a:t>
            </a:r>
            <a:r>
              <a:rPr lang="en-US" sz="3200" spc="9" dirty="0">
                <a:solidFill>
                  <a:srgbClr val="FF0000"/>
                </a:solidFill>
                <a:latin typeface="Calibri"/>
                <a:cs typeface="Calibri"/>
              </a:rPr>
              <a:t>to</a:t>
            </a:r>
            <a:r>
              <a:rPr lang="en-US" sz="3200" spc="5" dirty="0">
                <a:solidFill>
                  <a:srgbClr val="FF0000"/>
                </a:solidFill>
                <a:latin typeface="Calibri"/>
                <a:cs typeface="Calibri"/>
              </a:rPr>
              <a:t> </a:t>
            </a:r>
            <a:r>
              <a:rPr lang="en-US" sz="3200" spc="14" dirty="0">
                <a:solidFill>
                  <a:srgbClr val="FF0000"/>
                </a:solidFill>
                <a:latin typeface="Calibri"/>
                <a:cs typeface="Calibri"/>
              </a:rPr>
              <a:t>the </a:t>
            </a:r>
            <a:r>
              <a:rPr lang="en-US" sz="3200" spc="18" dirty="0">
                <a:solidFill>
                  <a:srgbClr val="FF0000"/>
                </a:solidFill>
                <a:latin typeface="Calibri"/>
                <a:cs typeface="Calibri"/>
              </a:rPr>
              <a:t>number</a:t>
            </a:r>
            <a:r>
              <a:rPr lang="en-US" sz="3200" dirty="0">
                <a:solidFill>
                  <a:srgbClr val="FF0000"/>
                </a:solidFill>
                <a:latin typeface="Calibri"/>
                <a:cs typeface="Calibri"/>
              </a:rPr>
              <a:t> </a:t>
            </a:r>
            <a:r>
              <a:rPr lang="en-US" sz="3200" spc="23" dirty="0">
                <a:solidFill>
                  <a:srgbClr val="FF0000"/>
                </a:solidFill>
                <a:latin typeface="Calibri"/>
                <a:cs typeface="Calibri"/>
              </a:rPr>
              <a:t>and</a:t>
            </a:r>
            <a:r>
              <a:rPr lang="en-US" sz="3200" spc="14" dirty="0">
                <a:solidFill>
                  <a:srgbClr val="FF0000"/>
                </a:solidFill>
                <a:latin typeface="Calibri"/>
                <a:cs typeface="Calibri"/>
              </a:rPr>
              <a:t> </a:t>
            </a:r>
            <a:r>
              <a:rPr lang="en-US" sz="3200" spc="9" dirty="0">
                <a:solidFill>
                  <a:srgbClr val="FF0000"/>
                </a:solidFill>
                <a:latin typeface="Calibri"/>
                <a:cs typeface="Calibri"/>
              </a:rPr>
              <a:t>nature</a:t>
            </a:r>
            <a:r>
              <a:rPr lang="en-US" sz="3200" spc="5" dirty="0">
                <a:solidFill>
                  <a:srgbClr val="FF0000"/>
                </a:solidFill>
                <a:latin typeface="Calibri"/>
                <a:cs typeface="Calibri"/>
              </a:rPr>
              <a:t> </a:t>
            </a:r>
            <a:r>
              <a:rPr lang="en-US" sz="3200" spc="23" dirty="0">
                <a:solidFill>
                  <a:srgbClr val="FF0000"/>
                </a:solidFill>
                <a:latin typeface="Calibri"/>
                <a:cs typeface="Calibri"/>
              </a:rPr>
              <a:t>of</a:t>
            </a:r>
            <a:r>
              <a:rPr lang="en-US" sz="3200" spc="-5" dirty="0">
                <a:solidFill>
                  <a:srgbClr val="FF0000"/>
                </a:solidFill>
                <a:latin typeface="Calibri"/>
                <a:cs typeface="Calibri"/>
              </a:rPr>
              <a:t> </a:t>
            </a:r>
            <a:r>
              <a:rPr lang="en-US" sz="3200" spc="14" dirty="0">
                <a:solidFill>
                  <a:srgbClr val="FF0000"/>
                </a:solidFill>
                <a:latin typeface="Calibri"/>
                <a:cs typeface="Calibri"/>
              </a:rPr>
              <a:t>the </a:t>
            </a:r>
            <a:r>
              <a:rPr lang="en-US" sz="3200" spc="5" dirty="0">
                <a:solidFill>
                  <a:srgbClr val="FF0000"/>
                </a:solidFill>
                <a:latin typeface="Calibri"/>
                <a:cs typeface="Calibri"/>
              </a:rPr>
              <a:t>carbohydrate</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a:t>1. </a:t>
            </a:r>
            <a:r>
              <a:rPr lang="en-US" b="1" dirty="0" err="1"/>
              <a:t>Cerebrosides</a:t>
            </a:r>
            <a:endParaRPr lang="en-US" b="1" dirty="0"/>
          </a:p>
          <a:p>
            <a:r>
              <a:rPr lang="en-US" dirty="0"/>
              <a:t> Ceramide + Monosaccharide</a:t>
            </a:r>
          </a:p>
          <a:p>
            <a:r>
              <a:rPr lang="en-US" b="1" dirty="0"/>
              <a:t>2. </a:t>
            </a:r>
            <a:r>
              <a:rPr lang="en-US" b="1" dirty="0" err="1"/>
              <a:t>Globosides</a:t>
            </a:r>
            <a:endParaRPr lang="en-US" b="1" dirty="0"/>
          </a:p>
          <a:p>
            <a:r>
              <a:rPr lang="en-US" dirty="0"/>
              <a:t>Ceramide + Oligosaccharide</a:t>
            </a:r>
          </a:p>
          <a:p>
            <a:r>
              <a:rPr lang="en-US" b="1" dirty="0"/>
              <a:t>3. Gangliosides,</a:t>
            </a:r>
          </a:p>
          <a:p>
            <a:r>
              <a:rPr lang="en-US" dirty="0"/>
              <a:t>Ceramide + Oligosaccharide</a:t>
            </a:r>
            <a:r>
              <a:rPr lang="en-US" dirty="0" smtClean="0"/>
              <a:t>+ N-</a:t>
            </a:r>
            <a:r>
              <a:rPr lang="en-US" dirty="0" err="1" smtClean="0"/>
              <a:t>acetylneuraminic</a:t>
            </a:r>
            <a:r>
              <a:rPr lang="en-US" dirty="0" smtClean="0"/>
              <a:t> acid </a:t>
            </a:r>
            <a:endParaRPr lang="en-US" spc="14" dirty="0">
              <a:cs typeface="Calibri"/>
            </a:endParaRPr>
          </a:p>
          <a:p>
            <a:r>
              <a:rPr lang="en-US" b="1" spc="14" dirty="0"/>
              <a:t>4. </a:t>
            </a:r>
            <a:r>
              <a:rPr lang="en-US" b="1" spc="14" dirty="0" err="1"/>
              <a:t>Sulaphatides</a:t>
            </a:r>
            <a:endParaRPr lang="en-US" b="1" spc="14" dirty="0"/>
          </a:p>
          <a:p>
            <a:r>
              <a:rPr lang="en-US" b="1" spc="14" dirty="0"/>
              <a:t> </a:t>
            </a:r>
            <a:r>
              <a:rPr lang="en-US" spc="14" dirty="0"/>
              <a:t>Ceramide+ </a:t>
            </a:r>
            <a:r>
              <a:rPr lang="en-US" spc="14" dirty="0" err="1"/>
              <a:t>sulaphated</a:t>
            </a:r>
            <a:r>
              <a:rPr lang="en-US" spc="14" dirty="0"/>
              <a:t> sugar</a:t>
            </a:r>
          </a:p>
          <a:p>
            <a:endParaRPr lang="en-US" b="1"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177596551"/>
              </p:ext>
            </p:extLst>
          </p:nvPr>
        </p:nvGraphicFramePr>
        <p:xfrm>
          <a:off x="194481" y="235131"/>
          <a:ext cx="8799297" cy="642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125636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pc="9" dirty="0">
                <a:latin typeface="Calibri"/>
                <a:cs typeface="Calibri"/>
              </a:rPr>
              <a:t>According</a:t>
            </a:r>
            <a:r>
              <a:rPr lang="en-US" sz="4000" spc="-45" dirty="0">
                <a:latin typeface="Calibri"/>
                <a:cs typeface="Calibri"/>
              </a:rPr>
              <a:t> </a:t>
            </a:r>
            <a:r>
              <a:rPr lang="en-US" sz="4000" spc="9" dirty="0">
                <a:latin typeface="Calibri"/>
                <a:cs typeface="Calibri"/>
              </a:rPr>
              <a:t>to</a:t>
            </a:r>
            <a:r>
              <a:rPr lang="en-US" sz="4000" spc="5" dirty="0">
                <a:latin typeface="Calibri"/>
                <a:cs typeface="Calibri"/>
              </a:rPr>
              <a:t> </a:t>
            </a:r>
            <a:r>
              <a:rPr lang="en-US" sz="4000" spc="14" dirty="0">
                <a:latin typeface="Calibri"/>
                <a:cs typeface="Calibri"/>
              </a:rPr>
              <a:t>the </a:t>
            </a:r>
            <a:r>
              <a:rPr lang="en-US" sz="4000" spc="18" dirty="0">
                <a:latin typeface="Calibri"/>
                <a:cs typeface="Calibri"/>
              </a:rPr>
              <a:t>number</a:t>
            </a:r>
            <a:r>
              <a:rPr lang="en-US" sz="4000" dirty="0">
                <a:latin typeface="Calibri"/>
                <a:cs typeface="Calibri"/>
              </a:rPr>
              <a:t> </a:t>
            </a:r>
            <a:r>
              <a:rPr lang="en-US" sz="4000" spc="23" dirty="0">
                <a:latin typeface="Calibri"/>
                <a:cs typeface="Calibri"/>
              </a:rPr>
              <a:t>and</a:t>
            </a:r>
            <a:r>
              <a:rPr lang="en-US" sz="4000" spc="14" dirty="0">
                <a:latin typeface="Calibri"/>
                <a:cs typeface="Calibri"/>
              </a:rPr>
              <a:t> </a:t>
            </a:r>
            <a:r>
              <a:rPr lang="en-US" sz="4000" spc="9" dirty="0">
                <a:latin typeface="Calibri"/>
                <a:cs typeface="Calibri"/>
              </a:rPr>
              <a:t>nature</a:t>
            </a:r>
            <a:r>
              <a:rPr lang="en-US" sz="4000" spc="5" dirty="0">
                <a:latin typeface="Calibri"/>
                <a:cs typeface="Calibri"/>
              </a:rPr>
              <a:t> </a:t>
            </a:r>
            <a:r>
              <a:rPr lang="en-US" sz="4000" spc="23" dirty="0">
                <a:latin typeface="Calibri"/>
                <a:cs typeface="Calibri"/>
              </a:rPr>
              <a:t>of</a:t>
            </a:r>
            <a:r>
              <a:rPr lang="en-US" sz="4000" spc="-5" dirty="0">
                <a:latin typeface="Calibri"/>
                <a:cs typeface="Calibri"/>
              </a:rPr>
              <a:t> </a:t>
            </a:r>
            <a:r>
              <a:rPr lang="en-US" sz="4000" spc="14" dirty="0">
                <a:latin typeface="Calibri"/>
                <a:cs typeface="Calibri"/>
              </a:rPr>
              <a:t>the </a:t>
            </a:r>
            <a:r>
              <a:rPr lang="en-US" sz="4000" spc="5" dirty="0">
                <a:latin typeface="Calibri"/>
                <a:cs typeface="Calibri"/>
              </a:rPr>
              <a:t>carbohydrate</a:t>
            </a:r>
            <a:r>
              <a:rPr lang="en-US" dirty="0">
                <a:latin typeface="Calibri"/>
                <a:cs typeface="Calibri"/>
              </a:rPr>
              <a:t/>
            </a:r>
            <a:br>
              <a:rPr lang="en-US" dirty="0">
                <a:latin typeface="Calibri"/>
                <a:cs typeface="Calibri"/>
              </a:rPr>
            </a:b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20000"/>
          </a:bodyPr>
          <a:lstStyle/>
          <a:p>
            <a:r>
              <a:rPr lang="en-US" b="1" dirty="0"/>
              <a:t>1. </a:t>
            </a:r>
            <a:r>
              <a:rPr lang="en-US" b="1" dirty="0" err="1" smtClean="0"/>
              <a:t>Cerebrosides</a:t>
            </a:r>
            <a:r>
              <a:rPr lang="en-US" b="1" dirty="0" smtClean="0"/>
              <a:t>: </a:t>
            </a:r>
          </a:p>
          <a:p>
            <a:pPr>
              <a:buNone/>
            </a:pPr>
            <a:r>
              <a:rPr lang="en-US" dirty="0" smtClean="0"/>
              <a:t>Galactose found </a:t>
            </a:r>
            <a:r>
              <a:rPr lang="en-US" dirty="0"/>
              <a:t>in the plasma membranes of </a:t>
            </a:r>
            <a:r>
              <a:rPr lang="en-US" dirty="0" smtClean="0"/>
              <a:t>neural tissue</a:t>
            </a:r>
          </a:p>
          <a:p>
            <a:pPr>
              <a:buNone/>
            </a:pPr>
            <a:r>
              <a:rPr lang="en-US" dirty="0" smtClean="0"/>
              <a:t>Glucose </a:t>
            </a:r>
            <a:r>
              <a:rPr lang="en-US" dirty="0"/>
              <a:t>are found in the plasma membranes of </a:t>
            </a:r>
            <a:r>
              <a:rPr lang="en-US" dirty="0" smtClean="0"/>
              <a:t>no neural tissues</a:t>
            </a:r>
            <a:r>
              <a:rPr lang="en-US" dirty="0"/>
              <a:t>. </a:t>
            </a:r>
          </a:p>
          <a:p>
            <a:r>
              <a:rPr lang="en-US" b="1" dirty="0"/>
              <a:t>2. </a:t>
            </a:r>
            <a:r>
              <a:rPr lang="en-US" b="1" dirty="0" err="1"/>
              <a:t>Globosides</a:t>
            </a:r>
            <a:r>
              <a:rPr lang="en-US" b="1" dirty="0"/>
              <a:t> are glycosphingolipids with two or </a:t>
            </a:r>
            <a:r>
              <a:rPr lang="en-US" dirty="0"/>
              <a:t>more </a:t>
            </a:r>
            <a:r>
              <a:rPr lang="en-US" dirty="0" smtClean="0"/>
              <a:t>sugars</a:t>
            </a:r>
          </a:p>
          <a:p>
            <a:r>
              <a:rPr lang="en-US" dirty="0" err="1" smtClean="0"/>
              <a:t>Cerebrosides</a:t>
            </a:r>
            <a:r>
              <a:rPr lang="en-US" dirty="0" smtClean="0"/>
              <a:t> </a:t>
            </a:r>
            <a:r>
              <a:rPr lang="en-US" dirty="0"/>
              <a:t>and </a:t>
            </a:r>
            <a:r>
              <a:rPr lang="en-US" dirty="0" err="1"/>
              <a:t>globosides</a:t>
            </a:r>
            <a:r>
              <a:rPr lang="en-US" dirty="0"/>
              <a:t> are sometimes called  </a:t>
            </a:r>
            <a:r>
              <a:rPr lang="en-US" b="1" dirty="0"/>
              <a:t>neutral </a:t>
            </a:r>
            <a:r>
              <a:rPr lang="en-US" b="1" dirty="0" err="1"/>
              <a:t>glycolipids</a:t>
            </a:r>
            <a:r>
              <a:rPr lang="en-US" b="1" dirty="0"/>
              <a:t>, as they have no charge at pH 7.</a:t>
            </a:r>
          </a:p>
          <a:p>
            <a:r>
              <a:rPr lang="en-US" b="1" dirty="0"/>
              <a:t>3. Gangliosides, the most complex sphingolipids, have </a:t>
            </a:r>
            <a:r>
              <a:rPr lang="en-US" dirty="0"/>
              <a:t>oligosaccharides as their polar head groups and one or more residues of </a:t>
            </a:r>
            <a:r>
              <a:rPr lang="en-US" i="1" dirty="0"/>
              <a:t>N-</a:t>
            </a:r>
            <a:r>
              <a:rPr lang="en-US" i="1" dirty="0" err="1"/>
              <a:t>acetylneuraminic</a:t>
            </a:r>
            <a:r>
              <a:rPr lang="en-US" i="1" dirty="0"/>
              <a:t> acid (Neu5Ac), a </a:t>
            </a:r>
            <a:r>
              <a:rPr lang="en-US" i="1" dirty="0" err="1"/>
              <a:t>sialic</a:t>
            </a:r>
            <a:r>
              <a:rPr lang="en-US" i="1" dirty="0"/>
              <a:t> acid </a:t>
            </a:r>
            <a:r>
              <a:rPr lang="en-US" dirty="0"/>
              <a:t>at the termini.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
            <a:ext cx="7886700" cy="1144587"/>
          </a:xfrm>
        </p:spPr>
        <p:txBody>
          <a:bodyPr>
            <a:normAutofit fontScale="90000"/>
          </a:bodyPr>
          <a:lstStyle/>
          <a:p>
            <a:r>
              <a:rPr lang="en-US" sz="4000" b="1" dirty="0" err="1">
                <a:solidFill>
                  <a:srgbClr val="FF0000"/>
                </a:solidFill>
              </a:rPr>
              <a:t>Cerebrosides</a:t>
            </a:r>
            <a:r>
              <a:rPr lang="en-US" sz="4000" b="1" dirty="0">
                <a:solidFill>
                  <a:srgbClr val="FF0000"/>
                </a:solidFill>
              </a:rPr>
              <a:t> (</a:t>
            </a:r>
            <a:r>
              <a:rPr lang="en-US" sz="4000" dirty="0">
                <a:solidFill>
                  <a:srgbClr val="FF0000"/>
                </a:solidFill>
              </a:rPr>
              <a:t>Ceramide + Monosaccharide)</a:t>
            </a:r>
            <a:endParaRPr lang="en-US" sz="4000" b="1" dirty="0">
              <a:solidFill>
                <a:srgbClr val="FF0000"/>
              </a:solidFill>
            </a:endParaRPr>
          </a:p>
        </p:txBody>
      </p:sp>
      <p:sp>
        <p:nvSpPr>
          <p:cNvPr id="3" name="Content Placeholder 2"/>
          <p:cNvSpPr>
            <a:spLocks noGrp="1"/>
          </p:cNvSpPr>
          <p:nvPr>
            <p:ph idx="1"/>
          </p:nvPr>
        </p:nvSpPr>
        <p:spPr>
          <a:xfrm>
            <a:off x="0" y="1143000"/>
            <a:ext cx="8991600" cy="5033963"/>
          </a:xfrm>
        </p:spPr>
        <p:txBody>
          <a:bodyPr>
            <a:normAutofit/>
          </a:bodyPr>
          <a:lstStyle/>
          <a:p>
            <a:r>
              <a:rPr lang="en-US" dirty="0" smtClean="0"/>
              <a:t>The </a:t>
            </a:r>
            <a:r>
              <a:rPr lang="en-US" dirty="0"/>
              <a:t>simplest neutral </a:t>
            </a:r>
            <a:r>
              <a:rPr lang="en-US" dirty="0" smtClean="0"/>
              <a:t>glycosphingolipids</a:t>
            </a:r>
            <a:endParaRPr lang="en-US" dirty="0"/>
          </a:p>
          <a:p>
            <a:r>
              <a:rPr lang="en-US" dirty="0"/>
              <a:t> galactose (forming </a:t>
            </a:r>
            <a:r>
              <a:rPr lang="en-US" dirty="0" err="1"/>
              <a:t>ceramide-galactose</a:t>
            </a:r>
            <a:r>
              <a:rPr lang="en-US" dirty="0"/>
              <a:t> or </a:t>
            </a:r>
            <a:r>
              <a:rPr lang="en-US" dirty="0" err="1"/>
              <a:t>galactocerebroside</a:t>
            </a:r>
            <a:r>
              <a:rPr lang="en-US" dirty="0"/>
              <a:t>, the most common </a:t>
            </a:r>
            <a:r>
              <a:rPr lang="en-US" dirty="0" err="1"/>
              <a:t>cerebroside</a:t>
            </a:r>
            <a:r>
              <a:rPr lang="en-US" dirty="0"/>
              <a:t> found in </a:t>
            </a:r>
            <a:r>
              <a:rPr lang="en-US" dirty="0" smtClean="0"/>
              <a:t>myelin</a:t>
            </a:r>
            <a:endParaRPr lang="en-US" dirty="0"/>
          </a:p>
        </p:txBody>
      </p:sp>
      <p:pic>
        <p:nvPicPr>
          <p:cNvPr id="5" name="Picture 4"/>
          <p:cNvPicPr>
            <a:picLocks noChangeAspect="1"/>
          </p:cNvPicPr>
          <p:nvPr/>
        </p:nvPicPr>
        <p:blipFill>
          <a:blip r:embed="rId2"/>
          <a:stretch>
            <a:fillRect/>
          </a:stretch>
        </p:blipFill>
        <p:spPr>
          <a:xfrm>
            <a:off x="3124200" y="2819400"/>
            <a:ext cx="5638800" cy="4038600"/>
          </a:xfrm>
          <a:prstGeom prst="rect">
            <a:avLst/>
          </a:prstGeom>
        </p:spPr>
      </p:pic>
    </p:spTree>
    <p:extLst>
      <p:ext uri="{BB962C8B-B14F-4D97-AF65-F5344CB8AC3E}">
        <p14:creationId xmlns:p14="http://schemas.microsoft.com/office/powerpoint/2010/main" xmlns="" val="2570541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Ceramide oligosaccharides (or </a:t>
            </a:r>
            <a:r>
              <a:rPr lang="en-US" b="1" dirty="0" err="1">
                <a:solidFill>
                  <a:srgbClr val="FF0000"/>
                </a:solidFill>
              </a:rPr>
              <a:t>globosides</a:t>
            </a:r>
            <a:r>
              <a:rPr lang="en-US" b="1" dirty="0">
                <a:solidFill>
                  <a:srgbClr val="FF0000"/>
                </a:solidFill>
              </a:rPr>
              <a:t>)</a:t>
            </a:r>
          </a:p>
        </p:txBody>
      </p:sp>
      <p:pic>
        <p:nvPicPr>
          <p:cNvPr id="6" name="Picture 5"/>
          <p:cNvPicPr>
            <a:picLocks noChangeAspect="1"/>
          </p:cNvPicPr>
          <p:nvPr/>
        </p:nvPicPr>
        <p:blipFill>
          <a:blip r:embed="rId2"/>
          <a:stretch>
            <a:fillRect/>
          </a:stretch>
        </p:blipFill>
        <p:spPr>
          <a:xfrm>
            <a:off x="762000" y="2209801"/>
            <a:ext cx="7696199" cy="2895600"/>
          </a:xfrm>
          <a:prstGeom prst="rect">
            <a:avLst/>
          </a:prstGeom>
        </p:spPr>
      </p:pic>
      <p:cxnSp>
        <p:nvCxnSpPr>
          <p:cNvPr id="7" name="Straight Arrow Connector 6"/>
          <p:cNvCxnSpPr/>
          <p:nvPr/>
        </p:nvCxnSpPr>
        <p:spPr>
          <a:xfrm flipH="1">
            <a:off x="4114800" y="2895600"/>
            <a:ext cx="8564" cy="9676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54249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solidFill>
                  <a:srgbClr val="FF0000"/>
                </a:solidFill>
              </a:rPr>
              <a:t>Gangliosides</a:t>
            </a:r>
          </a:p>
        </p:txBody>
      </p:sp>
      <p:sp>
        <p:nvSpPr>
          <p:cNvPr id="3" name="Content Placeholder 2"/>
          <p:cNvSpPr>
            <a:spLocks noGrp="1"/>
          </p:cNvSpPr>
          <p:nvPr>
            <p:ph idx="1"/>
          </p:nvPr>
        </p:nvSpPr>
        <p:spPr>
          <a:xfrm>
            <a:off x="488540" y="914400"/>
            <a:ext cx="8350660" cy="4856677"/>
          </a:xfrm>
        </p:spPr>
        <p:txBody>
          <a:bodyPr>
            <a:normAutofit/>
          </a:bodyPr>
          <a:lstStyle/>
          <a:p>
            <a:r>
              <a:rPr lang="en-US" dirty="0"/>
              <a:t>These are the most complex glycosphingolipids and are found primarily in the ganglion cells of the CNS, particularly at the nerve endings. </a:t>
            </a:r>
          </a:p>
          <a:p>
            <a:r>
              <a:rPr lang="en-US" dirty="0"/>
              <a:t>They are derivatives of ceramide oligosaccharides and contain one or more molecules of NANA.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4070555"/>
            <a:ext cx="4776634" cy="2408903"/>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5265174" y="3942736"/>
            <a:ext cx="3370007" cy="2332892"/>
          </a:xfrm>
          <a:prstGeom prst="rect">
            <a:avLst/>
          </a:prstGeom>
          <a:noFill/>
          <a:ln w="9525">
            <a:noFill/>
            <a:miter lim="800000"/>
            <a:headEnd/>
            <a:tailEnd/>
          </a:ln>
          <a:effectLst/>
        </p:spPr>
      </p:pic>
    </p:spTree>
    <p:extLst>
      <p:ext uri="{BB962C8B-B14F-4D97-AF65-F5344CB8AC3E}">
        <p14:creationId xmlns:p14="http://schemas.microsoft.com/office/powerpoint/2010/main" xmlns="" val="80918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Gangliosides</a:t>
            </a:r>
          </a:p>
        </p:txBody>
      </p:sp>
      <p:sp>
        <p:nvSpPr>
          <p:cNvPr id="3" name="Content Placeholder 2"/>
          <p:cNvSpPr>
            <a:spLocks noGrp="1"/>
          </p:cNvSpPr>
          <p:nvPr>
            <p:ph idx="1"/>
          </p:nvPr>
        </p:nvSpPr>
        <p:spPr>
          <a:xfrm>
            <a:off x="457200" y="1524000"/>
            <a:ext cx="8382000" cy="4652963"/>
          </a:xfrm>
        </p:spPr>
        <p:txBody>
          <a:bodyPr>
            <a:normAutofit/>
          </a:bodyPr>
          <a:lstStyle/>
          <a:p>
            <a:r>
              <a:rPr lang="en-US" dirty="0"/>
              <a:t>Gangliosides are of medical interest because several lipid storage disorders involve the accumulation of NANA-containing glycosphingolipids in cells</a:t>
            </a:r>
          </a:p>
          <a:p>
            <a:endParaRPr lang="en-US" dirty="0"/>
          </a:p>
          <a:p>
            <a:r>
              <a:rPr lang="en-US" dirty="0"/>
              <a:t>They function in cell–cell recognition and communication and as receptors for hormones and bacterial toxins such as cholera toxin</a:t>
            </a:r>
          </a:p>
          <a:p>
            <a:endParaRPr lang="en-US" dirty="0"/>
          </a:p>
        </p:txBody>
      </p:sp>
    </p:spTree>
    <p:extLst>
      <p:ext uri="{BB962C8B-B14F-4D97-AF65-F5344CB8AC3E}">
        <p14:creationId xmlns:p14="http://schemas.microsoft.com/office/powerpoint/2010/main" xmlns="" val="1557842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a:solidFill>
                  <a:srgbClr val="FF0000"/>
                </a:solidFill>
              </a:rPr>
              <a:t>Lipoporteins</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Overview</a:t>
            </a:r>
          </a:p>
        </p:txBody>
      </p:sp>
      <p:sp>
        <p:nvSpPr>
          <p:cNvPr id="3" name="Content Placeholder 2"/>
          <p:cNvSpPr>
            <a:spLocks noGrp="1"/>
          </p:cNvSpPr>
          <p:nvPr>
            <p:ph idx="1"/>
          </p:nvPr>
        </p:nvSpPr>
        <p:spPr>
          <a:xfrm>
            <a:off x="304800" y="1600200"/>
            <a:ext cx="8382000" cy="4525963"/>
          </a:xfrm>
        </p:spPr>
        <p:txBody>
          <a:bodyPr>
            <a:normAutofit/>
          </a:bodyPr>
          <a:lstStyle/>
          <a:p>
            <a:r>
              <a:rPr lang="fr-FR" dirty="0" err="1" smtClean="0"/>
              <a:t>Lipoproteins</a:t>
            </a:r>
            <a:r>
              <a:rPr lang="fr-FR" dirty="0" smtClean="0"/>
              <a:t> </a:t>
            </a:r>
            <a:r>
              <a:rPr lang="en-US" dirty="0"/>
              <a:t>contain </a:t>
            </a:r>
            <a:r>
              <a:rPr lang="en-US" dirty="0" err="1"/>
              <a:t>apolipoproteins</a:t>
            </a:r>
            <a:r>
              <a:rPr lang="en-US" dirty="0"/>
              <a:t>, or </a:t>
            </a:r>
            <a:r>
              <a:rPr lang="en-US" dirty="0" err="1"/>
              <a:t>apoproteins</a:t>
            </a:r>
            <a:r>
              <a:rPr lang="en-US" dirty="0"/>
              <a:t>, in their outer shell, and a hydrophobic core of triacylglycerol (also called triglycerides) and </a:t>
            </a:r>
            <a:r>
              <a:rPr lang="en-US" dirty="0" err="1"/>
              <a:t>cholesteryl</a:t>
            </a:r>
            <a:r>
              <a:rPr lang="en-US" dirty="0"/>
              <a:t> esters. </a:t>
            </a:r>
          </a:p>
          <a:p>
            <a:r>
              <a:rPr lang="en-US" dirty="0" err="1"/>
              <a:t>Unesterified</a:t>
            </a:r>
            <a:r>
              <a:rPr lang="en-US" dirty="0"/>
              <a:t>, or free, cholesterol contains a polar hydroxyl group and can be found as a surface component, and in the region between the core and surface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FF0000"/>
                </a:solidFill>
              </a:rPr>
              <a:t>Generalized structure of a lipoprotein molecule</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554182" y="1514765"/>
            <a:ext cx="8014853" cy="524625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4343400" cy="914400"/>
          </a:xfrm>
        </p:spPr>
        <p:txBody>
          <a:bodyPr>
            <a:normAutofit/>
          </a:bodyPr>
          <a:lstStyle/>
          <a:p>
            <a:r>
              <a:rPr lang="en-US" b="1" dirty="0">
                <a:solidFill>
                  <a:srgbClr val="FF0000"/>
                </a:solidFill>
                <a:latin typeface="Times New Roman" pitchFamily="18" charset="0"/>
                <a:cs typeface="Times New Roman" pitchFamily="18" charset="0"/>
              </a:rPr>
              <a:t>Structure </a:t>
            </a:r>
          </a:p>
        </p:txBody>
      </p:sp>
      <p:pic>
        <p:nvPicPr>
          <p:cNvPr id="1026" name="Picture 2"/>
          <p:cNvPicPr>
            <a:picLocks noChangeAspect="1" noChangeArrowheads="1"/>
          </p:cNvPicPr>
          <p:nvPr/>
        </p:nvPicPr>
        <p:blipFill>
          <a:blip r:embed="rId2"/>
          <a:srcRect/>
          <a:stretch>
            <a:fillRect/>
          </a:stretch>
        </p:blipFill>
        <p:spPr bwMode="auto">
          <a:xfrm>
            <a:off x="1143000" y="914400"/>
            <a:ext cx="6858000" cy="5943600"/>
          </a:xfrm>
          <a:prstGeom prst="rect">
            <a:avLst/>
          </a:prstGeom>
          <a:noFill/>
          <a:ln w="9525">
            <a:noFill/>
            <a:miter lim="800000"/>
            <a:headEnd/>
            <a:tailEnd/>
          </a:ln>
          <a:effectLst/>
        </p:spPr>
      </p:pic>
    </p:spTree>
    <p:extLst>
      <p:ext uri="{BB962C8B-B14F-4D97-AF65-F5344CB8AC3E}">
        <p14:creationId xmlns:p14="http://schemas.microsoft.com/office/powerpoint/2010/main" xmlns="" val="40942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pPr eaLnBrk="1" hangingPunct="1">
              <a:defRPr/>
            </a:pPr>
            <a:r>
              <a:rPr lang="en-US"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Classification of Lipoproteins</a:t>
            </a:r>
            <a:endParaRPr lang="en-IN"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458200" cy="5943600"/>
          </a:xfrm>
        </p:spPr>
        <p:txBody>
          <a:bodyPr/>
          <a:lstStyle/>
          <a:p>
            <a:pPr eaLnBrk="1" hangingPunct="1">
              <a:defRPr/>
            </a:pPr>
            <a:r>
              <a:rPr lang="en-US" dirty="0">
                <a:latin typeface="Times New Roman" pitchFamily="18" charset="0"/>
                <a:cs typeface="Times New Roman" pitchFamily="18" charset="0"/>
              </a:rPr>
              <a:t>Depending on the density (by ultracentrifugation) or on the </a:t>
            </a:r>
            <a:r>
              <a:rPr lang="en-US" dirty="0" err="1">
                <a:latin typeface="Times New Roman" pitchFamily="18" charset="0"/>
                <a:cs typeface="Times New Roman" pitchFamily="18" charset="0"/>
              </a:rPr>
              <a:t>electrophoretic</a:t>
            </a:r>
            <a:r>
              <a:rPr lang="en-US" dirty="0">
                <a:latin typeface="Times New Roman" pitchFamily="18" charset="0"/>
                <a:cs typeface="Times New Roman" pitchFamily="18" charset="0"/>
              </a:rPr>
              <a:t> mobility, the lipoproteins in plasma are classified into five major types:</a:t>
            </a:r>
          </a:p>
          <a:p>
            <a:pPr marL="514350" indent="-514350">
              <a:buFontTx/>
              <a:buAutoNum type="arabicPeriod"/>
              <a:defRPr/>
            </a:pPr>
            <a:r>
              <a:rPr lang="en-US" dirty="0">
                <a:latin typeface="Times New Roman" pitchFamily="18" charset="0"/>
                <a:cs typeface="Times New Roman" pitchFamily="18" charset="0"/>
              </a:rPr>
              <a:t>Chylomicrons</a:t>
            </a:r>
          </a:p>
          <a:p>
            <a:pPr marL="514350" indent="-514350">
              <a:buFontTx/>
              <a:buAutoNum type="arabicPeriod"/>
              <a:defRPr/>
            </a:pPr>
            <a:r>
              <a:rPr lang="en-US" dirty="0">
                <a:latin typeface="Times New Roman" pitchFamily="18" charset="0"/>
                <a:cs typeface="Times New Roman" pitchFamily="18" charset="0"/>
              </a:rPr>
              <a:t>VLDL or pre beta lipoproteins</a:t>
            </a:r>
          </a:p>
          <a:p>
            <a:pPr marL="514350" indent="-514350">
              <a:buFontTx/>
              <a:buAutoNum type="arabicPeriod"/>
              <a:defRPr/>
            </a:pPr>
            <a:r>
              <a:rPr lang="en-US" dirty="0">
                <a:latin typeface="Times New Roman" pitchFamily="18" charset="0"/>
                <a:cs typeface="Times New Roman" pitchFamily="18" charset="0"/>
              </a:rPr>
              <a:t>IDL or broad beta lipoproteins</a:t>
            </a:r>
          </a:p>
          <a:p>
            <a:pPr marL="514350" indent="-514350">
              <a:buFontTx/>
              <a:buAutoNum type="arabicPeriod"/>
              <a:defRPr/>
            </a:pPr>
            <a:r>
              <a:rPr lang="en-US" dirty="0">
                <a:latin typeface="Times New Roman" pitchFamily="18" charset="0"/>
                <a:cs typeface="Times New Roman" pitchFamily="18" charset="0"/>
              </a:rPr>
              <a:t>LDL or beta lipoproteins</a:t>
            </a:r>
          </a:p>
          <a:p>
            <a:pPr marL="514350" indent="-514350">
              <a:buFontTx/>
              <a:buAutoNum type="arabicPeriod"/>
              <a:defRPr/>
            </a:pPr>
            <a:r>
              <a:rPr lang="en-US" dirty="0">
                <a:latin typeface="Times New Roman" pitchFamily="18" charset="0"/>
                <a:cs typeface="Times New Roman" pitchFamily="18" charset="0"/>
              </a:rPr>
              <a:t>HDL or alpha lipoproteins</a:t>
            </a:r>
          </a:p>
        </p:txBody>
      </p:sp>
    </p:spTree>
    <p:extLst>
      <p:ext uri="{BB962C8B-B14F-4D97-AF65-F5344CB8AC3E}">
        <p14:creationId xmlns:p14="http://schemas.microsoft.com/office/powerpoint/2010/main" xmlns="" val="23165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noGrp="1"/>
          </p:cNvSpPr>
          <p:nvPr>
            <p:ph idx="1"/>
          </p:nvPr>
        </p:nvSpPr>
        <p:spPr>
          <a:xfrm>
            <a:off x="372292" y="259308"/>
            <a:ext cx="8481693" cy="6026009"/>
          </a:xfrm>
          <a:prstGeom prst="rect">
            <a:avLst/>
          </a:prstGeom>
        </p:spPr>
        <p:txBody>
          <a:bodyPr vert="horz" wrap="square" lIns="0" tIns="97790" rIns="0" bIns="0" rtlCol="0">
            <a:spAutoFit/>
          </a:bodyPr>
          <a:lstStyle/>
          <a:p>
            <a:pPr marL="527685" indent="-515620">
              <a:lnSpc>
                <a:spcPct val="100000"/>
              </a:lnSpc>
              <a:spcBef>
                <a:spcPts val="770"/>
              </a:spcBef>
              <a:buAutoNum type="arabicPeriod"/>
              <a:tabLst>
                <a:tab pos="527685" algn="l"/>
                <a:tab pos="528320" algn="l"/>
              </a:tabLst>
            </a:pPr>
            <a:r>
              <a:rPr sz="2400" b="1" dirty="0">
                <a:latin typeface="Times New Roman"/>
                <a:cs typeface="Times New Roman"/>
              </a:rPr>
              <a:t>Phospholipids</a:t>
            </a:r>
            <a:r>
              <a:rPr sz="2400" b="1" spc="-35" dirty="0">
                <a:latin typeface="Times New Roman"/>
                <a:cs typeface="Times New Roman"/>
              </a:rPr>
              <a:t> </a:t>
            </a:r>
            <a:r>
              <a:rPr sz="2400" b="1" spc="-5" dirty="0">
                <a:latin typeface="Times New Roman"/>
                <a:cs typeface="Times New Roman"/>
              </a:rPr>
              <a:t>(phosphatides):</a:t>
            </a:r>
            <a:endParaRPr sz="2400">
              <a:latin typeface="Times New Roman"/>
              <a:cs typeface="Times New Roman"/>
            </a:endParaRPr>
          </a:p>
          <a:p>
            <a:pPr marL="527685">
              <a:lnSpc>
                <a:spcPct val="100000"/>
              </a:lnSpc>
              <a:spcBef>
                <a:spcPts val="675"/>
              </a:spcBef>
            </a:pPr>
            <a:r>
              <a:rPr sz="2400" spc="-105" dirty="0">
                <a:latin typeface="Times New Roman"/>
                <a:cs typeface="Times New Roman"/>
              </a:rPr>
              <a:t>FA</a:t>
            </a:r>
            <a:r>
              <a:rPr sz="2400" spc="-165" dirty="0">
                <a:latin typeface="Times New Roman"/>
                <a:cs typeface="Times New Roman"/>
              </a:rPr>
              <a:t> </a:t>
            </a:r>
            <a:r>
              <a:rPr sz="2400" spc="-5" dirty="0">
                <a:latin typeface="Times New Roman"/>
                <a:cs typeface="Times New Roman"/>
              </a:rPr>
              <a:t>+</a:t>
            </a:r>
            <a:r>
              <a:rPr sz="2400" spc="-155" dirty="0">
                <a:latin typeface="Times New Roman"/>
                <a:cs typeface="Times New Roman"/>
              </a:rPr>
              <a:t> </a:t>
            </a:r>
            <a:r>
              <a:rPr sz="2400" spc="-5" dirty="0">
                <a:latin typeface="Times New Roman"/>
                <a:cs typeface="Times New Roman"/>
              </a:rPr>
              <a:t>Alcohol</a:t>
            </a:r>
            <a:r>
              <a:rPr sz="2400" spc="-10" dirty="0">
                <a:latin typeface="Times New Roman"/>
                <a:cs typeface="Times New Roman"/>
              </a:rPr>
              <a:t> </a:t>
            </a:r>
            <a:r>
              <a:rPr sz="2400" spc="-5" dirty="0">
                <a:latin typeface="Times New Roman"/>
                <a:cs typeface="Times New Roman"/>
              </a:rPr>
              <a:t>+</a:t>
            </a:r>
            <a:r>
              <a:rPr sz="2400" dirty="0">
                <a:latin typeface="Times New Roman"/>
                <a:cs typeface="Times New Roman"/>
              </a:rPr>
              <a:t> Phosphoric</a:t>
            </a:r>
            <a:r>
              <a:rPr sz="2400" spc="-35" dirty="0">
                <a:latin typeface="Times New Roman"/>
                <a:cs typeface="Times New Roman"/>
              </a:rPr>
              <a:t> </a:t>
            </a:r>
            <a:r>
              <a:rPr sz="2400" spc="-10" dirty="0">
                <a:latin typeface="Times New Roman"/>
                <a:cs typeface="Times New Roman"/>
              </a:rPr>
              <a:t>acid</a:t>
            </a:r>
            <a:r>
              <a:rPr sz="2400" spc="5" dirty="0">
                <a:latin typeface="Times New Roman"/>
                <a:cs typeface="Times New Roman"/>
              </a:rPr>
              <a:t> </a:t>
            </a:r>
            <a:r>
              <a:rPr sz="2400" spc="-5" dirty="0">
                <a:latin typeface="Times New Roman"/>
                <a:cs typeface="Times New Roman"/>
              </a:rPr>
              <a:t>+</a:t>
            </a:r>
            <a:r>
              <a:rPr sz="2400" dirty="0">
                <a:latin typeface="Times New Roman"/>
                <a:cs typeface="Times New Roman"/>
              </a:rPr>
              <a:t> </a:t>
            </a:r>
            <a:r>
              <a:rPr sz="2400" spc="-5" dirty="0">
                <a:latin typeface="Times New Roman"/>
                <a:cs typeface="Times New Roman"/>
              </a:rPr>
              <a:t>Nitrogenous</a:t>
            </a:r>
            <a:r>
              <a:rPr sz="2400" spc="-20" dirty="0">
                <a:latin typeface="Times New Roman"/>
                <a:cs typeface="Times New Roman"/>
              </a:rPr>
              <a:t> </a:t>
            </a:r>
            <a:r>
              <a:rPr sz="2400" spc="-5" dirty="0">
                <a:latin typeface="Times New Roman"/>
                <a:cs typeface="Times New Roman"/>
              </a:rPr>
              <a:t>base</a:t>
            </a:r>
            <a:endParaRPr sz="2400">
              <a:latin typeface="Times New Roman"/>
              <a:cs typeface="Times New Roman"/>
            </a:endParaRPr>
          </a:p>
          <a:p>
            <a:pPr marL="881380" lvl="1" indent="-353695">
              <a:lnSpc>
                <a:spcPct val="100000"/>
              </a:lnSpc>
              <a:spcBef>
                <a:spcPts val="670"/>
              </a:spcBef>
              <a:buAutoNum type="arabicPeriod"/>
              <a:tabLst>
                <a:tab pos="881380" algn="l"/>
              </a:tabLst>
            </a:pPr>
            <a:r>
              <a:rPr spc="-5" dirty="0">
                <a:latin typeface="Times New Roman"/>
                <a:cs typeface="Times New Roman"/>
              </a:rPr>
              <a:t>Cephaline</a:t>
            </a:r>
            <a:r>
              <a:rPr spc="-55" dirty="0">
                <a:latin typeface="Times New Roman"/>
                <a:cs typeface="Times New Roman"/>
              </a:rPr>
              <a:t> </a:t>
            </a:r>
            <a:r>
              <a:rPr spc="-5" dirty="0">
                <a:latin typeface="Times New Roman"/>
                <a:cs typeface="Times New Roman"/>
              </a:rPr>
              <a:t>(Ethalonamine)</a:t>
            </a:r>
            <a:endParaRPr>
              <a:latin typeface="Times New Roman"/>
              <a:cs typeface="Times New Roman"/>
            </a:endParaRPr>
          </a:p>
          <a:p>
            <a:pPr marL="881380" lvl="1" indent="-353695">
              <a:lnSpc>
                <a:spcPct val="100000"/>
              </a:lnSpc>
              <a:spcBef>
                <a:spcPts val="670"/>
              </a:spcBef>
              <a:buAutoNum type="arabicPeriod"/>
              <a:tabLst>
                <a:tab pos="881380" algn="l"/>
              </a:tabLst>
            </a:pPr>
            <a:r>
              <a:rPr spc="-5" dirty="0">
                <a:latin typeface="Times New Roman"/>
                <a:cs typeface="Times New Roman"/>
              </a:rPr>
              <a:t>Lecithine</a:t>
            </a:r>
            <a:r>
              <a:rPr spc="-35" dirty="0">
                <a:latin typeface="Times New Roman"/>
                <a:cs typeface="Times New Roman"/>
              </a:rPr>
              <a:t> </a:t>
            </a:r>
            <a:r>
              <a:rPr spc="-5" dirty="0">
                <a:latin typeface="Times New Roman"/>
                <a:cs typeface="Times New Roman"/>
              </a:rPr>
              <a:t>(Choline)</a:t>
            </a:r>
            <a:endParaRPr>
              <a:latin typeface="Times New Roman"/>
              <a:cs typeface="Times New Roman"/>
            </a:endParaRPr>
          </a:p>
          <a:p>
            <a:pPr marL="881380" lvl="1" indent="-353695">
              <a:lnSpc>
                <a:spcPct val="100000"/>
              </a:lnSpc>
              <a:spcBef>
                <a:spcPts val="675"/>
              </a:spcBef>
              <a:buAutoNum type="arabicPeriod"/>
              <a:tabLst>
                <a:tab pos="881380" algn="l"/>
              </a:tabLst>
            </a:pPr>
            <a:r>
              <a:rPr dirty="0">
                <a:latin typeface="Times New Roman"/>
                <a:cs typeface="Times New Roman"/>
              </a:rPr>
              <a:t>Phosphotidylserine</a:t>
            </a:r>
            <a:r>
              <a:rPr spc="-95" dirty="0">
                <a:latin typeface="Times New Roman"/>
                <a:cs typeface="Times New Roman"/>
              </a:rPr>
              <a:t> </a:t>
            </a:r>
            <a:r>
              <a:rPr spc="-5" dirty="0">
                <a:latin typeface="Times New Roman"/>
                <a:cs typeface="Times New Roman"/>
              </a:rPr>
              <a:t>(Serine)</a:t>
            </a:r>
            <a:endParaRPr>
              <a:latin typeface="Times New Roman"/>
              <a:cs typeface="Times New Roman"/>
            </a:endParaRPr>
          </a:p>
          <a:p>
            <a:pPr marL="527685" indent="-515620">
              <a:lnSpc>
                <a:spcPct val="100000"/>
              </a:lnSpc>
              <a:spcBef>
                <a:spcPts val="670"/>
              </a:spcBef>
              <a:buAutoNum type="arabicPeriod" startAt="2"/>
              <a:tabLst>
                <a:tab pos="527685" algn="l"/>
                <a:tab pos="528320" algn="l"/>
              </a:tabLst>
            </a:pPr>
            <a:r>
              <a:rPr sz="2400" b="1" spc="-5">
                <a:latin typeface="Times New Roman"/>
                <a:cs typeface="Times New Roman"/>
              </a:rPr>
              <a:t>Glycolipids</a:t>
            </a:r>
            <a:r>
              <a:rPr sz="2400" b="1" spc="-5" dirty="0">
                <a:latin typeface="Times New Roman"/>
                <a:cs typeface="Times New Roman"/>
              </a:rPr>
              <a:t>:</a:t>
            </a:r>
            <a:endParaRPr sz="2400">
              <a:latin typeface="Times New Roman"/>
              <a:cs typeface="Times New Roman"/>
            </a:endParaRPr>
          </a:p>
          <a:p>
            <a:pPr marL="527685">
              <a:lnSpc>
                <a:spcPct val="100000"/>
              </a:lnSpc>
              <a:spcBef>
                <a:spcPts val="675"/>
              </a:spcBef>
            </a:pPr>
            <a:r>
              <a:rPr sz="2400" spc="-5" dirty="0">
                <a:latin typeface="Times New Roman"/>
                <a:cs typeface="Times New Roman"/>
              </a:rPr>
              <a:t>Carbohydrate</a:t>
            </a:r>
            <a:r>
              <a:rPr sz="2400" spc="-50" dirty="0">
                <a:latin typeface="Times New Roman"/>
                <a:cs typeface="Times New Roman"/>
              </a:rPr>
              <a:t> </a:t>
            </a:r>
            <a:r>
              <a:rPr sz="2400" spc="-5" dirty="0">
                <a:latin typeface="Times New Roman"/>
                <a:cs typeface="Times New Roman"/>
              </a:rPr>
              <a:t>+</a:t>
            </a:r>
            <a:r>
              <a:rPr sz="2400" spc="-10" dirty="0">
                <a:latin typeface="Times New Roman"/>
                <a:cs typeface="Times New Roman"/>
              </a:rPr>
              <a:t> </a:t>
            </a:r>
            <a:r>
              <a:rPr sz="2400" dirty="0">
                <a:latin typeface="Times New Roman"/>
                <a:cs typeface="Times New Roman"/>
              </a:rPr>
              <a:t>Sphingosine</a:t>
            </a:r>
            <a:endParaRPr sz="2400">
              <a:latin typeface="Times New Roman"/>
              <a:cs typeface="Times New Roman"/>
            </a:endParaRPr>
          </a:p>
          <a:p>
            <a:pPr marL="527685">
              <a:lnSpc>
                <a:spcPct val="100000"/>
              </a:lnSpc>
              <a:spcBef>
                <a:spcPts val="670"/>
              </a:spcBef>
            </a:pPr>
            <a:r>
              <a:rPr sz="2400" spc="-5" dirty="0">
                <a:latin typeface="Times New Roman"/>
                <a:cs typeface="Times New Roman"/>
              </a:rPr>
              <a:t>(No</a:t>
            </a:r>
            <a:r>
              <a:rPr sz="2400" spc="-10" dirty="0">
                <a:latin typeface="Times New Roman"/>
                <a:cs typeface="Times New Roman"/>
              </a:rPr>
              <a:t> </a:t>
            </a:r>
            <a:r>
              <a:rPr sz="2400" dirty="0">
                <a:latin typeface="Times New Roman"/>
                <a:cs typeface="Times New Roman"/>
              </a:rPr>
              <a:t>Phosphoric</a:t>
            </a:r>
            <a:r>
              <a:rPr sz="2400" spc="-45" dirty="0">
                <a:latin typeface="Times New Roman"/>
                <a:cs typeface="Times New Roman"/>
              </a:rPr>
              <a:t> </a:t>
            </a:r>
            <a:r>
              <a:rPr sz="2400" spc="-10" dirty="0">
                <a:latin typeface="Times New Roman"/>
                <a:cs typeface="Times New Roman"/>
              </a:rPr>
              <a:t>acid</a:t>
            </a:r>
            <a:r>
              <a:rPr sz="2400" spc="-5" dirty="0">
                <a:latin typeface="Times New Roman"/>
                <a:cs typeface="Times New Roman"/>
              </a:rPr>
              <a:t> </a:t>
            </a:r>
            <a:r>
              <a:rPr sz="2400" spc="-10">
                <a:latin typeface="Times New Roman"/>
                <a:cs typeface="Times New Roman"/>
              </a:rPr>
              <a:t>No</a:t>
            </a:r>
            <a:r>
              <a:rPr sz="2400">
                <a:latin typeface="Times New Roman"/>
                <a:cs typeface="Times New Roman"/>
              </a:rPr>
              <a:t> </a:t>
            </a:r>
            <a:r>
              <a:rPr sz="2400" spc="-5" smtClean="0">
                <a:latin typeface="Times New Roman"/>
                <a:cs typeface="Times New Roman"/>
              </a:rPr>
              <a:t>Glycerol)</a:t>
            </a:r>
            <a:endParaRPr lang="en-US" sz="2400" spc="-5" dirty="0" smtClean="0">
              <a:latin typeface="Times New Roman"/>
              <a:cs typeface="Times New Roman"/>
            </a:endParaRPr>
          </a:p>
          <a:p>
            <a:pPr marL="527685">
              <a:lnSpc>
                <a:spcPct val="100000"/>
              </a:lnSpc>
              <a:spcBef>
                <a:spcPts val="670"/>
              </a:spcBef>
              <a:buNone/>
            </a:pPr>
            <a:r>
              <a:rPr lang="en-US" sz="2400" b="1" spc="-5" dirty="0" smtClean="0">
                <a:latin typeface="Times New Roman"/>
                <a:cs typeface="Times New Roman"/>
              </a:rPr>
              <a:t>3. </a:t>
            </a:r>
            <a:r>
              <a:rPr lang="en-US" sz="2400" b="1" spc="-10" dirty="0" smtClean="0">
                <a:latin typeface="Times New Roman"/>
                <a:cs typeface="Times New Roman"/>
              </a:rPr>
              <a:t>Lipoproteins:</a:t>
            </a:r>
          </a:p>
          <a:p>
            <a:pPr marL="527685">
              <a:lnSpc>
                <a:spcPct val="100000"/>
              </a:lnSpc>
              <a:spcBef>
                <a:spcPts val="770"/>
              </a:spcBef>
            </a:pPr>
            <a:r>
              <a:rPr lang="en-US" sz="2400" spc="-5" dirty="0" smtClean="0">
                <a:latin typeface="Times New Roman"/>
                <a:cs typeface="Times New Roman"/>
              </a:rPr>
              <a:t>Lipid</a:t>
            </a:r>
            <a:r>
              <a:rPr lang="en-US" sz="2400" spc="-20" dirty="0" smtClean="0">
                <a:latin typeface="Times New Roman"/>
                <a:cs typeface="Times New Roman"/>
              </a:rPr>
              <a:t> </a:t>
            </a:r>
            <a:r>
              <a:rPr lang="en-US" sz="2400" spc="-5" dirty="0" smtClean="0">
                <a:latin typeface="Times New Roman"/>
                <a:cs typeface="Times New Roman"/>
              </a:rPr>
              <a:t>part</a:t>
            </a:r>
            <a:r>
              <a:rPr lang="en-US" sz="2400" spc="-25" dirty="0" smtClean="0">
                <a:latin typeface="Times New Roman"/>
                <a:cs typeface="Times New Roman"/>
              </a:rPr>
              <a:t> </a:t>
            </a:r>
            <a:r>
              <a:rPr lang="en-US" sz="2400" spc="-5" dirty="0" smtClean="0">
                <a:latin typeface="Times New Roman"/>
                <a:cs typeface="Times New Roman"/>
              </a:rPr>
              <a:t>+</a:t>
            </a:r>
            <a:r>
              <a:rPr lang="en-US" sz="2400" spc="-10" dirty="0" smtClean="0">
                <a:latin typeface="Times New Roman"/>
                <a:cs typeface="Times New Roman"/>
              </a:rPr>
              <a:t> </a:t>
            </a:r>
            <a:r>
              <a:rPr lang="en-US" sz="2400" spc="-5" dirty="0" smtClean="0">
                <a:latin typeface="Times New Roman"/>
                <a:cs typeface="Times New Roman"/>
              </a:rPr>
              <a:t>Proteins</a:t>
            </a:r>
            <a:endParaRPr lang="en-US" sz="2400" dirty="0" smtClean="0">
              <a:latin typeface="Times New Roman"/>
              <a:cs typeface="Times New Roman"/>
            </a:endParaRPr>
          </a:p>
          <a:p>
            <a:pPr marL="527685" indent="-515620">
              <a:lnSpc>
                <a:spcPct val="100000"/>
              </a:lnSpc>
              <a:spcBef>
                <a:spcPts val="675"/>
              </a:spcBef>
              <a:buAutoNum type="arabicPeriod" startAt="4"/>
              <a:tabLst>
                <a:tab pos="527685" algn="l"/>
                <a:tab pos="528320" algn="l"/>
              </a:tabLst>
            </a:pPr>
            <a:r>
              <a:rPr lang="en-US" sz="2400" b="1" spc="-5" dirty="0" smtClean="0">
                <a:latin typeface="Times New Roman"/>
                <a:cs typeface="Times New Roman"/>
              </a:rPr>
              <a:t>Other</a:t>
            </a:r>
            <a:r>
              <a:rPr lang="en-US" sz="2400" b="1" spc="-65" dirty="0" smtClean="0">
                <a:latin typeface="Times New Roman"/>
                <a:cs typeface="Times New Roman"/>
              </a:rPr>
              <a:t> </a:t>
            </a:r>
            <a:r>
              <a:rPr lang="en-US" sz="2400" b="1" spc="-5" dirty="0" smtClean="0">
                <a:latin typeface="Times New Roman"/>
                <a:cs typeface="Times New Roman"/>
              </a:rPr>
              <a:t>compound</a:t>
            </a:r>
            <a:r>
              <a:rPr lang="en-US" sz="2400" b="1" spc="10" dirty="0" smtClean="0">
                <a:latin typeface="Times New Roman"/>
                <a:cs typeface="Times New Roman"/>
              </a:rPr>
              <a:t> </a:t>
            </a:r>
            <a:r>
              <a:rPr lang="en-US" sz="2400" b="1" spc="-5" dirty="0" smtClean="0">
                <a:latin typeface="Times New Roman"/>
                <a:cs typeface="Times New Roman"/>
              </a:rPr>
              <a:t>lipids:</a:t>
            </a:r>
            <a:r>
              <a:rPr lang="en-US" sz="2400" b="1" dirty="0" smtClean="0">
                <a:latin typeface="Times New Roman"/>
                <a:cs typeface="Times New Roman"/>
              </a:rPr>
              <a:t> </a:t>
            </a:r>
            <a:r>
              <a:rPr lang="en-US" sz="2400" spc="-5" dirty="0" smtClean="0">
                <a:latin typeface="Times New Roman"/>
                <a:cs typeface="Times New Roman"/>
              </a:rPr>
              <a:t>include:</a:t>
            </a:r>
            <a:endParaRPr lang="en-US" sz="2400" dirty="0" smtClean="0">
              <a:latin typeface="Times New Roman"/>
              <a:cs typeface="Times New Roman"/>
            </a:endParaRPr>
          </a:p>
          <a:p>
            <a:pPr marL="1384300" lvl="1" indent="-572135">
              <a:lnSpc>
                <a:spcPct val="100000"/>
              </a:lnSpc>
              <a:spcBef>
                <a:spcPts val="590"/>
              </a:spcBef>
              <a:buAutoNum type="romanUcPeriod"/>
              <a:tabLst>
                <a:tab pos="1383665" algn="l"/>
                <a:tab pos="1384300" algn="l"/>
                <a:tab pos="3177540" algn="l"/>
              </a:tabLst>
            </a:pPr>
            <a:r>
              <a:rPr lang="en-US" sz="2000" b="1" spc="-5" dirty="0" err="1" smtClean="0">
                <a:latin typeface="Times New Roman"/>
                <a:cs typeface="Times New Roman"/>
              </a:rPr>
              <a:t>Sulfolipids</a:t>
            </a:r>
            <a:r>
              <a:rPr lang="en-US" sz="2000" b="1" spc="-5" dirty="0" smtClean="0">
                <a:latin typeface="Times New Roman"/>
                <a:cs typeface="Times New Roman"/>
              </a:rPr>
              <a:t>:	</a:t>
            </a:r>
            <a:r>
              <a:rPr lang="en-US" sz="2000" dirty="0" smtClean="0">
                <a:latin typeface="Times New Roman"/>
                <a:cs typeface="Times New Roman"/>
              </a:rPr>
              <a:t>containing</a:t>
            </a:r>
            <a:r>
              <a:rPr lang="en-US" sz="2000" spc="-85" dirty="0" smtClean="0">
                <a:latin typeface="Times New Roman"/>
                <a:cs typeface="Times New Roman"/>
              </a:rPr>
              <a:t> </a:t>
            </a:r>
            <a:r>
              <a:rPr lang="en-US" sz="2000" spc="-20" dirty="0" smtClean="0">
                <a:latin typeface="Times New Roman"/>
                <a:cs typeface="Times New Roman"/>
              </a:rPr>
              <a:t>sulfur.</a:t>
            </a:r>
            <a:endParaRPr lang="en-US" sz="2000" dirty="0" smtClean="0">
              <a:latin typeface="Times New Roman"/>
              <a:cs typeface="Times New Roman"/>
            </a:endParaRPr>
          </a:p>
          <a:p>
            <a:pPr marL="1384300" lvl="1" indent="-572135">
              <a:lnSpc>
                <a:spcPct val="100000"/>
              </a:lnSpc>
              <a:spcBef>
                <a:spcPts val="575"/>
              </a:spcBef>
              <a:buAutoNum type="romanUcPeriod"/>
              <a:tabLst>
                <a:tab pos="1383665" algn="l"/>
                <a:tab pos="1384300" algn="l"/>
              </a:tabLst>
            </a:pPr>
            <a:r>
              <a:rPr lang="en-US" sz="2000" b="1" spc="-5" dirty="0" err="1" smtClean="0">
                <a:latin typeface="Times New Roman"/>
                <a:cs typeface="Times New Roman"/>
              </a:rPr>
              <a:t>Aminolipids</a:t>
            </a:r>
            <a:r>
              <a:rPr lang="en-US" sz="2000" b="1" spc="-5" dirty="0" smtClean="0">
                <a:latin typeface="Times New Roman"/>
                <a:cs typeface="Times New Roman"/>
              </a:rPr>
              <a:t>:</a:t>
            </a:r>
            <a:r>
              <a:rPr lang="en-US" sz="2000" b="1" spc="-55" dirty="0" smtClean="0">
                <a:latin typeface="Times New Roman"/>
                <a:cs typeface="Times New Roman"/>
              </a:rPr>
              <a:t> </a:t>
            </a:r>
            <a:r>
              <a:rPr lang="en-US" sz="2000" dirty="0" smtClean="0">
                <a:latin typeface="Times New Roman"/>
                <a:cs typeface="Times New Roman"/>
              </a:rPr>
              <a:t>containing</a:t>
            </a:r>
            <a:r>
              <a:rPr lang="en-US" sz="2000" spc="-55" dirty="0" smtClean="0">
                <a:latin typeface="Times New Roman"/>
                <a:cs typeface="Times New Roman"/>
              </a:rPr>
              <a:t> </a:t>
            </a:r>
            <a:r>
              <a:rPr lang="en-US" sz="2000" spc="-5" dirty="0" smtClean="0">
                <a:latin typeface="Times New Roman"/>
                <a:cs typeface="Times New Roman"/>
              </a:rPr>
              <a:t>amino</a:t>
            </a:r>
            <a:r>
              <a:rPr lang="en-US" sz="2000" spc="-15" dirty="0" smtClean="0">
                <a:latin typeface="Times New Roman"/>
                <a:cs typeface="Times New Roman"/>
              </a:rPr>
              <a:t> </a:t>
            </a:r>
            <a:r>
              <a:rPr lang="en-US" sz="2000" dirty="0" smtClean="0">
                <a:latin typeface="Times New Roman"/>
                <a:cs typeface="Times New Roman"/>
              </a:rPr>
              <a:t>acids.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Chylomicrons are the lipoprotein particles lowest in density and largest in size and that contain the highest percentage of lipid (as TAG) and the lowest percentage of protein. </a:t>
            </a:r>
          </a:p>
          <a:p>
            <a:r>
              <a:rPr lang="en-US" dirty="0"/>
              <a:t>VLDLs and LDLs are successively denser, having higher ratios of protein to lipid. </a:t>
            </a:r>
          </a:p>
          <a:p>
            <a:r>
              <a:rPr lang="en-US" dirty="0"/>
              <a:t>HDL particles are the smallest and densest.</a:t>
            </a:r>
          </a:p>
        </p:txBody>
      </p:sp>
    </p:spTree>
    <p:extLst>
      <p:ext uri="{BB962C8B-B14F-4D97-AF65-F5344CB8AC3E}">
        <p14:creationId xmlns:p14="http://schemas.microsoft.com/office/powerpoint/2010/main" xmlns="" val="3454374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50" y="228600"/>
            <a:ext cx="4057650" cy="1143000"/>
          </a:xfrm>
        </p:spPr>
        <p:txBody>
          <a:bodyPr>
            <a:normAutofit fontScale="90000"/>
          </a:bodyPr>
          <a:lstStyle/>
          <a:p>
            <a:r>
              <a:rPr lang="en-US" b="1" dirty="0">
                <a:solidFill>
                  <a:srgbClr val="FF0000"/>
                </a:solidFill>
                <a:latin typeface="Times New Roman" pitchFamily="18" charset="0"/>
                <a:cs typeface="Times New Roman" pitchFamily="18" charset="0"/>
              </a:rPr>
              <a:t>Electrophoretic  mobility</a:t>
            </a:r>
            <a:endParaRPr lang="en-US" b="1" dirty="0">
              <a:solidFill>
                <a:srgbClr val="FF0000"/>
              </a:solidFill>
            </a:endParaRPr>
          </a:p>
        </p:txBody>
      </p:sp>
      <p:pic>
        <p:nvPicPr>
          <p:cNvPr id="3074" name="Picture 2" descr="F:\Jamnagar\lipincott\UNIT 3\chapter18 CHOLESTEROL AND STEROID METAB\jpg\figure_18.15.jpg"/>
          <p:cNvPicPr>
            <a:picLocks noGrp="1" noChangeAspect="1" noChangeArrowheads="1"/>
          </p:cNvPicPr>
          <p:nvPr>
            <p:ph idx="1"/>
          </p:nvPr>
        </p:nvPicPr>
        <p:blipFill>
          <a:blip r:embed="rId2">
            <a:lum contrast="40000"/>
          </a:blip>
          <a:srcRect/>
          <a:stretch>
            <a:fillRect/>
          </a:stretch>
        </p:blipFill>
        <p:spPr bwMode="auto">
          <a:xfrm>
            <a:off x="533400" y="0"/>
            <a:ext cx="4495800" cy="6858000"/>
          </a:xfrm>
          <a:prstGeom prst="rect">
            <a:avLst/>
          </a:prstGeom>
          <a:noFill/>
        </p:spPr>
      </p:pic>
    </p:spTree>
    <p:extLst>
      <p:ext uri="{BB962C8B-B14F-4D97-AF65-F5344CB8AC3E}">
        <p14:creationId xmlns:p14="http://schemas.microsoft.com/office/powerpoint/2010/main" xmlns="" val="12164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IN" smtClean="0"/>
          </a:p>
        </p:txBody>
      </p:sp>
      <p:pic>
        <p:nvPicPr>
          <p:cNvPr id="55299" name="Picture 2" descr="H:\tejas\Jaypee (E)\Photo\Ch-12\12-11.tif"/>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endParaRPr lang="en-IN" smtClean="0"/>
          </a:p>
        </p:txBody>
      </p:sp>
      <p:pic>
        <p:nvPicPr>
          <p:cNvPr id="65539" name="Picture 2" descr="H:\tejas\Jaypee (E)\Photo\Ch-12\12-13.tif"/>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28650" y="0"/>
            <a:ext cx="7886700" cy="766619"/>
          </a:xfrm>
        </p:spPr>
        <p:txBody>
          <a:bodyPr>
            <a:normAutofit/>
          </a:bodyPr>
          <a:lstStyle/>
          <a:p>
            <a:pPr eaLnBrk="1" hangingPunct="1"/>
            <a:r>
              <a:rPr lang="en-US" b="1" u="sng" dirty="0" smtClean="0">
                <a:solidFill>
                  <a:srgbClr val="FF0000"/>
                </a:solidFill>
                <a:latin typeface="Times New Roman" pitchFamily="18" charset="0"/>
                <a:cs typeface="Times New Roman" pitchFamily="18" charset="0"/>
              </a:rPr>
              <a:t>Cholesterol</a:t>
            </a:r>
            <a:endParaRPr lang="en-IN" b="1" u="sng" dirty="0">
              <a:solidFill>
                <a:srgbClr val="FF0000"/>
              </a:solidFill>
              <a:latin typeface="Times New Roman" pitchFamily="18" charset="0"/>
              <a:cs typeface="Times New Roman" pitchFamily="18" charset="0"/>
            </a:endParaRPr>
          </a:p>
        </p:txBody>
      </p:sp>
      <p:sp>
        <p:nvSpPr>
          <p:cNvPr id="3075" name="Content Placeholder 2"/>
          <p:cNvSpPr>
            <a:spLocks noGrp="1"/>
          </p:cNvSpPr>
          <p:nvPr>
            <p:ph idx="1"/>
          </p:nvPr>
        </p:nvSpPr>
        <p:spPr>
          <a:xfrm>
            <a:off x="457200" y="1066799"/>
            <a:ext cx="8229600" cy="5410201"/>
          </a:xfrm>
        </p:spPr>
        <p:txBody>
          <a:bodyPr>
            <a:normAutofit/>
          </a:bodyPr>
          <a:lstStyle/>
          <a:p>
            <a:r>
              <a:rPr lang="en-US" dirty="0" smtClean="0"/>
              <a:t>The</a:t>
            </a:r>
            <a:r>
              <a:rPr lang="en-US" b="1" dirty="0" smtClean="0"/>
              <a:t> </a:t>
            </a:r>
            <a:r>
              <a:rPr lang="en-US" dirty="0"/>
              <a:t>major sterol in animal tissues and a component of all membranes</a:t>
            </a:r>
            <a:endParaRPr lang="en-US" b="1"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It is widely distributed in the body.</a:t>
            </a:r>
          </a:p>
          <a:p>
            <a:r>
              <a:rPr lang="en-US" dirty="0">
                <a:latin typeface="Times New Roman" pitchFamily="18" charset="0"/>
                <a:cs typeface="Times New Roman" pitchFamily="18" charset="0"/>
              </a:rPr>
              <a:t>It is the most important animal steroid from which other steroid compounds are formed.</a:t>
            </a:r>
            <a:r>
              <a:rPr lang="en-US" dirty="0"/>
              <a:t> </a:t>
            </a:r>
          </a:p>
          <a:p>
            <a:r>
              <a:rPr lang="en-US" dirty="0">
                <a:latin typeface="Times New Roman" pitchFamily="18" charset="0"/>
                <a:cs typeface="Times New Roman" pitchFamily="18" charset="0"/>
              </a:rPr>
              <a:t>It </a:t>
            </a:r>
            <a:r>
              <a:rPr lang="en-US" dirty="0"/>
              <a:t>is amphipathic</a:t>
            </a:r>
          </a:p>
          <a:p>
            <a:r>
              <a:rPr lang="en-US" dirty="0"/>
              <a:t>Cholesterol is derived from the diet or synthesized </a:t>
            </a:r>
            <a:r>
              <a:rPr lang="en-US" i="1" dirty="0"/>
              <a:t>de novo in all cells of the body. </a:t>
            </a:r>
          </a:p>
          <a:p>
            <a:endParaRPr lang="en-US" dirty="0">
              <a:latin typeface="Times New Roman" pitchFamily="18" charset="0"/>
              <a:cs typeface="Times New Roman" pitchFamily="18" charset="0"/>
            </a:endParaRPr>
          </a:p>
          <a:p>
            <a:pPr eaLnBrk="1" hangingPunct="1"/>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6485756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92727" y="609600"/>
            <a:ext cx="7363691" cy="57023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Functions of cholesterol</a:t>
            </a:r>
            <a:endParaRPr lang="en-US" dirty="0"/>
          </a:p>
        </p:txBody>
      </p:sp>
      <p:sp>
        <p:nvSpPr>
          <p:cNvPr id="3" name="Content Placeholder 2"/>
          <p:cNvSpPr>
            <a:spLocks noGrp="1"/>
          </p:cNvSpPr>
          <p:nvPr>
            <p:ph idx="1"/>
          </p:nvPr>
        </p:nvSpPr>
        <p:spPr>
          <a:xfrm>
            <a:off x="228600" y="1066800"/>
            <a:ext cx="8763000" cy="5791200"/>
          </a:xfrm>
        </p:spPr>
        <p:txBody>
          <a:bodyPr>
            <a:normAutofit fontScale="92500" lnSpcReduction="10000"/>
          </a:bodyPr>
          <a:lstStyle/>
          <a:p>
            <a:r>
              <a:rPr lang="en-US" dirty="0" smtClean="0"/>
              <a:t>involvement </a:t>
            </a:r>
            <a:r>
              <a:rPr lang="en-US" dirty="0"/>
              <a:t>in membrane </a:t>
            </a:r>
            <a:r>
              <a:rPr lang="en-US" dirty="0" smtClean="0"/>
              <a:t>structure</a:t>
            </a:r>
            <a:endParaRPr lang="en-US" dirty="0"/>
          </a:p>
          <a:p>
            <a:r>
              <a:rPr lang="en-US" dirty="0"/>
              <a:t> modulation of membrane fluidity and permeability, </a:t>
            </a:r>
          </a:p>
          <a:p>
            <a:r>
              <a:rPr lang="en-US" dirty="0"/>
              <a:t>Cholesterol is the precursor of various Steroid </a:t>
            </a:r>
            <a:r>
              <a:rPr lang="en-US" dirty="0" smtClean="0"/>
              <a:t>hormones </a:t>
            </a:r>
            <a:r>
              <a:rPr lang="en-US" dirty="0"/>
              <a:t>including progesterone, corticosteroids (corticosterone , cortisol, and cortisone), aldosterone, and the sex hormones, estrogen and testosterone</a:t>
            </a:r>
          </a:p>
          <a:p>
            <a:r>
              <a:rPr lang="en-US" dirty="0"/>
              <a:t> bile acid synthesis (where it serves as a precursor), they facilitate absorption of dietary </a:t>
            </a:r>
            <a:r>
              <a:rPr lang="en-US" dirty="0" err="1"/>
              <a:t>triacylglycerols</a:t>
            </a:r>
            <a:r>
              <a:rPr lang="en-US" dirty="0"/>
              <a:t> and fat-soluble vitamins</a:t>
            </a:r>
          </a:p>
          <a:p>
            <a:r>
              <a:rPr lang="en-US" dirty="0" smtClean="0"/>
              <a:t>formation </a:t>
            </a:r>
            <a:r>
              <a:rPr lang="en-US" dirty="0"/>
              <a:t>of the central nervous system in embryonic development.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Clinical Significance</a:t>
            </a:r>
            <a:endParaRPr lang="en-IN"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7" name="Content Placeholder 2"/>
          <p:cNvSpPr>
            <a:spLocks noGrp="1"/>
          </p:cNvSpPr>
          <p:nvPr>
            <p:ph idx="1"/>
          </p:nvPr>
        </p:nvSpPr>
        <p:spPr/>
        <p:txBody>
          <a:bodyPr/>
          <a:lstStyle/>
          <a:p>
            <a:pPr eaLnBrk="1" hangingPunct="1">
              <a:buFontTx/>
              <a:buNone/>
            </a:pPr>
            <a:r>
              <a:rPr lang="en-US" b="1" i="1" u="sng">
                <a:latin typeface="Times New Roman" pitchFamily="18" charset="0"/>
                <a:cs typeface="Times New Roman" pitchFamily="18" charset="0"/>
              </a:rPr>
              <a:t>HEART DISEASE</a:t>
            </a:r>
          </a:p>
          <a:p>
            <a:pPr eaLnBrk="1" hangingPunct="1"/>
            <a:r>
              <a:rPr lang="en-US">
                <a:latin typeface="Times New Roman" pitchFamily="18" charset="0"/>
                <a:cs typeface="Times New Roman" pitchFamily="18" charset="0"/>
              </a:rPr>
              <a:t> The level of cholesterol in blood is related to the development of atherosclerosis.</a:t>
            </a:r>
          </a:p>
          <a:p>
            <a:pPr eaLnBrk="1" hangingPunct="1"/>
            <a:r>
              <a:rPr lang="en-US">
                <a:latin typeface="Times New Roman" pitchFamily="18" charset="0"/>
                <a:cs typeface="Times New Roman" pitchFamily="18" charset="0"/>
              </a:rPr>
              <a:t>Abnormality of cholesterol metabolism may lead to cerebrovascular accidents and coronary artery disease.</a:t>
            </a:r>
            <a:endParaRPr lang="en-IN">
              <a:latin typeface="Times New Roman" pitchFamily="18" charset="0"/>
              <a:cs typeface="Times New Roman" pitchFamily="18" charset="0"/>
            </a:endParaRPr>
          </a:p>
        </p:txBody>
      </p:sp>
    </p:spTree>
    <p:extLst>
      <p:ext uri="{BB962C8B-B14F-4D97-AF65-F5344CB8AC3E}">
        <p14:creationId xmlns:p14="http://schemas.microsoft.com/office/powerpoint/2010/main" xmlns="" val="260215976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628651" y="1"/>
            <a:ext cx="7886700" cy="6456218"/>
          </a:xfrm>
          <a:prstGeom prst="rect">
            <a:avLst/>
          </a:prstGeom>
        </p:spPr>
      </p:pic>
    </p:spTree>
    <p:extLst>
      <p:ext uri="{BB962C8B-B14F-4D97-AF65-F5344CB8AC3E}">
        <p14:creationId xmlns:p14="http://schemas.microsoft.com/office/powerpoint/2010/main" xmlns="" val="254296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4381" y="659285"/>
            <a:ext cx="7984671" cy="6059992"/>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Times New Roman"/>
                <a:cs typeface="Times New Roman"/>
              </a:rPr>
              <a:t>III-</a:t>
            </a:r>
            <a:r>
              <a:rPr sz="2800" b="1" spc="-10" dirty="0">
                <a:latin typeface="Times New Roman"/>
                <a:cs typeface="Times New Roman"/>
              </a:rPr>
              <a:t> Derived </a:t>
            </a:r>
            <a:r>
              <a:rPr sz="2800" b="1" spc="-5" dirty="0">
                <a:latin typeface="Times New Roman"/>
                <a:cs typeface="Times New Roman"/>
              </a:rPr>
              <a:t>Lipids:</a:t>
            </a:r>
            <a:endParaRPr sz="2800">
              <a:latin typeface="Times New Roman"/>
              <a:cs typeface="Times New Roman"/>
            </a:endParaRPr>
          </a:p>
          <a:p>
            <a:pPr marL="12700" marR="5080">
              <a:lnSpc>
                <a:spcPct val="100000"/>
              </a:lnSpc>
              <a:tabLst>
                <a:tab pos="1414145" algn="l"/>
                <a:tab pos="1868805" algn="l"/>
                <a:tab pos="3509645" algn="l"/>
                <a:tab pos="3964304" algn="l"/>
                <a:tab pos="5066030" algn="l"/>
                <a:tab pos="5736590" algn="l"/>
                <a:tab pos="7394575" algn="l"/>
              </a:tabLst>
            </a:pPr>
            <a:r>
              <a:rPr sz="2800" dirty="0">
                <a:latin typeface="Times New Roman"/>
                <a:cs typeface="Times New Roman"/>
              </a:rPr>
              <a:t>P</a:t>
            </a:r>
            <a:r>
              <a:rPr sz="2800" spc="-5" dirty="0">
                <a:latin typeface="Times New Roman"/>
                <a:cs typeface="Times New Roman"/>
              </a:rPr>
              <a:t>r</a:t>
            </a:r>
            <a:r>
              <a:rPr sz="2800" dirty="0">
                <a:latin typeface="Times New Roman"/>
                <a:cs typeface="Times New Roman"/>
              </a:rPr>
              <a:t>odu</a:t>
            </a:r>
            <a:r>
              <a:rPr sz="2800" spc="-15" dirty="0">
                <a:latin typeface="Times New Roman"/>
                <a:cs typeface="Times New Roman"/>
              </a:rPr>
              <a:t>c</a:t>
            </a:r>
            <a:r>
              <a:rPr sz="2800" spc="-5" dirty="0">
                <a:latin typeface="Times New Roman"/>
                <a:cs typeface="Times New Roman"/>
              </a:rPr>
              <a:t>ts</a:t>
            </a:r>
            <a:r>
              <a:rPr sz="2800" dirty="0">
                <a:latin typeface="Times New Roman"/>
                <a:cs typeface="Times New Roman"/>
              </a:rPr>
              <a:t>	o</a:t>
            </a:r>
            <a:r>
              <a:rPr sz="2800" spc="-5" dirty="0">
                <a:latin typeface="Times New Roman"/>
                <a:cs typeface="Times New Roman"/>
              </a:rPr>
              <a:t>f</a:t>
            </a:r>
            <a:r>
              <a:rPr sz="2800" dirty="0">
                <a:latin typeface="Times New Roman"/>
                <a:cs typeface="Times New Roman"/>
              </a:rPr>
              <a:t>	hyd</a:t>
            </a:r>
            <a:r>
              <a:rPr sz="2800" spc="-5" dirty="0">
                <a:latin typeface="Times New Roman"/>
                <a:cs typeface="Times New Roman"/>
              </a:rPr>
              <a:t>r</a:t>
            </a:r>
            <a:r>
              <a:rPr sz="2800" dirty="0">
                <a:latin typeface="Times New Roman"/>
                <a:cs typeface="Times New Roman"/>
              </a:rPr>
              <a:t>o</a:t>
            </a:r>
            <a:r>
              <a:rPr sz="2800" spc="-5" dirty="0">
                <a:latin typeface="Times New Roman"/>
                <a:cs typeface="Times New Roman"/>
              </a:rPr>
              <a:t>l</a:t>
            </a:r>
            <a:r>
              <a:rPr sz="2800" dirty="0">
                <a:latin typeface="Times New Roman"/>
                <a:cs typeface="Times New Roman"/>
              </a:rPr>
              <a:t>y</a:t>
            </a:r>
            <a:r>
              <a:rPr sz="2800" spc="-5" dirty="0">
                <a:latin typeface="Times New Roman"/>
                <a:cs typeface="Times New Roman"/>
              </a:rPr>
              <a:t>sis</a:t>
            </a:r>
            <a:r>
              <a:rPr sz="2800" dirty="0">
                <a:latin typeface="Times New Roman"/>
                <a:cs typeface="Times New Roman"/>
              </a:rPr>
              <a:t>	o</a:t>
            </a:r>
            <a:r>
              <a:rPr sz="2800" spc="-5" dirty="0">
                <a:latin typeface="Times New Roman"/>
                <a:cs typeface="Times New Roman"/>
              </a:rPr>
              <a:t>f</a:t>
            </a:r>
            <a:r>
              <a:rPr sz="2800" dirty="0">
                <a:latin typeface="Times New Roman"/>
                <a:cs typeface="Times New Roman"/>
              </a:rPr>
              <a:t>	</a:t>
            </a:r>
            <a:r>
              <a:rPr sz="2800" spc="-5" dirty="0">
                <a:latin typeface="Times New Roman"/>
                <a:cs typeface="Times New Roman"/>
              </a:rPr>
              <a:t>si</a:t>
            </a:r>
            <a:r>
              <a:rPr sz="2800" spc="-25" dirty="0">
                <a:latin typeface="Times New Roman"/>
                <a:cs typeface="Times New Roman"/>
              </a:rPr>
              <a:t>m</a:t>
            </a:r>
            <a:r>
              <a:rPr sz="2800" dirty="0">
                <a:latin typeface="Times New Roman"/>
                <a:cs typeface="Times New Roman"/>
              </a:rPr>
              <a:t>p</a:t>
            </a:r>
            <a:r>
              <a:rPr sz="2800" spc="-5" dirty="0">
                <a:latin typeface="Times New Roman"/>
                <a:cs typeface="Times New Roman"/>
              </a:rPr>
              <a:t>le</a:t>
            </a:r>
            <a:r>
              <a:rPr sz="2800" dirty="0">
                <a:latin typeface="Times New Roman"/>
                <a:cs typeface="Times New Roman"/>
              </a:rPr>
              <a:t>	</a:t>
            </a:r>
            <a:r>
              <a:rPr sz="2800" spc="-15" dirty="0">
                <a:latin typeface="Times New Roman"/>
                <a:cs typeface="Times New Roman"/>
              </a:rPr>
              <a:t>a</a:t>
            </a:r>
            <a:r>
              <a:rPr sz="2800" dirty="0">
                <a:latin typeface="Times New Roman"/>
                <a:cs typeface="Times New Roman"/>
              </a:rPr>
              <a:t>n</a:t>
            </a:r>
            <a:r>
              <a:rPr sz="2800" spc="-5" dirty="0">
                <a:latin typeface="Times New Roman"/>
                <a:cs typeface="Times New Roman"/>
              </a:rPr>
              <a:t>d</a:t>
            </a:r>
            <a:r>
              <a:rPr sz="2800" dirty="0">
                <a:latin typeface="Times New Roman"/>
                <a:cs typeface="Times New Roman"/>
              </a:rPr>
              <a:t>	</a:t>
            </a:r>
            <a:r>
              <a:rPr sz="2800" spc="-15" dirty="0">
                <a:latin typeface="Times New Roman"/>
                <a:cs typeface="Times New Roman"/>
              </a:rPr>
              <a:t>c</a:t>
            </a:r>
            <a:r>
              <a:rPr sz="2800" dirty="0">
                <a:latin typeface="Times New Roman"/>
                <a:cs typeface="Times New Roman"/>
              </a:rPr>
              <a:t>o</a:t>
            </a:r>
            <a:r>
              <a:rPr sz="2800" spc="-25" dirty="0">
                <a:latin typeface="Times New Roman"/>
                <a:cs typeface="Times New Roman"/>
              </a:rPr>
              <a:t>m</a:t>
            </a:r>
            <a:r>
              <a:rPr sz="2800" dirty="0">
                <a:latin typeface="Times New Roman"/>
                <a:cs typeface="Times New Roman"/>
              </a:rPr>
              <a:t>poun</a:t>
            </a:r>
            <a:r>
              <a:rPr sz="2800" spc="-5" dirty="0">
                <a:latin typeface="Times New Roman"/>
                <a:cs typeface="Times New Roman"/>
              </a:rPr>
              <a:t>d</a:t>
            </a:r>
            <a:r>
              <a:rPr sz="2800" dirty="0">
                <a:latin typeface="Times New Roman"/>
                <a:cs typeface="Times New Roman"/>
              </a:rPr>
              <a:t>	</a:t>
            </a:r>
            <a:r>
              <a:rPr sz="2800" spc="-5" dirty="0">
                <a:latin typeface="Times New Roman"/>
                <a:cs typeface="Times New Roman"/>
              </a:rPr>
              <a:t>li</a:t>
            </a:r>
            <a:r>
              <a:rPr sz="2800" dirty="0">
                <a:latin typeface="Times New Roman"/>
                <a:cs typeface="Times New Roman"/>
              </a:rPr>
              <a:t>p</a:t>
            </a:r>
            <a:r>
              <a:rPr sz="2800" spc="-5" dirty="0">
                <a:latin typeface="Times New Roman"/>
                <a:cs typeface="Times New Roman"/>
              </a:rPr>
              <a:t>i</a:t>
            </a:r>
            <a:r>
              <a:rPr sz="2800" dirty="0">
                <a:latin typeface="Times New Roman"/>
                <a:cs typeface="Times New Roman"/>
              </a:rPr>
              <a:t>d</a:t>
            </a:r>
            <a:r>
              <a:rPr sz="2800" spc="-5" dirty="0">
                <a:latin typeface="Times New Roman"/>
                <a:cs typeface="Times New Roman"/>
              </a:rPr>
              <a:t>s  and/or their</a:t>
            </a:r>
            <a:r>
              <a:rPr sz="2800" dirty="0">
                <a:latin typeface="Times New Roman"/>
                <a:cs typeface="Times New Roman"/>
              </a:rPr>
              <a:t> </a:t>
            </a:r>
            <a:r>
              <a:rPr sz="2800" spc="-5" dirty="0">
                <a:latin typeface="Times New Roman"/>
                <a:cs typeface="Times New Roman"/>
              </a:rPr>
              <a:t>derivatives</a:t>
            </a:r>
            <a:endParaRPr sz="2800">
              <a:latin typeface="Times New Roman"/>
              <a:cs typeface="Times New Roman"/>
            </a:endParaRPr>
          </a:p>
          <a:p>
            <a:pPr marL="527685" indent="-515620">
              <a:lnSpc>
                <a:spcPct val="100000"/>
              </a:lnSpc>
              <a:buAutoNum type="arabicPeriod"/>
              <a:tabLst>
                <a:tab pos="527685" algn="l"/>
                <a:tab pos="528320" algn="l"/>
              </a:tabLst>
            </a:pPr>
            <a:r>
              <a:rPr sz="2800" spc="-5" dirty="0">
                <a:latin typeface="Times New Roman"/>
                <a:cs typeface="Times New Roman"/>
              </a:rPr>
              <a:t>Fatty acids,</a:t>
            </a:r>
            <a:r>
              <a:rPr sz="2800" spc="-10" dirty="0">
                <a:latin typeface="Times New Roman"/>
                <a:cs typeface="Times New Roman"/>
              </a:rPr>
              <a:t> </a:t>
            </a:r>
            <a:r>
              <a:rPr sz="2800" spc="-5" dirty="0">
                <a:latin typeface="Times New Roman"/>
                <a:cs typeface="Times New Roman"/>
              </a:rPr>
              <a:t>Monoglycerides and</a:t>
            </a:r>
            <a:r>
              <a:rPr sz="2800" dirty="0">
                <a:latin typeface="Times New Roman"/>
                <a:cs typeface="Times New Roman"/>
              </a:rPr>
              <a:t> </a:t>
            </a:r>
            <a:r>
              <a:rPr sz="2800" spc="-5" dirty="0">
                <a:latin typeface="Times New Roman"/>
                <a:cs typeface="Times New Roman"/>
              </a:rPr>
              <a:t>aldehydes.</a:t>
            </a:r>
            <a:endParaRPr sz="2800">
              <a:latin typeface="Times New Roman"/>
              <a:cs typeface="Times New Roman"/>
            </a:endParaRPr>
          </a:p>
          <a:p>
            <a:pPr marL="527685" indent="-515620">
              <a:lnSpc>
                <a:spcPct val="100000"/>
              </a:lnSpc>
              <a:buAutoNum type="arabicPeriod"/>
              <a:tabLst>
                <a:tab pos="527685" algn="l"/>
                <a:tab pos="528320" algn="l"/>
              </a:tabLst>
            </a:pPr>
            <a:r>
              <a:rPr sz="2800" spc="-5" dirty="0">
                <a:latin typeface="Times New Roman"/>
                <a:cs typeface="Times New Roman"/>
              </a:rPr>
              <a:t>Alcohols including</a:t>
            </a:r>
            <a:r>
              <a:rPr sz="2800" dirty="0">
                <a:latin typeface="Times New Roman"/>
                <a:cs typeface="Times New Roman"/>
              </a:rPr>
              <a:t> </a:t>
            </a:r>
            <a:r>
              <a:rPr sz="2800" spc="-5" dirty="0">
                <a:latin typeface="Times New Roman"/>
                <a:cs typeface="Times New Roman"/>
              </a:rPr>
              <a:t>glycerol.</a:t>
            </a:r>
            <a:endParaRPr sz="2800">
              <a:latin typeface="Times New Roman"/>
              <a:cs typeface="Times New Roman"/>
            </a:endParaRPr>
          </a:p>
          <a:p>
            <a:pPr marL="527685" indent="-515620">
              <a:lnSpc>
                <a:spcPct val="100000"/>
              </a:lnSpc>
              <a:buAutoNum type="arabicPeriod"/>
              <a:tabLst>
                <a:tab pos="527685" algn="l"/>
                <a:tab pos="528320" algn="l"/>
              </a:tabLst>
            </a:pPr>
            <a:r>
              <a:rPr sz="2800" spc="-5" dirty="0">
                <a:latin typeface="Times New Roman"/>
                <a:cs typeface="Times New Roman"/>
              </a:rPr>
              <a:t>Sterols,</a:t>
            </a:r>
            <a:r>
              <a:rPr sz="2800" spc="-10" dirty="0">
                <a:latin typeface="Times New Roman"/>
                <a:cs typeface="Times New Roman"/>
              </a:rPr>
              <a:t> </a:t>
            </a:r>
            <a:r>
              <a:rPr sz="2800" spc="-5" dirty="0">
                <a:latin typeface="Times New Roman"/>
                <a:cs typeface="Times New Roman"/>
              </a:rPr>
              <a:t>steroids</a:t>
            </a:r>
            <a:r>
              <a:rPr sz="280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hormonal derivatives</a:t>
            </a:r>
            <a:r>
              <a:rPr sz="2800" dirty="0">
                <a:latin typeface="Times New Roman"/>
                <a:cs typeface="Times New Roman"/>
              </a:rPr>
              <a:t> of vit.</a:t>
            </a:r>
            <a:r>
              <a:rPr sz="2800" spc="-10" dirty="0">
                <a:latin typeface="Times New Roman"/>
                <a:cs typeface="Times New Roman"/>
              </a:rPr>
              <a:t> </a:t>
            </a:r>
            <a:r>
              <a:rPr sz="2800" spc="-5" dirty="0">
                <a:latin typeface="Times New Roman"/>
                <a:cs typeface="Times New Roman"/>
              </a:rPr>
              <a:t>D.</a:t>
            </a:r>
            <a:endParaRPr sz="2800">
              <a:latin typeface="Times New Roman"/>
              <a:cs typeface="Times New Roman"/>
            </a:endParaRPr>
          </a:p>
          <a:p>
            <a:pPr marL="527685" indent="-515620">
              <a:lnSpc>
                <a:spcPct val="100000"/>
              </a:lnSpc>
              <a:buAutoNum type="arabicPeriod"/>
              <a:tabLst>
                <a:tab pos="527685" algn="l"/>
                <a:tab pos="528320" algn="l"/>
              </a:tabLst>
            </a:pPr>
            <a:r>
              <a:rPr sz="2800" spc="-5" dirty="0">
                <a:latin typeface="Times New Roman"/>
                <a:cs typeface="Times New Roman"/>
              </a:rPr>
              <a:t>Eicosanoids</a:t>
            </a:r>
            <a:endParaRPr sz="2800">
              <a:latin typeface="Times New Roman"/>
              <a:cs typeface="Times New Roman"/>
            </a:endParaRPr>
          </a:p>
          <a:p>
            <a:pPr marL="527685">
              <a:lnSpc>
                <a:spcPct val="100000"/>
              </a:lnSpc>
              <a:tabLst>
                <a:tab pos="2889885" algn="l"/>
                <a:tab pos="3273425" algn="l"/>
                <a:tab pos="5306695" algn="l"/>
                <a:tab pos="5596255" algn="l"/>
              </a:tabLst>
            </a:pPr>
            <a:r>
              <a:rPr sz="2800" spc="-5" dirty="0">
                <a:latin typeface="Times New Roman"/>
                <a:cs typeface="Times New Roman"/>
              </a:rPr>
              <a:t>Prostaglandins	-	Leukotrienes	-	Thromboxanes</a:t>
            </a:r>
            <a:endParaRPr sz="2800">
              <a:latin typeface="Times New Roman"/>
              <a:cs typeface="Times New Roman"/>
            </a:endParaRPr>
          </a:p>
          <a:p>
            <a:pPr marL="527685" indent="-515620">
              <a:lnSpc>
                <a:spcPct val="100000"/>
              </a:lnSpc>
              <a:buAutoNum type="arabicPeriod" startAt="5"/>
              <a:tabLst>
                <a:tab pos="527685" algn="l"/>
                <a:tab pos="528320" algn="l"/>
              </a:tabLst>
            </a:pPr>
            <a:r>
              <a:rPr sz="2800" spc="-5" dirty="0">
                <a:latin typeface="Times New Roman"/>
                <a:cs typeface="Times New Roman"/>
              </a:rPr>
              <a:t>Ketone</a:t>
            </a:r>
            <a:r>
              <a:rPr sz="2800" spc="-35" dirty="0">
                <a:latin typeface="Times New Roman"/>
                <a:cs typeface="Times New Roman"/>
              </a:rPr>
              <a:t> </a:t>
            </a:r>
            <a:r>
              <a:rPr sz="2800" spc="-5" dirty="0">
                <a:latin typeface="Times New Roman"/>
                <a:cs typeface="Times New Roman"/>
              </a:rPr>
              <a:t>bodies.</a:t>
            </a:r>
            <a:endParaRPr sz="2800">
              <a:latin typeface="Times New Roman"/>
              <a:cs typeface="Times New Roman"/>
            </a:endParaRPr>
          </a:p>
          <a:p>
            <a:pPr>
              <a:lnSpc>
                <a:spcPct val="100000"/>
              </a:lnSpc>
              <a:spcBef>
                <a:spcPts val="25"/>
              </a:spcBef>
            </a:pPr>
            <a:endParaRPr sz="2900">
              <a:latin typeface="Times New Roman"/>
              <a:cs typeface="Times New Roman"/>
            </a:endParaRPr>
          </a:p>
          <a:p>
            <a:pPr marL="12700" marR="3181985">
              <a:lnSpc>
                <a:spcPct val="100000"/>
              </a:lnSpc>
            </a:pPr>
            <a:r>
              <a:rPr sz="2800" b="1" spc="-75" dirty="0">
                <a:latin typeface="Times New Roman"/>
                <a:cs typeface="Times New Roman"/>
              </a:rPr>
              <a:t>IV-</a:t>
            </a:r>
            <a:r>
              <a:rPr sz="2800" b="1" spc="5" dirty="0">
                <a:latin typeface="Times New Roman"/>
                <a:cs typeface="Times New Roman"/>
              </a:rPr>
              <a:t> </a:t>
            </a:r>
            <a:r>
              <a:rPr sz="2800" b="1" spc="-5" dirty="0">
                <a:latin typeface="Times New Roman"/>
                <a:cs typeface="Times New Roman"/>
              </a:rPr>
              <a:t>Lipid-associating</a:t>
            </a:r>
            <a:r>
              <a:rPr sz="2800" b="1" spc="5" dirty="0">
                <a:latin typeface="Times New Roman"/>
                <a:cs typeface="Times New Roman"/>
              </a:rPr>
              <a:t> </a:t>
            </a:r>
            <a:r>
              <a:rPr sz="2800" b="1" spc="-5" dirty="0">
                <a:latin typeface="Times New Roman"/>
                <a:cs typeface="Times New Roman"/>
              </a:rPr>
              <a:t>substances</a:t>
            </a:r>
            <a:r>
              <a:rPr sz="2800" spc="-5">
                <a:latin typeface="Times New Roman"/>
                <a:cs typeface="Times New Roman"/>
              </a:rPr>
              <a:t>: </a:t>
            </a:r>
            <a:r>
              <a:rPr sz="2800" spc="-685">
                <a:latin typeface="Times New Roman"/>
                <a:cs typeface="Times New Roman"/>
              </a:rPr>
              <a:t> </a:t>
            </a:r>
            <a:r>
              <a:rPr sz="2800" spc="-5" smtClean="0">
                <a:latin typeface="Times New Roman"/>
                <a:cs typeface="Times New Roman"/>
              </a:rPr>
              <a:t>Fat-soluble </a:t>
            </a:r>
            <a:r>
              <a:rPr sz="2800" spc="-5" dirty="0">
                <a:latin typeface="Times New Roman"/>
                <a:cs typeface="Times New Roman"/>
              </a:rPr>
              <a:t>vitamins (E and K) </a:t>
            </a:r>
            <a:r>
              <a:rPr sz="2800" dirty="0">
                <a:latin typeface="Times New Roman"/>
                <a:cs typeface="Times New Roman"/>
              </a:rPr>
              <a:t> </a:t>
            </a:r>
            <a:r>
              <a:rPr sz="2800" spc="-5" dirty="0">
                <a:latin typeface="Times New Roman"/>
                <a:cs typeface="Times New Roman"/>
              </a:rPr>
              <a:t>Carotenoids</a:t>
            </a:r>
            <a:endParaRPr sz="2800">
              <a:latin typeface="Times New Roman"/>
              <a:cs typeface="Times New Roman"/>
            </a:endParaRPr>
          </a:p>
          <a:p>
            <a:pPr marL="12700">
              <a:lnSpc>
                <a:spcPct val="100000"/>
              </a:lnSpc>
            </a:pPr>
            <a:r>
              <a:rPr sz="2800" spc="-5" dirty="0">
                <a:latin typeface="Times New Roman"/>
                <a:cs typeface="Times New Roman"/>
              </a:rPr>
              <a:t>Squalene</a:t>
            </a:r>
            <a:endParaRPr sz="280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solidFill>
                  <a:srgbClr val="FF0000"/>
                </a:solidFill>
              </a:rPr>
              <a:t>Classification of Phospholipids</a:t>
            </a:r>
            <a:endParaRPr lang="en-US" b="1" dirty="0">
              <a:solidFill>
                <a:srgbClr val="FF0000"/>
              </a:solidFill>
            </a:endParaRPr>
          </a:p>
        </p:txBody>
      </p:sp>
      <p:sp>
        <p:nvSpPr>
          <p:cNvPr id="3" name="Content Placeholder 2"/>
          <p:cNvSpPr>
            <a:spLocks noGrp="1"/>
          </p:cNvSpPr>
          <p:nvPr>
            <p:ph idx="1"/>
          </p:nvPr>
        </p:nvSpPr>
        <p:spPr>
          <a:xfrm>
            <a:off x="228600" y="762000"/>
            <a:ext cx="8458200" cy="5364163"/>
          </a:xfrm>
        </p:spPr>
        <p:txBody>
          <a:bodyPr>
            <a:normAutofit/>
          </a:bodyPr>
          <a:lstStyle/>
          <a:p>
            <a:r>
              <a:rPr lang="en-US" dirty="0" smtClean="0"/>
              <a:t>structural </a:t>
            </a:r>
            <a:r>
              <a:rPr lang="en-US" dirty="0"/>
              <a:t>components of membranes, and both play a role in the generation of lipid-signaling molecules. </a:t>
            </a:r>
          </a:p>
        </p:txBody>
      </p:sp>
      <p:pic>
        <p:nvPicPr>
          <p:cNvPr id="4" name="Picture 3"/>
          <p:cNvPicPr>
            <a:picLocks noChangeAspect="1"/>
          </p:cNvPicPr>
          <p:nvPr/>
        </p:nvPicPr>
        <p:blipFill>
          <a:blip r:embed="rId2"/>
          <a:stretch>
            <a:fillRect/>
          </a:stretch>
        </p:blipFill>
        <p:spPr>
          <a:xfrm>
            <a:off x="296926" y="2590800"/>
            <a:ext cx="4122674" cy="4109730"/>
          </a:xfrm>
          <a:prstGeom prst="rect">
            <a:avLst/>
          </a:prstGeom>
        </p:spPr>
      </p:pic>
      <p:pic>
        <p:nvPicPr>
          <p:cNvPr id="5" name="Picture 4"/>
          <p:cNvPicPr>
            <a:picLocks noChangeAspect="1"/>
          </p:cNvPicPr>
          <p:nvPr/>
        </p:nvPicPr>
        <p:blipFill>
          <a:blip r:embed="rId3"/>
          <a:stretch>
            <a:fillRect/>
          </a:stretch>
        </p:blipFill>
        <p:spPr>
          <a:xfrm>
            <a:off x="4427166" y="2743200"/>
            <a:ext cx="4716833" cy="3776355"/>
          </a:xfrm>
          <a:prstGeom prst="rect">
            <a:avLst/>
          </a:prstGeom>
        </p:spPr>
      </p:pic>
    </p:spTree>
    <p:extLst>
      <p:ext uri="{BB962C8B-B14F-4D97-AF65-F5344CB8AC3E}">
        <p14:creationId xmlns:p14="http://schemas.microsoft.com/office/powerpoint/2010/main" xmlns="" val="300123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dirty="0">
                <a:solidFill>
                  <a:srgbClr val="FF0000"/>
                </a:solidFill>
              </a:rPr>
              <a:t>AMPHIPATHIC LIPIDS SELF-ORIENT AT OIL: WATER INTERFACES</a:t>
            </a:r>
          </a:p>
        </p:txBody>
      </p:sp>
      <p:grpSp>
        <p:nvGrpSpPr>
          <p:cNvPr id="5" name="object 2"/>
          <p:cNvGrpSpPr/>
          <p:nvPr/>
        </p:nvGrpSpPr>
        <p:grpSpPr>
          <a:xfrm>
            <a:off x="1066801" y="1066800"/>
            <a:ext cx="7010400" cy="5468580"/>
            <a:chOff x="2516002" y="576065"/>
            <a:chExt cx="5573395" cy="6624955"/>
          </a:xfrm>
        </p:grpSpPr>
        <p:pic>
          <p:nvPicPr>
            <p:cNvPr id="6" name="object 3"/>
            <p:cNvPicPr/>
            <p:nvPr/>
          </p:nvPicPr>
          <p:blipFill>
            <a:blip r:embed="rId2" cstate="print"/>
            <a:stretch>
              <a:fillRect/>
            </a:stretch>
          </p:blipFill>
          <p:spPr>
            <a:xfrm>
              <a:off x="2516002" y="576065"/>
              <a:ext cx="5573252" cy="4151382"/>
            </a:xfrm>
            <a:prstGeom prst="rect">
              <a:avLst/>
            </a:prstGeom>
          </p:spPr>
        </p:pic>
        <p:pic>
          <p:nvPicPr>
            <p:cNvPr id="7" name="object 4"/>
            <p:cNvPicPr/>
            <p:nvPr/>
          </p:nvPicPr>
          <p:blipFill>
            <a:blip r:embed="rId3" cstate="print"/>
            <a:stretch>
              <a:fillRect/>
            </a:stretch>
          </p:blipFill>
          <p:spPr>
            <a:xfrm>
              <a:off x="2516002" y="4727448"/>
              <a:ext cx="5573267" cy="384048"/>
            </a:xfrm>
            <a:prstGeom prst="rect">
              <a:avLst/>
            </a:prstGeom>
          </p:spPr>
        </p:pic>
        <p:sp>
          <p:nvSpPr>
            <p:cNvPr id="8" name="object 5"/>
            <p:cNvSpPr/>
            <p:nvPr/>
          </p:nvSpPr>
          <p:spPr>
            <a:xfrm>
              <a:off x="2516002" y="5113781"/>
              <a:ext cx="5573395" cy="119380"/>
            </a:xfrm>
            <a:custGeom>
              <a:avLst/>
              <a:gdLst/>
              <a:ahLst/>
              <a:cxnLst/>
              <a:rect l="l" t="t" r="r" b="b"/>
              <a:pathLst>
                <a:path w="5573395" h="119379">
                  <a:moveTo>
                    <a:pt x="0" y="0"/>
                  </a:moveTo>
                  <a:lnTo>
                    <a:pt x="5573267" y="0"/>
                  </a:lnTo>
                </a:path>
                <a:path w="5573395" h="119379">
                  <a:moveTo>
                    <a:pt x="0" y="4572"/>
                  </a:moveTo>
                  <a:lnTo>
                    <a:pt x="5573267" y="4572"/>
                  </a:lnTo>
                </a:path>
                <a:path w="5573395" h="119379">
                  <a:moveTo>
                    <a:pt x="0" y="9144"/>
                  </a:moveTo>
                  <a:lnTo>
                    <a:pt x="5573267" y="9144"/>
                  </a:lnTo>
                </a:path>
                <a:path w="5573395" h="119379">
                  <a:moveTo>
                    <a:pt x="0" y="13715"/>
                  </a:moveTo>
                  <a:lnTo>
                    <a:pt x="5573267" y="13715"/>
                  </a:lnTo>
                </a:path>
                <a:path w="5573395" h="119379">
                  <a:moveTo>
                    <a:pt x="0" y="18287"/>
                  </a:moveTo>
                  <a:lnTo>
                    <a:pt x="5573267" y="18287"/>
                  </a:lnTo>
                </a:path>
                <a:path w="5573395" h="119379">
                  <a:moveTo>
                    <a:pt x="0" y="22860"/>
                  </a:moveTo>
                  <a:lnTo>
                    <a:pt x="5573267" y="22860"/>
                  </a:lnTo>
                </a:path>
                <a:path w="5573395" h="119379">
                  <a:moveTo>
                    <a:pt x="0" y="27432"/>
                  </a:moveTo>
                  <a:lnTo>
                    <a:pt x="5573267" y="27432"/>
                  </a:lnTo>
                </a:path>
                <a:path w="5573395" h="119379">
                  <a:moveTo>
                    <a:pt x="0" y="32003"/>
                  </a:moveTo>
                  <a:lnTo>
                    <a:pt x="5573267" y="32003"/>
                  </a:lnTo>
                </a:path>
                <a:path w="5573395" h="119379">
                  <a:moveTo>
                    <a:pt x="0" y="36575"/>
                  </a:moveTo>
                  <a:lnTo>
                    <a:pt x="5573267" y="36575"/>
                  </a:lnTo>
                </a:path>
                <a:path w="5573395" h="119379">
                  <a:moveTo>
                    <a:pt x="0" y="41148"/>
                  </a:moveTo>
                  <a:lnTo>
                    <a:pt x="5573267" y="41148"/>
                  </a:lnTo>
                </a:path>
                <a:path w="5573395" h="119379">
                  <a:moveTo>
                    <a:pt x="0" y="45720"/>
                  </a:moveTo>
                  <a:lnTo>
                    <a:pt x="5573267" y="45720"/>
                  </a:lnTo>
                </a:path>
                <a:path w="5573395" h="119379">
                  <a:moveTo>
                    <a:pt x="0" y="50292"/>
                  </a:moveTo>
                  <a:lnTo>
                    <a:pt x="5573267" y="50292"/>
                  </a:lnTo>
                </a:path>
                <a:path w="5573395" h="119379">
                  <a:moveTo>
                    <a:pt x="0" y="54863"/>
                  </a:moveTo>
                  <a:lnTo>
                    <a:pt x="5573267" y="54863"/>
                  </a:lnTo>
                </a:path>
                <a:path w="5573395" h="119379">
                  <a:moveTo>
                    <a:pt x="0" y="59436"/>
                  </a:moveTo>
                  <a:lnTo>
                    <a:pt x="5573267" y="59436"/>
                  </a:lnTo>
                </a:path>
                <a:path w="5573395" h="119379">
                  <a:moveTo>
                    <a:pt x="0" y="64008"/>
                  </a:moveTo>
                  <a:lnTo>
                    <a:pt x="5573267" y="64008"/>
                  </a:lnTo>
                </a:path>
                <a:path w="5573395" h="119379">
                  <a:moveTo>
                    <a:pt x="0" y="68580"/>
                  </a:moveTo>
                  <a:lnTo>
                    <a:pt x="5573267" y="68580"/>
                  </a:lnTo>
                </a:path>
                <a:path w="5573395" h="119379">
                  <a:moveTo>
                    <a:pt x="0" y="73151"/>
                  </a:moveTo>
                  <a:lnTo>
                    <a:pt x="5573267" y="73151"/>
                  </a:lnTo>
                </a:path>
                <a:path w="5573395" h="119379">
                  <a:moveTo>
                    <a:pt x="0" y="77724"/>
                  </a:moveTo>
                  <a:lnTo>
                    <a:pt x="5573267" y="77724"/>
                  </a:lnTo>
                </a:path>
                <a:path w="5573395" h="119379">
                  <a:moveTo>
                    <a:pt x="0" y="82296"/>
                  </a:moveTo>
                  <a:lnTo>
                    <a:pt x="5573267" y="82296"/>
                  </a:lnTo>
                </a:path>
                <a:path w="5573395" h="119379">
                  <a:moveTo>
                    <a:pt x="0" y="86868"/>
                  </a:moveTo>
                  <a:lnTo>
                    <a:pt x="5573267" y="86868"/>
                  </a:lnTo>
                </a:path>
                <a:path w="5573395" h="119379">
                  <a:moveTo>
                    <a:pt x="0" y="91439"/>
                  </a:moveTo>
                  <a:lnTo>
                    <a:pt x="5573267" y="91439"/>
                  </a:lnTo>
                </a:path>
                <a:path w="5573395" h="119379">
                  <a:moveTo>
                    <a:pt x="0" y="96012"/>
                  </a:moveTo>
                  <a:lnTo>
                    <a:pt x="5573267" y="96012"/>
                  </a:lnTo>
                </a:path>
                <a:path w="5573395" h="119379">
                  <a:moveTo>
                    <a:pt x="0" y="100584"/>
                  </a:moveTo>
                  <a:lnTo>
                    <a:pt x="5573267" y="100584"/>
                  </a:lnTo>
                </a:path>
                <a:path w="5573395" h="119379">
                  <a:moveTo>
                    <a:pt x="0" y="105156"/>
                  </a:moveTo>
                  <a:lnTo>
                    <a:pt x="5573267" y="105156"/>
                  </a:lnTo>
                </a:path>
                <a:path w="5573395" h="119379">
                  <a:moveTo>
                    <a:pt x="0" y="109727"/>
                  </a:moveTo>
                  <a:lnTo>
                    <a:pt x="5573267" y="109727"/>
                  </a:lnTo>
                </a:path>
                <a:path w="5573395" h="119379">
                  <a:moveTo>
                    <a:pt x="0" y="114300"/>
                  </a:moveTo>
                  <a:lnTo>
                    <a:pt x="5573267" y="114300"/>
                  </a:lnTo>
                </a:path>
                <a:path w="5573395" h="119379">
                  <a:moveTo>
                    <a:pt x="0" y="118872"/>
                  </a:moveTo>
                  <a:lnTo>
                    <a:pt x="5573267" y="118872"/>
                  </a:lnTo>
                </a:path>
              </a:pathLst>
            </a:custGeom>
            <a:ln w="4572">
              <a:solidFill>
                <a:srgbClr val="FEFEFE"/>
              </a:solidFill>
            </a:ln>
          </p:spPr>
          <p:txBody>
            <a:bodyPr wrap="square" lIns="0" tIns="0" rIns="0" bIns="0" rtlCol="0"/>
            <a:lstStyle/>
            <a:p>
              <a:endParaRPr/>
            </a:p>
          </p:txBody>
        </p:sp>
        <p:pic>
          <p:nvPicPr>
            <p:cNvPr id="9" name="object 6"/>
            <p:cNvPicPr/>
            <p:nvPr/>
          </p:nvPicPr>
          <p:blipFill>
            <a:blip r:embed="rId4" cstate="print"/>
            <a:stretch>
              <a:fillRect/>
            </a:stretch>
          </p:blipFill>
          <p:spPr>
            <a:xfrm>
              <a:off x="2516002" y="5234940"/>
              <a:ext cx="5573252" cy="1563624"/>
            </a:xfrm>
            <a:prstGeom prst="rect">
              <a:avLst/>
            </a:prstGeom>
          </p:spPr>
        </p:pic>
        <p:sp>
          <p:nvSpPr>
            <p:cNvPr id="10" name="object 7"/>
            <p:cNvSpPr/>
            <p:nvPr/>
          </p:nvSpPr>
          <p:spPr>
            <a:xfrm>
              <a:off x="2516002" y="6800849"/>
              <a:ext cx="5573395" cy="398145"/>
            </a:xfrm>
            <a:custGeom>
              <a:avLst/>
              <a:gdLst/>
              <a:ahLst/>
              <a:cxnLst/>
              <a:rect l="l" t="t" r="r" b="b"/>
              <a:pathLst>
                <a:path w="5573395" h="398145">
                  <a:moveTo>
                    <a:pt x="0" y="0"/>
                  </a:moveTo>
                  <a:lnTo>
                    <a:pt x="5573267" y="0"/>
                  </a:lnTo>
                </a:path>
                <a:path w="5573395" h="398145">
                  <a:moveTo>
                    <a:pt x="0" y="4571"/>
                  </a:moveTo>
                  <a:lnTo>
                    <a:pt x="5573267" y="4571"/>
                  </a:lnTo>
                </a:path>
                <a:path w="5573395" h="398145">
                  <a:moveTo>
                    <a:pt x="0" y="9144"/>
                  </a:moveTo>
                  <a:lnTo>
                    <a:pt x="5573267" y="9144"/>
                  </a:lnTo>
                </a:path>
                <a:path w="5573395" h="398145">
                  <a:moveTo>
                    <a:pt x="0" y="13716"/>
                  </a:moveTo>
                  <a:lnTo>
                    <a:pt x="5573267" y="13716"/>
                  </a:lnTo>
                </a:path>
                <a:path w="5573395" h="398145">
                  <a:moveTo>
                    <a:pt x="0" y="18288"/>
                  </a:moveTo>
                  <a:lnTo>
                    <a:pt x="5573267" y="18288"/>
                  </a:lnTo>
                </a:path>
                <a:path w="5573395" h="398145">
                  <a:moveTo>
                    <a:pt x="0" y="22860"/>
                  </a:moveTo>
                  <a:lnTo>
                    <a:pt x="5573267" y="22860"/>
                  </a:lnTo>
                </a:path>
                <a:path w="5573395" h="398145">
                  <a:moveTo>
                    <a:pt x="0" y="27432"/>
                  </a:moveTo>
                  <a:lnTo>
                    <a:pt x="5573267" y="27432"/>
                  </a:lnTo>
                </a:path>
                <a:path w="5573395" h="398145">
                  <a:moveTo>
                    <a:pt x="0" y="32003"/>
                  </a:moveTo>
                  <a:lnTo>
                    <a:pt x="5573267" y="32003"/>
                  </a:lnTo>
                </a:path>
                <a:path w="5573395" h="398145">
                  <a:moveTo>
                    <a:pt x="0" y="36575"/>
                  </a:moveTo>
                  <a:lnTo>
                    <a:pt x="5573267" y="36575"/>
                  </a:lnTo>
                </a:path>
                <a:path w="5573395" h="398145">
                  <a:moveTo>
                    <a:pt x="0" y="41147"/>
                  </a:moveTo>
                  <a:lnTo>
                    <a:pt x="5573267" y="41147"/>
                  </a:lnTo>
                </a:path>
                <a:path w="5573395" h="398145">
                  <a:moveTo>
                    <a:pt x="0" y="45720"/>
                  </a:moveTo>
                  <a:lnTo>
                    <a:pt x="5573267" y="45720"/>
                  </a:lnTo>
                </a:path>
                <a:path w="5573395" h="398145">
                  <a:moveTo>
                    <a:pt x="0" y="50292"/>
                  </a:moveTo>
                  <a:lnTo>
                    <a:pt x="5573267" y="50292"/>
                  </a:lnTo>
                </a:path>
                <a:path w="5573395" h="398145">
                  <a:moveTo>
                    <a:pt x="0" y="54864"/>
                  </a:moveTo>
                  <a:lnTo>
                    <a:pt x="5573267" y="54864"/>
                  </a:lnTo>
                </a:path>
                <a:path w="5573395" h="398145">
                  <a:moveTo>
                    <a:pt x="0" y="59436"/>
                  </a:moveTo>
                  <a:lnTo>
                    <a:pt x="5573267" y="59436"/>
                  </a:lnTo>
                </a:path>
                <a:path w="5573395" h="398145">
                  <a:moveTo>
                    <a:pt x="0" y="64008"/>
                  </a:moveTo>
                  <a:lnTo>
                    <a:pt x="5573267" y="64008"/>
                  </a:lnTo>
                </a:path>
                <a:path w="5573395" h="398145">
                  <a:moveTo>
                    <a:pt x="0" y="68579"/>
                  </a:moveTo>
                  <a:lnTo>
                    <a:pt x="5573267" y="68579"/>
                  </a:lnTo>
                </a:path>
                <a:path w="5573395" h="398145">
                  <a:moveTo>
                    <a:pt x="0" y="73151"/>
                  </a:moveTo>
                  <a:lnTo>
                    <a:pt x="5573267" y="73151"/>
                  </a:lnTo>
                </a:path>
                <a:path w="5573395" h="398145">
                  <a:moveTo>
                    <a:pt x="0" y="77723"/>
                  </a:moveTo>
                  <a:lnTo>
                    <a:pt x="5573267" y="77723"/>
                  </a:lnTo>
                </a:path>
                <a:path w="5573395" h="398145">
                  <a:moveTo>
                    <a:pt x="0" y="82296"/>
                  </a:moveTo>
                  <a:lnTo>
                    <a:pt x="5573267" y="82296"/>
                  </a:lnTo>
                </a:path>
                <a:path w="5573395" h="398145">
                  <a:moveTo>
                    <a:pt x="0" y="86868"/>
                  </a:moveTo>
                  <a:lnTo>
                    <a:pt x="5573267" y="86868"/>
                  </a:lnTo>
                </a:path>
                <a:path w="5573395" h="398145">
                  <a:moveTo>
                    <a:pt x="0" y="91440"/>
                  </a:moveTo>
                  <a:lnTo>
                    <a:pt x="5573267" y="91440"/>
                  </a:lnTo>
                </a:path>
                <a:path w="5573395" h="398145">
                  <a:moveTo>
                    <a:pt x="0" y="96012"/>
                  </a:moveTo>
                  <a:lnTo>
                    <a:pt x="5573267" y="96012"/>
                  </a:lnTo>
                </a:path>
                <a:path w="5573395" h="398145">
                  <a:moveTo>
                    <a:pt x="0" y="100584"/>
                  </a:moveTo>
                  <a:lnTo>
                    <a:pt x="5573267" y="100584"/>
                  </a:lnTo>
                </a:path>
                <a:path w="5573395" h="398145">
                  <a:moveTo>
                    <a:pt x="0" y="105156"/>
                  </a:moveTo>
                  <a:lnTo>
                    <a:pt x="5573267" y="105156"/>
                  </a:lnTo>
                </a:path>
                <a:path w="5573395" h="398145">
                  <a:moveTo>
                    <a:pt x="0" y="109727"/>
                  </a:moveTo>
                  <a:lnTo>
                    <a:pt x="5573267" y="109727"/>
                  </a:lnTo>
                </a:path>
                <a:path w="5573395" h="398145">
                  <a:moveTo>
                    <a:pt x="0" y="114299"/>
                  </a:moveTo>
                  <a:lnTo>
                    <a:pt x="5573267" y="114299"/>
                  </a:lnTo>
                </a:path>
                <a:path w="5573395" h="398145">
                  <a:moveTo>
                    <a:pt x="0" y="118872"/>
                  </a:moveTo>
                  <a:lnTo>
                    <a:pt x="5573267" y="118872"/>
                  </a:lnTo>
                </a:path>
                <a:path w="5573395" h="398145">
                  <a:moveTo>
                    <a:pt x="0" y="123444"/>
                  </a:moveTo>
                  <a:lnTo>
                    <a:pt x="5573267" y="123444"/>
                  </a:lnTo>
                </a:path>
                <a:path w="5573395" h="398145">
                  <a:moveTo>
                    <a:pt x="0" y="128016"/>
                  </a:moveTo>
                  <a:lnTo>
                    <a:pt x="5573267" y="128016"/>
                  </a:lnTo>
                </a:path>
                <a:path w="5573395" h="398145">
                  <a:moveTo>
                    <a:pt x="0" y="132588"/>
                  </a:moveTo>
                  <a:lnTo>
                    <a:pt x="5573267" y="132588"/>
                  </a:lnTo>
                </a:path>
                <a:path w="5573395" h="398145">
                  <a:moveTo>
                    <a:pt x="0" y="137160"/>
                  </a:moveTo>
                  <a:lnTo>
                    <a:pt x="5573267" y="137160"/>
                  </a:lnTo>
                </a:path>
                <a:path w="5573395" h="398145">
                  <a:moveTo>
                    <a:pt x="0" y="141732"/>
                  </a:moveTo>
                  <a:lnTo>
                    <a:pt x="5573267" y="141732"/>
                  </a:lnTo>
                </a:path>
                <a:path w="5573395" h="398145">
                  <a:moveTo>
                    <a:pt x="0" y="146303"/>
                  </a:moveTo>
                  <a:lnTo>
                    <a:pt x="5573267" y="146303"/>
                  </a:lnTo>
                </a:path>
                <a:path w="5573395" h="398145">
                  <a:moveTo>
                    <a:pt x="0" y="150875"/>
                  </a:moveTo>
                  <a:lnTo>
                    <a:pt x="5573267" y="150875"/>
                  </a:lnTo>
                </a:path>
                <a:path w="5573395" h="398145">
                  <a:moveTo>
                    <a:pt x="0" y="155447"/>
                  </a:moveTo>
                  <a:lnTo>
                    <a:pt x="5573267" y="155447"/>
                  </a:lnTo>
                </a:path>
                <a:path w="5573395" h="398145">
                  <a:moveTo>
                    <a:pt x="0" y="160020"/>
                  </a:moveTo>
                  <a:lnTo>
                    <a:pt x="5573267" y="160020"/>
                  </a:lnTo>
                </a:path>
                <a:path w="5573395" h="398145">
                  <a:moveTo>
                    <a:pt x="0" y="164592"/>
                  </a:moveTo>
                  <a:lnTo>
                    <a:pt x="5573267" y="164592"/>
                  </a:lnTo>
                </a:path>
                <a:path w="5573395" h="398145">
                  <a:moveTo>
                    <a:pt x="0" y="169164"/>
                  </a:moveTo>
                  <a:lnTo>
                    <a:pt x="5573267" y="169164"/>
                  </a:lnTo>
                </a:path>
                <a:path w="5573395" h="398145">
                  <a:moveTo>
                    <a:pt x="0" y="173736"/>
                  </a:moveTo>
                  <a:lnTo>
                    <a:pt x="5573267" y="173736"/>
                  </a:lnTo>
                </a:path>
                <a:path w="5573395" h="398145">
                  <a:moveTo>
                    <a:pt x="0" y="178308"/>
                  </a:moveTo>
                  <a:lnTo>
                    <a:pt x="5573267" y="178308"/>
                  </a:lnTo>
                </a:path>
                <a:path w="5573395" h="398145">
                  <a:moveTo>
                    <a:pt x="0" y="182879"/>
                  </a:moveTo>
                  <a:lnTo>
                    <a:pt x="5573267" y="182879"/>
                  </a:lnTo>
                </a:path>
                <a:path w="5573395" h="398145">
                  <a:moveTo>
                    <a:pt x="0" y="187451"/>
                  </a:moveTo>
                  <a:lnTo>
                    <a:pt x="5573267" y="187451"/>
                  </a:lnTo>
                </a:path>
                <a:path w="5573395" h="398145">
                  <a:moveTo>
                    <a:pt x="0" y="192023"/>
                  </a:moveTo>
                  <a:lnTo>
                    <a:pt x="5573267" y="192023"/>
                  </a:lnTo>
                </a:path>
                <a:path w="5573395" h="398145">
                  <a:moveTo>
                    <a:pt x="0" y="196596"/>
                  </a:moveTo>
                  <a:lnTo>
                    <a:pt x="5573267" y="196596"/>
                  </a:lnTo>
                </a:path>
                <a:path w="5573395" h="398145">
                  <a:moveTo>
                    <a:pt x="0" y="201168"/>
                  </a:moveTo>
                  <a:lnTo>
                    <a:pt x="5573267" y="201168"/>
                  </a:lnTo>
                </a:path>
                <a:path w="5573395" h="398145">
                  <a:moveTo>
                    <a:pt x="0" y="205740"/>
                  </a:moveTo>
                  <a:lnTo>
                    <a:pt x="5573267" y="205740"/>
                  </a:lnTo>
                </a:path>
                <a:path w="5573395" h="398145">
                  <a:moveTo>
                    <a:pt x="0" y="210312"/>
                  </a:moveTo>
                  <a:lnTo>
                    <a:pt x="5573267" y="210312"/>
                  </a:lnTo>
                </a:path>
                <a:path w="5573395" h="398145">
                  <a:moveTo>
                    <a:pt x="0" y="214884"/>
                  </a:moveTo>
                  <a:lnTo>
                    <a:pt x="5573267" y="214884"/>
                  </a:lnTo>
                </a:path>
                <a:path w="5573395" h="398145">
                  <a:moveTo>
                    <a:pt x="0" y="219456"/>
                  </a:moveTo>
                  <a:lnTo>
                    <a:pt x="5573267" y="219456"/>
                  </a:lnTo>
                </a:path>
                <a:path w="5573395" h="398145">
                  <a:moveTo>
                    <a:pt x="0" y="224027"/>
                  </a:moveTo>
                  <a:lnTo>
                    <a:pt x="5573267" y="224027"/>
                  </a:lnTo>
                </a:path>
                <a:path w="5573395" h="398145">
                  <a:moveTo>
                    <a:pt x="0" y="228599"/>
                  </a:moveTo>
                  <a:lnTo>
                    <a:pt x="5573267" y="228599"/>
                  </a:lnTo>
                </a:path>
                <a:path w="5573395" h="398145">
                  <a:moveTo>
                    <a:pt x="0" y="233172"/>
                  </a:moveTo>
                  <a:lnTo>
                    <a:pt x="5573267" y="233172"/>
                  </a:lnTo>
                </a:path>
                <a:path w="5573395" h="398145">
                  <a:moveTo>
                    <a:pt x="0" y="237744"/>
                  </a:moveTo>
                  <a:lnTo>
                    <a:pt x="5573267" y="237744"/>
                  </a:lnTo>
                </a:path>
                <a:path w="5573395" h="398145">
                  <a:moveTo>
                    <a:pt x="0" y="242316"/>
                  </a:moveTo>
                  <a:lnTo>
                    <a:pt x="5573267" y="242316"/>
                  </a:lnTo>
                </a:path>
                <a:path w="5573395" h="398145">
                  <a:moveTo>
                    <a:pt x="0" y="246888"/>
                  </a:moveTo>
                  <a:lnTo>
                    <a:pt x="5573267" y="246888"/>
                  </a:lnTo>
                </a:path>
                <a:path w="5573395" h="398145">
                  <a:moveTo>
                    <a:pt x="0" y="251460"/>
                  </a:moveTo>
                  <a:lnTo>
                    <a:pt x="5573267" y="251460"/>
                  </a:lnTo>
                </a:path>
                <a:path w="5573395" h="398145">
                  <a:moveTo>
                    <a:pt x="0" y="256032"/>
                  </a:moveTo>
                  <a:lnTo>
                    <a:pt x="5573267" y="256032"/>
                  </a:lnTo>
                </a:path>
                <a:path w="5573395" h="398145">
                  <a:moveTo>
                    <a:pt x="0" y="260603"/>
                  </a:moveTo>
                  <a:lnTo>
                    <a:pt x="5573267" y="260603"/>
                  </a:lnTo>
                </a:path>
                <a:path w="5573395" h="398145">
                  <a:moveTo>
                    <a:pt x="0" y="265175"/>
                  </a:moveTo>
                  <a:lnTo>
                    <a:pt x="5573267" y="265175"/>
                  </a:lnTo>
                </a:path>
                <a:path w="5573395" h="398145">
                  <a:moveTo>
                    <a:pt x="0" y="269747"/>
                  </a:moveTo>
                  <a:lnTo>
                    <a:pt x="5573267" y="269747"/>
                  </a:lnTo>
                </a:path>
                <a:path w="5573395" h="398145">
                  <a:moveTo>
                    <a:pt x="0" y="274320"/>
                  </a:moveTo>
                  <a:lnTo>
                    <a:pt x="5573267" y="274320"/>
                  </a:lnTo>
                </a:path>
                <a:path w="5573395" h="398145">
                  <a:moveTo>
                    <a:pt x="0" y="278892"/>
                  </a:moveTo>
                  <a:lnTo>
                    <a:pt x="5573267" y="278892"/>
                  </a:lnTo>
                </a:path>
                <a:path w="5573395" h="398145">
                  <a:moveTo>
                    <a:pt x="0" y="283464"/>
                  </a:moveTo>
                  <a:lnTo>
                    <a:pt x="5573267" y="283464"/>
                  </a:lnTo>
                </a:path>
                <a:path w="5573395" h="398145">
                  <a:moveTo>
                    <a:pt x="0" y="288036"/>
                  </a:moveTo>
                  <a:lnTo>
                    <a:pt x="5573267" y="288036"/>
                  </a:lnTo>
                </a:path>
                <a:path w="5573395" h="398145">
                  <a:moveTo>
                    <a:pt x="0" y="292608"/>
                  </a:moveTo>
                  <a:lnTo>
                    <a:pt x="5573267" y="292608"/>
                  </a:lnTo>
                </a:path>
                <a:path w="5573395" h="398145">
                  <a:moveTo>
                    <a:pt x="0" y="297179"/>
                  </a:moveTo>
                  <a:lnTo>
                    <a:pt x="5573267" y="297179"/>
                  </a:lnTo>
                </a:path>
                <a:path w="5573395" h="398145">
                  <a:moveTo>
                    <a:pt x="0" y="301751"/>
                  </a:moveTo>
                  <a:lnTo>
                    <a:pt x="5573267" y="301751"/>
                  </a:lnTo>
                </a:path>
                <a:path w="5573395" h="398145">
                  <a:moveTo>
                    <a:pt x="0" y="306323"/>
                  </a:moveTo>
                  <a:lnTo>
                    <a:pt x="5573267" y="306323"/>
                  </a:lnTo>
                </a:path>
                <a:path w="5573395" h="398145">
                  <a:moveTo>
                    <a:pt x="0" y="310896"/>
                  </a:moveTo>
                  <a:lnTo>
                    <a:pt x="5573267" y="310896"/>
                  </a:lnTo>
                </a:path>
                <a:path w="5573395" h="398145">
                  <a:moveTo>
                    <a:pt x="0" y="315468"/>
                  </a:moveTo>
                  <a:lnTo>
                    <a:pt x="5573267" y="315468"/>
                  </a:lnTo>
                </a:path>
                <a:path w="5573395" h="398145">
                  <a:moveTo>
                    <a:pt x="0" y="320040"/>
                  </a:moveTo>
                  <a:lnTo>
                    <a:pt x="5573267" y="320040"/>
                  </a:lnTo>
                </a:path>
                <a:path w="5573395" h="398145">
                  <a:moveTo>
                    <a:pt x="0" y="324612"/>
                  </a:moveTo>
                  <a:lnTo>
                    <a:pt x="5573267" y="324612"/>
                  </a:lnTo>
                </a:path>
                <a:path w="5573395" h="398145">
                  <a:moveTo>
                    <a:pt x="0" y="329184"/>
                  </a:moveTo>
                  <a:lnTo>
                    <a:pt x="5573267" y="329184"/>
                  </a:lnTo>
                </a:path>
                <a:path w="5573395" h="398145">
                  <a:moveTo>
                    <a:pt x="0" y="333755"/>
                  </a:moveTo>
                  <a:lnTo>
                    <a:pt x="5573267" y="333755"/>
                  </a:lnTo>
                </a:path>
                <a:path w="5573395" h="398145">
                  <a:moveTo>
                    <a:pt x="0" y="338327"/>
                  </a:moveTo>
                  <a:lnTo>
                    <a:pt x="5573267" y="338327"/>
                  </a:lnTo>
                </a:path>
                <a:path w="5573395" h="398145">
                  <a:moveTo>
                    <a:pt x="0" y="342899"/>
                  </a:moveTo>
                  <a:lnTo>
                    <a:pt x="5573267" y="342899"/>
                  </a:lnTo>
                </a:path>
                <a:path w="5573395" h="398145">
                  <a:moveTo>
                    <a:pt x="0" y="347472"/>
                  </a:moveTo>
                  <a:lnTo>
                    <a:pt x="5573267" y="347472"/>
                  </a:lnTo>
                </a:path>
                <a:path w="5573395" h="398145">
                  <a:moveTo>
                    <a:pt x="0" y="352044"/>
                  </a:moveTo>
                  <a:lnTo>
                    <a:pt x="5573267" y="352044"/>
                  </a:lnTo>
                </a:path>
                <a:path w="5573395" h="398145">
                  <a:moveTo>
                    <a:pt x="0" y="356616"/>
                  </a:moveTo>
                  <a:lnTo>
                    <a:pt x="5573267" y="356616"/>
                  </a:lnTo>
                </a:path>
                <a:path w="5573395" h="398145">
                  <a:moveTo>
                    <a:pt x="0" y="361188"/>
                  </a:moveTo>
                  <a:lnTo>
                    <a:pt x="5573267" y="361188"/>
                  </a:lnTo>
                </a:path>
                <a:path w="5573395" h="398145">
                  <a:moveTo>
                    <a:pt x="0" y="365760"/>
                  </a:moveTo>
                  <a:lnTo>
                    <a:pt x="5573267" y="365760"/>
                  </a:lnTo>
                </a:path>
                <a:path w="5573395" h="398145">
                  <a:moveTo>
                    <a:pt x="0" y="370332"/>
                  </a:moveTo>
                  <a:lnTo>
                    <a:pt x="5573267" y="370332"/>
                  </a:lnTo>
                </a:path>
                <a:path w="5573395" h="398145">
                  <a:moveTo>
                    <a:pt x="0" y="374903"/>
                  </a:moveTo>
                  <a:lnTo>
                    <a:pt x="5573267" y="374903"/>
                  </a:lnTo>
                </a:path>
                <a:path w="5573395" h="398145">
                  <a:moveTo>
                    <a:pt x="0" y="379475"/>
                  </a:moveTo>
                  <a:lnTo>
                    <a:pt x="5573267" y="379475"/>
                  </a:lnTo>
                </a:path>
                <a:path w="5573395" h="398145">
                  <a:moveTo>
                    <a:pt x="0" y="384047"/>
                  </a:moveTo>
                  <a:lnTo>
                    <a:pt x="5573267" y="384047"/>
                  </a:lnTo>
                </a:path>
                <a:path w="5573395" h="398145">
                  <a:moveTo>
                    <a:pt x="0" y="388620"/>
                  </a:moveTo>
                  <a:lnTo>
                    <a:pt x="5573267" y="388620"/>
                  </a:lnTo>
                </a:path>
                <a:path w="5573395" h="398145">
                  <a:moveTo>
                    <a:pt x="0" y="393192"/>
                  </a:moveTo>
                  <a:lnTo>
                    <a:pt x="5573267" y="393192"/>
                  </a:lnTo>
                </a:path>
                <a:path w="5573395" h="398145">
                  <a:moveTo>
                    <a:pt x="0" y="397764"/>
                  </a:moveTo>
                  <a:lnTo>
                    <a:pt x="5573267" y="397764"/>
                  </a:lnTo>
                </a:path>
              </a:pathLst>
            </a:custGeom>
            <a:ln w="4572">
              <a:solidFill>
                <a:srgbClr val="FEFEFE"/>
              </a:solidFill>
            </a:ln>
          </p:spPr>
          <p:txBody>
            <a:bodyPr wrap="square" lIns="0" tIns="0" rIns="0" bIns="0" rtlCol="0"/>
            <a:lstStyle/>
            <a:p>
              <a:endParaRPr/>
            </a:p>
          </p:txBody>
        </p:sp>
      </p:grpSp>
    </p:spTree>
    <p:extLst>
      <p:ext uri="{BB962C8B-B14F-4D97-AF65-F5344CB8AC3E}">
        <p14:creationId xmlns:p14="http://schemas.microsoft.com/office/powerpoint/2010/main" xmlns="" val="385119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solidFill>
                  <a:srgbClr val="FF0000"/>
                </a:solidFill>
              </a:rPr>
              <a:t>Use of Liposomes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Use as a carriers for </a:t>
            </a:r>
          </a:p>
          <a:p>
            <a:r>
              <a:rPr lang="en-US" dirty="0" smtClean="0"/>
              <a:t>Drugs for </a:t>
            </a:r>
            <a:r>
              <a:rPr lang="en-US" dirty="0"/>
              <a:t>example, in cancer therapy. </a:t>
            </a:r>
          </a:p>
          <a:p>
            <a:r>
              <a:rPr lang="en-US" dirty="0" smtClean="0"/>
              <a:t>gene </a:t>
            </a:r>
            <a:r>
              <a:rPr lang="en-US" dirty="0"/>
              <a:t>transfer into vascular cells </a:t>
            </a:r>
            <a:endParaRPr lang="en-US" dirty="0" smtClean="0"/>
          </a:p>
          <a:p>
            <a:r>
              <a:rPr lang="en-US" dirty="0" smtClean="0"/>
              <a:t>topical </a:t>
            </a:r>
            <a:r>
              <a:rPr lang="en-US" dirty="0"/>
              <a:t>and transdermal delivery of drugs </a:t>
            </a:r>
            <a:endParaRPr lang="en-US" dirty="0" smtClean="0"/>
          </a:p>
          <a:p>
            <a:r>
              <a:rPr lang="en-US" dirty="0" smtClean="0"/>
              <a:t>Cosmetics</a:t>
            </a:r>
          </a:p>
          <a:p>
            <a:r>
              <a:rPr lang="en-US" dirty="0" smtClean="0"/>
              <a:t>Antibodies/vaccine</a:t>
            </a:r>
            <a:endParaRPr lang="en-US" dirty="0"/>
          </a:p>
        </p:txBody>
      </p:sp>
    </p:spTree>
    <p:extLst>
      <p:ext uri="{BB962C8B-B14F-4D97-AF65-F5344CB8AC3E}">
        <p14:creationId xmlns:p14="http://schemas.microsoft.com/office/powerpoint/2010/main" xmlns="" val="29499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5578"/>
            <a:ext cx="8534400" cy="688747"/>
          </a:xfrm>
          <a:prstGeom prst="rect">
            <a:avLst/>
          </a:prstGeom>
        </p:spPr>
        <p:txBody>
          <a:bodyPr vert="horz" wrap="square" lIns="0" tIns="11526" rIns="0" bIns="0" rtlCol="0" anchor="ctr">
            <a:spAutoFit/>
          </a:bodyPr>
          <a:lstStyle/>
          <a:p>
            <a:pPr marL="11527">
              <a:lnSpc>
                <a:spcPct val="100000"/>
              </a:lnSpc>
              <a:spcBef>
                <a:spcPts val="91"/>
              </a:spcBef>
            </a:pPr>
            <a:r>
              <a:rPr b="1" spc="27" dirty="0">
                <a:solidFill>
                  <a:srgbClr val="FF0000"/>
                </a:solidFill>
              </a:rPr>
              <a:t>Classification</a:t>
            </a:r>
            <a:r>
              <a:rPr b="1" spc="-73" dirty="0">
                <a:solidFill>
                  <a:srgbClr val="FF0000"/>
                </a:solidFill>
              </a:rPr>
              <a:t> </a:t>
            </a:r>
            <a:r>
              <a:rPr b="1" spc="32" dirty="0">
                <a:solidFill>
                  <a:srgbClr val="FF0000"/>
                </a:solidFill>
              </a:rPr>
              <a:t>of</a:t>
            </a:r>
            <a:r>
              <a:rPr b="1" spc="-41" dirty="0">
                <a:solidFill>
                  <a:srgbClr val="FF0000"/>
                </a:solidFill>
              </a:rPr>
              <a:t> </a:t>
            </a:r>
            <a:r>
              <a:rPr b="1" spc="36" dirty="0">
                <a:solidFill>
                  <a:srgbClr val="FF0000"/>
                </a:solidFill>
              </a:rPr>
              <a:t>Phospholipids</a:t>
            </a:r>
          </a:p>
        </p:txBody>
      </p:sp>
      <p:sp>
        <p:nvSpPr>
          <p:cNvPr id="3" name="object 3"/>
          <p:cNvSpPr txBox="1"/>
          <p:nvPr/>
        </p:nvSpPr>
        <p:spPr>
          <a:xfrm>
            <a:off x="990600" y="2057400"/>
            <a:ext cx="8153401" cy="1144300"/>
          </a:xfrm>
          <a:prstGeom prst="rect">
            <a:avLst/>
          </a:prstGeom>
        </p:spPr>
        <p:txBody>
          <a:bodyPr vert="horz" wrap="square" lIns="0" tIns="47256" rIns="0" bIns="0" rtlCol="0">
            <a:spAutoFit/>
          </a:bodyPr>
          <a:lstStyle/>
          <a:p>
            <a:pPr marL="426481" marR="4611" indent="-414955">
              <a:lnSpc>
                <a:spcPct val="90600"/>
              </a:lnSpc>
              <a:spcBef>
                <a:spcPts val="371"/>
              </a:spcBef>
            </a:pPr>
            <a:r>
              <a:rPr sz="3600" spc="14" smtClean="0">
                <a:latin typeface="Times New Roman" pitchFamily="18" charset="0"/>
                <a:cs typeface="Times New Roman" pitchFamily="18" charset="0"/>
              </a:rPr>
              <a:t>A-</a:t>
            </a:r>
            <a:r>
              <a:rPr sz="3600" u="heavy" spc="14" smtClean="0">
                <a:uFill>
                  <a:solidFill>
                    <a:srgbClr val="000000"/>
                  </a:solidFill>
                </a:uFill>
                <a:latin typeface="Times New Roman" pitchFamily="18" charset="0"/>
                <a:cs typeface="Times New Roman" pitchFamily="18" charset="0"/>
              </a:rPr>
              <a:t>Glycerophospholipids</a:t>
            </a:r>
            <a:r>
              <a:rPr sz="3600" spc="14" smtClean="0">
                <a:latin typeface="Times New Roman" pitchFamily="18" charset="0"/>
                <a:cs typeface="Times New Roman" pitchFamily="18" charset="0"/>
              </a:rPr>
              <a:t> </a:t>
            </a:r>
            <a:endParaRPr lang="en-IN" sz="3600" spc="14" dirty="0" smtClean="0">
              <a:latin typeface="Times New Roman" pitchFamily="18" charset="0"/>
              <a:cs typeface="Times New Roman" pitchFamily="18" charset="0"/>
            </a:endParaRPr>
          </a:p>
          <a:p>
            <a:pPr marL="11527">
              <a:spcBef>
                <a:spcPts val="277"/>
              </a:spcBef>
            </a:pPr>
            <a:r>
              <a:rPr sz="3600" u="heavy" spc="18" smtClean="0">
                <a:uFill>
                  <a:solidFill>
                    <a:srgbClr val="000000"/>
                  </a:solidFill>
                </a:uFill>
                <a:latin typeface="Times New Roman" pitchFamily="18" charset="0"/>
                <a:cs typeface="Times New Roman" pitchFamily="18" charset="0"/>
              </a:rPr>
              <a:t>B-Sphingophospholipids</a:t>
            </a:r>
            <a:endParaRPr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29734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1435</Words>
  <Application>Microsoft Office PowerPoint</Application>
  <PresentationFormat>On-screen Show (4:3)</PresentationFormat>
  <Paragraphs>197</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Compound lipids</vt:lpstr>
      <vt:lpstr>Classification of lipid</vt:lpstr>
      <vt:lpstr>Slide 3</vt:lpstr>
      <vt:lpstr>Slide 4</vt:lpstr>
      <vt:lpstr>Slide 5</vt:lpstr>
      <vt:lpstr>Classification of Phospholipids</vt:lpstr>
      <vt:lpstr>AMPHIPATHIC LIPIDS SELF-ORIENT AT OIL: WATER INTERFACES</vt:lpstr>
      <vt:lpstr>Use of Liposomes</vt:lpstr>
      <vt:lpstr>Classification of Phospholipids</vt:lpstr>
      <vt:lpstr>Glycerophospholipids</vt:lpstr>
      <vt:lpstr>Phosphatidic acids</vt:lpstr>
      <vt:lpstr>Phospholipids</vt:lpstr>
      <vt:lpstr>Lecithin (Phosphatidylcholine)</vt:lpstr>
      <vt:lpstr>Dipalmitoyllecithin Is Necessary for Normal Lung Function</vt:lpstr>
      <vt:lpstr>Slide 15</vt:lpstr>
      <vt:lpstr>Clinical Significance</vt:lpstr>
      <vt:lpstr>Phosphatidylethanolamine (cephalin) and phosphatidylserine</vt:lpstr>
      <vt:lpstr>Clearance of Red Blood Cells: Role of Phosphatidylserine </vt:lpstr>
      <vt:lpstr>Cardiolipin (diphosphatidylglycerol)</vt:lpstr>
      <vt:lpstr>Phosphatidylinositol </vt:lpstr>
      <vt:lpstr>Plasmalogen</vt:lpstr>
      <vt:lpstr>Plasmalogen</vt:lpstr>
      <vt:lpstr>B-Sphingophospholipids</vt:lpstr>
      <vt:lpstr>Sphingolipid</vt:lpstr>
      <vt:lpstr>Sphingomyelins </vt:lpstr>
      <vt:lpstr>Glycolipids (Non- phosphorylated Lipids, sphingolipid)</vt:lpstr>
      <vt:lpstr>Importance of Glycolipid</vt:lpstr>
      <vt:lpstr>Slide 28</vt:lpstr>
      <vt:lpstr>According to the number and nature of the carbohydrate</vt:lpstr>
      <vt:lpstr>According to the number and nature of the carbohydrate </vt:lpstr>
      <vt:lpstr>Cerebrosides (Ceramide + Monosaccharide)</vt:lpstr>
      <vt:lpstr>Ceramide oligosaccharides (or globosides)</vt:lpstr>
      <vt:lpstr>Gangliosides</vt:lpstr>
      <vt:lpstr>Gangliosides</vt:lpstr>
      <vt:lpstr>Lipoporteins</vt:lpstr>
      <vt:lpstr>Overview</vt:lpstr>
      <vt:lpstr>Generalized structure of a lipoprotein molecule</vt:lpstr>
      <vt:lpstr>Structure </vt:lpstr>
      <vt:lpstr>Classification of Lipoproteins</vt:lpstr>
      <vt:lpstr>Slide 40</vt:lpstr>
      <vt:lpstr>Electrophoretic  mobility</vt:lpstr>
      <vt:lpstr>Slide 42</vt:lpstr>
      <vt:lpstr>Slide 43</vt:lpstr>
      <vt:lpstr>Cholesterol</vt:lpstr>
      <vt:lpstr>Slide 45</vt:lpstr>
      <vt:lpstr>Functions of cholesterol</vt:lpstr>
      <vt:lpstr>Clinical Significance</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Compound Lipids</dc:title>
  <dc:creator>Power</dc:creator>
  <cp:lastModifiedBy>Power</cp:lastModifiedBy>
  <cp:revision>16</cp:revision>
  <dcterms:created xsi:type="dcterms:W3CDTF">2006-08-16T00:00:00Z</dcterms:created>
  <dcterms:modified xsi:type="dcterms:W3CDTF">2023-10-28T15:57:05Z</dcterms:modified>
</cp:coreProperties>
</file>