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0" r:id="rId5"/>
    <p:sldId id="263" r:id="rId6"/>
    <p:sldId id="265" r:id="rId7"/>
    <p:sldId id="266" r:id="rId8"/>
    <p:sldId id="262" r:id="rId9"/>
    <p:sldId id="285" r:id="rId10"/>
    <p:sldId id="267" r:id="rId11"/>
    <p:sldId id="270" r:id="rId12"/>
    <p:sldId id="289" r:id="rId13"/>
    <p:sldId id="290" r:id="rId14"/>
    <p:sldId id="291" r:id="rId15"/>
    <p:sldId id="293" r:id="rId16"/>
    <p:sldId id="28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5098ED7B-9679-4D01-8B20-5C012E557336}" type="datetimeFigureOut">
              <a:rPr lang="en-IN" smtClean="0"/>
            </a:fld>
            <a:endParaRPr lang="en-IN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IN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34F1C1C9-180F-4C12-9AEC-1D033820F55A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5534" y="451723"/>
            <a:ext cx="7342056" cy="1701990"/>
          </a:xfrm>
        </p:spPr>
        <p:txBody>
          <a:bodyPr/>
          <a:lstStyle/>
          <a:p>
            <a:r>
              <a:rPr lang="en-IN" sz="4800" b="1" dirty="0"/>
              <a:t>DIABETIC KETOACIDOSIS</a:t>
            </a:r>
            <a:endParaRPr lang="en-IN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1145" y="3854450"/>
            <a:ext cx="8689975" cy="1769745"/>
          </a:xfrm>
        </p:spPr>
        <p:txBody>
          <a:bodyPr>
            <a:noAutofit/>
          </a:bodyPr>
          <a:lstStyle/>
          <a:p>
            <a:pPr algn="ctr"/>
            <a:r>
              <a:rPr lang="en-IN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Dr.KR Gopalakrishnan</a:t>
            </a:r>
            <a:r>
              <a:rPr lang="en-I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3rd year PG resident, Batch-2022, </a:t>
            </a:r>
            <a:endParaRPr lang="en-IN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Biochemistry,</a:t>
            </a:r>
            <a:endParaRPr lang="en-IN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GMC Bhavnagar, . </a:t>
            </a:r>
            <a:endParaRPr lang="en-IN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TREATMENT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5018"/>
            <a:ext cx="8596668" cy="418593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 of fluid loss with intravenous fluids (Half Isotonic Nacl/ Lactated Ringer solution)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Correction of hyperglycemia with insulin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 of electrolyte disturbances, particularly potassium loss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Correction of acid-base balance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concurrent infection, if present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Fluids replacement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Intravenous solutions</a:t>
            </a:r>
            <a:endParaRPr lang="en-US"/>
          </a:p>
          <a:p>
            <a:pPr marL="457200" lvl="1" indent="0">
              <a:buNone/>
            </a:pPr>
            <a:r>
              <a:rPr lang="en-US"/>
              <a:t>Replace extravascular and intravascular fluids</a:t>
            </a:r>
            <a:endParaRPr lang="en-US"/>
          </a:p>
          <a:p>
            <a:pPr marL="457200" lvl="1" indent="0">
              <a:buNone/>
            </a:pPr>
            <a:r>
              <a:rPr lang="en-US"/>
              <a:t>Replace electrolyte losses</a:t>
            </a:r>
            <a:endParaRPr lang="en-US"/>
          </a:p>
          <a:p>
            <a:pPr marL="0" indent="0">
              <a:buNone/>
            </a:pPr>
            <a:r>
              <a:rPr lang="en-US"/>
              <a:t>Insulin is needed to help</a:t>
            </a:r>
            <a:endParaRPr lang="en-US"/>
          </a:p>
          <a:p>
            <a:pPr marL="457200" lvl="1" indent="0">
              <a:buNone/>
            </a:pPr>
            <a:r>
              <a:rPr lang="en-US"/>
              <a:t>switch from a catabolic state to an anabolic state</a:t>
            </a:r>
            <a:endParaRPr lang="en-US"/>
          </a:p>
          <a:p>
            <a:pPr marL="457200" lvl="1" indent="0">
              <a:buNone/>
            </a:pPr>
            <a:r>
              <a:rPr lang="en-US"/>
              <a:t>uptake of glucose in tissues</a:t>
            </a:r>
            <a:endParaRPr lang="en-US"/>
          </a:p>
          <a:p>
            <a:pPr marL="457200" lvl="1" indent="0">
              <a:buNone/>
            </a:pPr>
            <a:r>
              <a:rPr lang="en-US"/>
              <a:t>reduction of gluconeogenesis</a:t>
            </a:r>
            <a:endParaRPr lang="en-US"/>
          </a:p>
          <a:p>
            <a:pPr marL="457200" lvl="1" indent="0">
              <a:buNone/>
            </a:pPr>
            <a:r>
              <a:rPr lang="en-US"/>
              <a:t>reduce ketone production.</a:t>
            </a:r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Fluid Correction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1323320" cy="4526280"/>
          </a:xfrm>
        </p:spPr>
        <p:txBody>
          <a:bodyPr/>
          <a:p>
            <a:pPr marL="0" indent="0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Initial correction of fluid loss is either</a:t>
            </a:r>
            <a:r>
              <a:rPr lang="en-I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isotonic NaCl solution</a:t>
            </a:r>
            <a:r>
              <a:rPr lang="en-I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/ L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actated Ringer solution.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⚫The recommended schedule :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Administer 1 -3 L during the first hour.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Administer 1 L during the second hour.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Administer 1 L during the following 2 hours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Administer 1 L every 4 hours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⚫When blood sugar &lt; 180 mg/dL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5-10% dextrose with half isotonic NaCl solution.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⚫In maintainance, half-normal saline at 200-1000 mL/h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Insulin Therapy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•Regular insulin infusion = 0.1 U/kg/hour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•Serum Glucose should not decrease more than</a:t>
            </a:r>
            <a:r>
              <a:rPr lang="en-I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100mg%/hour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•If Glucose falls &lt; 200 prior to correction of acidosis,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•change IV fluid from 5% Dextrose or 10 % dextrose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•But don’t decrease the rate of insulin infusion.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IN" altLang="en-US"/>
              <a:t>Correction of Acidosis</a:t>
            </a:r>
            <a:endParaRPr lang="en-I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Insulin therapy</a:t>
            </a:r>
            <a:endParaRPr lang="en-US"/>
          </a:p>
          <a:p>
            <a:r>
              <a:rPr lang="en-US"/>
              <a:t>Stops Lipolysis</a:t>
            </a:r>
            <a:endParaRPr lang="en-US"/>
          </a:p>
          <a:p>
            <a:r>
              <a:rPr lang="en-US"/>
              <a:t>Decrease production of ketone bodies.</a:t>
            </a:r>
            <a:endParaRPr lang="en-US"/>
          </a:p>
          <a:p>
            <a:pPr marL="0" indent="0">
              <a:buNone/>
            </a:pPr>
            <a:r>
              <a:rPr lang="en-US"/>
              <a:t>Normal saline</a:t>
            </a:r>
            <a:endParaRPr lang="en-US"/>
          </a:p>
          <a:p>
            <a:r>
              <a:rPr lang="en-US"/>
              <a:t>Correction of dehydration</a:t>
            </a:r>
            <a:endParaRPr lang="en-US"/>
          </a:p>
          <a:p>
            <a:r>
              <a:rPr lang="en-US"/>
              <a:t>Normalize the blood PH.</a:t>
            </a:r>
            <a:endParaRPr lang="en-US"/>
          </a:p>
          <a:p>
            <a:pPr marL="0" indent="0">
              <a:buNone/>
            </a:pPr>
            <a:r>
              <a:rPr lang="en-US"/>
              <a:t>Bicarbonate therapy</a:t>
            </a:r>
            <a:endParaRPr lang="en-US"/>
          </a:p>
          <a:p>
            <a:r>
              <a:rPr lang="en-US"/>
              <a:t>should not be used unless severe acidosis (pH&lt;7.0)</a:t>
            </a:r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7071" y="2967335"/>
            <a:ext cx="3197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What is Diabetic Ketoacidosis?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4562"/>
            <a:ext cx="8596668" cy="3880773"/>
          </a:xfrm>
        </p:spPr>
        <p:txBody>
          <a:bodyPr anchor="ctr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 life-threatening complication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Occurs in patients with poorly controlled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1 diabetes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Metabolic acidosis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Hyperglycemia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Hyperkalemia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Ketosis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486654"/>
            <a:ext cx="10361053" cy="762597"/>
          </a:xfrm>
        </p:spPr>
        <p:txBody>
          <a:bodyPr>
            <a:normAutofit/>
          </a:bodyPr>
          <a:lstStyle/>
          <a:p>
            <a:r>
              <a:rPr lang="en-IN" dirty="0"/>
              <a:t>Pathophysiology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83077"/>
            <a:ext cx="8596668" cy="49582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DKA is a state of absolute or relative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insulin deficiency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in severe hyperglycaemia </a:t>
            </a:r>
            <a:endParaRPr lang="en-IN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Cellular starvation which leads to increase in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Gluconeogenesis,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Glycogenolysis,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Proteolysis and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Lipolysis  that result in increase in Free fatty acids  and finally ketone bodies.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10614" y="209471"/>
            <a:ext cx="8101272" cy="61655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926" y="869324"/>
            <a:ext cx="9119874" cy="5340406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Kussmaul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Breathing, (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rapid, deep breathing.)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Fruity Smell in breath 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Osmotic diuresis (polyuria)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Dehydration lead to polydipsia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Glucosuria leads to osmotic diuresis, and hyper-osmolarity.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Hyperosmolarity in brain lead to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cerebral oedema.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endParaRPr lang="en-IN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2959100" y="312998"/>
            <a:ext cx="5036023" cy="7055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presentation</a:t>
            </a:r>
            <a:endParaRPr lang="en-US" sz="4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412" y="1083076"/>
            <a:ext cx="8990876" cy="5382118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Font typeface="Wingdings" panose="05000000000000000000" pitchFamily="2" charset="2"/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electrolyte disturbances.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</a:t>
            </a:r>
            <a:r>
              <a:rPr lang="en-IN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kalemia</a:t>
            </a:r>
            <a:r>
              <a:rPr lang="en-I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Dilutional hyponatremia.</a:t>
            </a:r>
            <a:endParaRPr lang="en-IN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Hyperglycemia usually exceeds the renal threshold of glucose absorption and results in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glucosuria.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25003" y="115910"/>
            <a:ext cx="9156879" cy="651671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LAB INVESTIGATIONS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545" y="1233805"/>
            <a:ext cx="10558780" cy="5226050"/>
          </a:xfrm>
        </p:spPr>
        <p:txBody>
          <a:bodyPr>
            <a:normAutofit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Glucose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ABG- pH &lt;7.3</a:t>
            </a:r>
            <a:r>
              <a:rPr lang="en-US" alt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HCO3</a:t>
            </a:r>
            <a:r>
              <a:rPr lang="en-US" alt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&lt;18mEq/L</a:t>
            </a:r>
            <a:r>
              <a:rPr lang="en-US" alt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Pco2 low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Serum electrolytes : Na   ,  k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Serum or </a:t>
            </a:r>
            <a:r>
              <a:rPr lang="en-IN" sz="2400">
                <a:latin typeface="Times New Roman" panose="02020603050405020304" pitchFamily="18" charset="0"/>
                <a:cs typeface="Times New Roman" panose="02020603050405020304" pitchFamily="18" charset="0"/>
              </a:rPr>
              <a:t>urine ketone-bodies: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Beta hydroxy butyrate&gt;&gt; Acetoacetate&gt;Acetone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 and Creatinine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WBC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5895975" y="630555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085590" y="2567305"/>
            <a:ext cx="0" cy="223520"/>
          </a:xfrm>
          <a:prstGeom prst="straightConnector1">
            <a:avLst/>
          </a:prstGeom>
          <a:ln w="31750" cap="rnd">
            <a:solidFill>
              <a:schemeClr val="tx1"/>
            </a:solidFill>
            <a:round/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775200" y="2503805"/>
            <a:ext cx="0" cy="271145"/>
          </a:xfrm>
          <a:prstGeom prst="straightConnector1">
            <a:avLst/>
          </a:prstGeom>
          <a:ln w="31750" cap="rnd">
            <a:solidFill>
              <a:schemeClr val="tx1"/>
            </a:solidFill>
            <a:round/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" name="Text Box 9"/>
          <p:cNvSpPr txBox="1"/>
          <p:nvPr/>
        </p:nvSpPr>
        <p:spPr>
          <a:xfrm>
            <a:off x="10704830" y="318960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BIOCHEMICAL ABNORMALITIES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545" y="1681480"/>
            <a:ext cx="10348595" cy="44799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Hyper-glycemia over 250 mg/dL,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bicarbonate level less than 18 mEq/L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 less than 7.30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serum concentration of ketones greater than 5 mEq / L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biochemical changes are frequently associated with increased anion gap, increased serum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osmolarity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increased serum uric acid</a:t>
            </a:r>
            <a:r>
              <a:rPr lang="en-IN" dirty="0"/>
              <a:t>. </a:t>
            </a:r>
            <a:endParaRPr lang="en-IN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3011</Words>
  <Application>WPS Presentation</Application>
  <PresentationFormat>Widescreen</PresentationFormat>
  <Paragraphs>115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Default Design</vt:lpstr>
      <vt:lpstr>DIABETIC KETOACIDOSIS</vt:lpstr>
      <vt:lpstr>What is Diabetic Ketoacidosis?</vt:lpstr>
      <vt:lpstr>Pathophysiology </vt:lpstr>
      <vt:lpstr>PowerPoint 演示文稿</vt:lpstr>
      <vt:lpstr>PowerPoint 演示文稿</vt:lpstr>
      <vt:lpstr>PowerPoint 演示文稿</vt:lpstr>
      <vt:lpstr>PowerPoint 演示文稿</vt:lpstr>
      <vt:lpstr>LAB INVESTIGATIONS</vt:lpstr>
      <vt:lpstr>BIOCHEMICAL ABNORMALITIES </vt:lpstr>
      <vt:lpstr>TREATMENT </vt:lpstr>
      <vt:lpstr>Fluids replacement</vt:lpstr>
      <vt:lpstr>Fluid Correction</vt:lpstr>
      <vt:lpstr>Insulin Therapy</vt:lpstr>
      <vt:lpstr>Correction of Acidosis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Diabetic ketoacidosis</dc:title>
  <dc:creator>Himanshu</dc:creator>
  <cp:lastModifiedBy>gopala krishnan</cp:lastModifiedBy>
  <cp:revision>93</cp:revision>
  <dcterms:created xsi:type="dcterms:W3CDTF">2022-06-23T04:40:00Z</dcterms:created>
  <dcterms:modified xsi:type="dcterms:W3CDTF">2024-12-09T16:42:40Z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5C89F72210BB48648C9412896E8DD8D1_12</vt:lpwstr>
  </property>
  <property fmtid="{D5CDD505-2E9C-101B-9397-08002B2CF9AE}" pid="3" name="KSOProductBuildVer">
    <vt:lpwstr>1033-12.2.0.18911</vt:lpwstr>
  </property>
</Properties>
</file>