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notesMasterIdLst>
    <p:notesMasterId r:id="rId41"/>
  </p:notesMasterIdLst>
  <p:sldIdLst>
    <p:sldId id="256" r:id="rId4"/>
    <p:sldId id="293" r:id="rId5"/>
    <p:sldId id="294" r:id="rId6"/>
    <p:sldId id="257" r:id="rId7"/>
    <p:sldId id="300" r:id="rId8"/>
    <p:sldId id="330" r:id="rId9"/>
    <p:sldId id="331" r:id="rId10"/>
    <p:sldId id="333" r:id="rId11"/>
    <p:sldId id="334" r:id="rId12"/>
    <p:sldId id="336" r:id="rId13"/>
    <p:sldId id="337" r:id="rId14"/>
    <p:sldId id="338" r:id="rId15"/>
    <p:sldId id="339" r:id="rId16"/>
    <p:sldId id="340" r:id="rId17"/>
    <p:sldId id="342" r:id="rId18"/>
    <p:sldId id="341" r:id="rId19"/>
    <p:sldId id="343" r:id="rId20"/>
    <p:sldId id="345" r:id="rId21"/>
    <p:sldId id="346" r:id="rId22"/>
    <p:sldId id="349" r:id="rId23"/>
    <p:sldId id="351" r:id="rId24"/>
    <p:sldId id="352" r:id="rId25"/>
    <p:sldId id="301" r:id="rId26"/>
    <p:sldId id="264" r:id="rId27"/>
    <p:sldId id="279" r:id="rId28"/>
    <p:sldId id="356" r:id="rId29"/>
    <p:sldId id="262" r:id="rId30"/>
    <p:sldId id="361" r:id="rId31"/>
    <p:sldId id="357" r:id="rId32"/>
    <p:sldId id="358" r:id="rId33"/>
    <p:sldId id="290" r:id="rId34"/>
    <p:sldId id="360" r:id="rId35"/>
    <p:sldId id="362" r:id="rId36"/>
    <p:sldId id="363" r:id="rId37"/>
    <p:sldId id="282" r:id="rId38"/>
    <p:sldId id="283" r:id="rId39"/>
    <p:sldId id="284" r:id="rId40"/>
  </p:sldIdLst>
  <p:sldSz cx="9144000" cy="6858000" type="screen4x3"/>
  <p:notesSz cx="6858000" cy="9144000"/>
  <p:defaultTextStyle>
    <a:defPPr>
      <a:defRPr lang="en-GB"/>
    </a:defPPr>
    <a:lvl1pPr marL="0" lvl="0" indent="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lvl="1" indent="-28575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lvl="2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lvl="3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lvl="4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lvl="5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lvl="6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lvl="7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lvl="8" indent="-228600" algn="l" defTabSz="449580" rtl="0" eaLnBrk="0" fontAlgn="base" latinLnBrk="0" hangingPunct="0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1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43C49"/>
    <a:srgbClr val="ABE2EF"/>
    <a:srgbClr val="28B5D6"/>
    <a:srgbClr val="DA91EB"/>
    <a:srgbClr val="D9DD43"/>
    <a:srgbClr val="CB5F41"/>
    <a:srgbClr val="FF99FF"/>
    <a:srgbClr val="FF9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46" y="-96"/>
      </p:cViewPr>
      <p:guideLst>
        <p:guide orient="horz" pos="2117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#1">
  <dgm:title val=""/>
  <dgm:desc val=""/>
  <dgm:catLst>
    <dgm:cat type="colorful" pri="10300"/>
  </dgm:catLst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8CF1EC-B9D5-4461-B81B-EDF5116C2AE9}" type="doc">
      <dgm:prSet loTypeId="urn:microsoft.com/office/officeart/2005/8/layout/arrow2#1" loCatId="process" qsTypeId="urn:microsoft.com/office/officeart/2005/8/quickstyle/simple4#1" qsCatId="simple" csTypeId="urn:microsoft.com/office/officeart/2005/8/colors/colorful3#1" csCatId="colorful" phldr="1"/>
      <dgm:spPr/>
      <dgm:t>
        <a:bodyPr/>
        <a:lstStyle/>
        <a:p>
          <a:endParaRPr lang="en-US"/>
        </a:p>
      </dgm:t>
    </dgm:pt>
    <dgm:pt modelId="{EEF355C0-731E-4D13-A50A-FFD1FD92631F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Control of preanalytical variables</a:t>
          </a:r>
        </a:p>
      </dgm:t>
    </dgm:pt>
    <dgm:pt modelId="{D9E7C6B7-ADDB-4A0A-B68A-5873C0938D5B}" type="parTrans" cxnId="{8885EB9D-2FA5-4B00-9FF3-B60155C706C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86C2C09-D84C-4691-9111-5818B46A4A72}" type="sibTrans" cxnId="{8885EB9D-2FA5-4B00-9FF3-B60155C706C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BFA2309-1084-415A-9B0E-6662AA85C90C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Control of analytical variables</a:t>
          </a:r>
        </a:p>
      </dgm:t>
    </dgm:pt>
    <dgm:pt modelId="{80F5C42B-7C04-47F1-A967-90B24A5B71F9}" type="parTrans" cxnId="{835CEA30-F1F6-4DCD-AFF5-395EF7E0321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3E2E283-0565-480E-AB49-16EEA5C13BC2}" type="sibTrans" cxnId="{835CEA30-F1F6-4DCD-AFF5-395EF7E0321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F0E1121-9D9E-4CB2-9AFB-F0BB4EEC827F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Control of analytical quality using statistical methods and control charts</a:t>
          </a:r>
        </a:p>
      </dgm:t>
    </dgm:pt>
    <dgm:pt modelId="{848DC395-CB4C-48B7-9DB2-8F36546C5498}" type="parTrans" cxnId="{67D1AC77-958C-4D0F-948B-0E954EEE544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95E9162-2C99-4654-B530-48B6681829AA}" type="sibTrans" cxnId="{67D1AC77-958C-4D0F-948B-0E954EEE544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8617CA6-43E6-4471-9B4C-8E2C099AC68A}" type="pres">
      <dgm:prSet presAssocID="{858CF1EC-B9D5-4461-B81B-EDF5116C2AE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9039C473-BB71-4AA3-B141-B14DA824984F}" type="pres">
      <dgm:prSet presAssocID="{858CF1EC-B9D5-4461-B81B-EDF5116C2AE9}" presName="arrow" presStyleLbl="bgShp" presStyleIdx="0" presStyleCnt="1"/>
      <dgm:spPr/>
    </dgm:pt>
    <dgm:pt modelId="{1A1EE21A-B43B-433F-991B-17288B950D69}" type="pres">
      <dgm:prSet presAssocID="{858CF1EC-B9D5-4461-B81B-EDF5116C2AE9}" presName="arrowDiagram3" presStyleCnt="0"/>
      <dgm:spPr/>
    </dgm:pt>
    <dgm:pt modelId="{A95630F6-357A-4959-975F-B317A99F86EB}" type="pres">
      <dgm:prSet presAssocID="{EEF355C0-731E-4D13-A50A-FFD1FD92631F}" presName="bullet3a" presStyleLbl="node1" presStyleIdx="0" presStyleCnt="3"/>
      <dgm:spPr/>
    </dgm:pt>
    <dgm:pt modelId="{1D36E9EC-46C8-457F-9E9E-1A21F94A909D}" type="pres">
      <dgm:prSet presAssocID="{EEF355C0-731E-4D13-A50A-FFD1FD92631F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C1CE65C-B4B2-4536-804F-49100A066B3C}" type="pres">
      <dgm:prSet presAssocID="{DBFA2309-1084-415A-9B0E-6662AA85C90C}" presName="bullet3b" presStyleLbl="node1" presStyleIdx="1" presStyleCnt="3"/>
      <dgm:spPr/>
    </dgm:pt>
    <dgm:pt modelId="{1EB81D90-76A4-4515-97FE-F8F20C0DE2CA}" type="pres">
      <dgm:prSet presAssocID="{DBFA2309-1084-415A-9B0E-6662AA85C90C}" presName="textBox3b" presStyleLbl="revTx" presStyleIdx="1" presStyleCnt="3" custScaleY="8499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36591B6-19D7-409C-BADF-7B697C956F7D}" type="pres">
      <dgm:prSet presAssocID="{FF0E1121-9D9E-4CB2-9AFB-F0BB4EEC827F}" presName="bullet3c" presStyleLbl="node1" presStyleIdx="2" presStyleCnt="3"/>
      <dgm:spPr/>
    </dgm:pt>
    <dgm:pt modelId="{7A523380-B4BB-44C7-B46C-22DB7951EE70}" type="pres">
      <dgm:prSet presAssocID="{FF0E1121-9D9E-4CB2-9AFB-F0BB4EEC827F}" presName="textBox3c" presStyleLbl="revTx" presStyleIdx="2" presStyleCnt="3" custScaleY="7680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C285E454-3635-4511-BDF7-CF81C0D4F85D}" type="presOf" srcId="{FF0E1121-9D9E-4CB2-9AFB-F0BB4EEC827F}" destId="{7A523380-B4BB-44C7-B46C-22DB7951EE70}" srcOrd="0" destOrd="0" presId="urn:microsoft.com/office/officeart/2005/8/layout/arrow2#1"/>
    <dgm:cxn modelId="{47A88BB7-A14D-4438-801E-FB6AB394070D}" type="presOf" srcId="{858CF1EC-B9D5-4461-B81B-EDF5116C2AE9}" destId="{E8617CA6-43E6-4471-9B4C-8E2C099AC68A}" srcOrd="0" destOrd="0" presId="urn:microsoft.com/office/officeart/2005/8/layout/arrow2#1"/>
    <dgm:cxn modelId="{8885EB9D-2FA5-4B00-9FF3-B60155C706C0}" srcId="{858CF1EC-B9D5-4461-B81B-EDF5116C2AE9}" destId="{EEF355C0-731E-4D13-A50A-FFD1FD92631F}" srcOrd="0" destOrd="0" parTransId="{D9E7C6B7-ADDB-4A0A-B68A-5873C0938D5B}" sibTransId="{F86C2C09-D84C-4691-9111-5818B46A4A72}"/>
    <dgm:cxn modelId="{16F819E8-BD93-405E-B289-BB7B18CA92E9}" type="presOf" srcId="{DBFA2309-1084-415A-9B0E-6662AA85C90C}" destId="{1EB81D90-76A4-4515-97FE-F8F20C0DE2CA}" srcOrd="0" destOrd="0" presId="urn:microsoft.com/office/officeart/2005/8/layout/arrow2#1"/>
    <dgm:cxn modelId="{67D1AC77-958C-4D0F-948B-0E954EEE544B}" srcId="{858CF1EC-B9D5-4461-B81B-EDF5116C2AE9}" destId="{FF0E1121-9D9E-4CB2-9AFB-F0BB4EEC827F}" srcOrd="2" destOrd="0" parTransId="{848DC395-CB4C-48B7-9DB2-8F36546C5498}" sibTransId="{A95E9162-2C99-4654-B530-48B6681829AA}"/>
    <dgm:cxn modelId="{835CEA30-F1F6-4DCD-AFF5-395EF7E0321B}" srcId="{858CF1EC-B9D5-4461-B81B-EDF5116C2AE9}" destId="{DBFA2309-1084-415A-9B0E-6662AA85C90C}" srcOrd="1" destOrd="0" parTransId="{80F5C42B-7C04-47F1-A967-90B24A5B71F9}" sibTransId="{33E2E283-0565-480E-AB49-16EEA5C13BC2}"/>
    <dgm:cxn modelId="{EEEBA4A5-91EA-41F7-9CE0-DD69B1D20BB4}" type="presOf" srcId="{EEF355C0-731E-4D13-A50A-FFD1FD92631F}" destId="{1D36E9EC-46C8-457F-9E9E-1A21F94A909D}" srcOrd="0" destOrd="0" presId="urn:microsoft.com/office/officeart/2005/8/layout/arrow2#1"/>
    <dgm:cxn modelId="{B07F9F8D-7283-46CC-9391-21452CC18AA8}" type="presParOf" srcId="{E8617CA6-43E6-4471-9B4C-8E2C099AC68A}" destId="{9039C473-BB71-4AA3-B141-B14DA824984F}" srcOrd="0" destOrd="0" presId="urn:microsoft.com/office/officeart/2005/8/layout/arrow2#1"/>
    <dgm:cxn modelId="{B0CB8ED2-3CDF-4066-A1DE-E34A01415797}" type="presParOf" srcId="{E8617CA6-43E6-4471-9B4C-8E2C099AC68A}" destId="{1A1EE21A-B43B-433F-991B-17288B950D69}" srcOrd="1" destOrd="0" presId="urn:microsoft.com/office/officeart/2005/8/layout/arrow2#1"/>
    <dgm:cxn modelId="{0AFE94CE-7C40-43DD-8E5C-A23034FC8254}" type="presParOf" srcId="{1A1EE21A-B43B-433F-991B-17288B950D69}" destId="{A95630F6-357A-4959-975F-B317A99F86EB}" srcOrd="0" destOrd="0" presId="urn:microsoft.com/office/officeart/2005/8/layout/arrow2#1"/>
    <dgm:cxn modelId="{0DFDB998-EB9F-45FF-A82E-C3028F3D0A8F}" type="presParOf" srcId="{1A1EE21A-B43B-433F-991B-17288B950D69}" destId="{1D36E9EC-46C8-457F-9E9E-1A21F94A909D}" srcOrd="1" destOrd="0" presId="urn:microsoft.com/office/officeart/2005/8/layout/arrow2#1"/>
    <dgm:cxn modelId="{03FE1DA7-08C5-4C12-93BE-639637CB1C58}" type="presParOf" srcId="{1A1EE21A-B43B-433F-991B-17288B950D69}" destId="{CC1CE65C-B4B2-4536-804F-49100A066B3C}" srcOrd="2" destOrd="0" presId="urn:microsoft.com/office/officeart/2005/8/layout/arrow2#1"/>
    <dgm:cxn modelId="{93465E9B-44AD-47E8-85F8-A4633097FB4D}" type="presParOf" srcId="{1A1EE21A-B43B-433F-991B-17288B950D69}" destId="{1EB81D90-76A4-4515-97FE-F8F20C0DE2CA}" srcOrd="3" destOrd="0" presId="urn:microsoft.com/office/officeart/2005/8/layout/arrow2#1"/>
    <dgm:cxn modelId="{171EAB6E-6DA5-495E-9662-B09D6ECA4C76}" type="presParOf" srcId="{1A1EE21A-B43B-433F-991B-17288B950D69}" destId="{C36591B6-19D7-409C-BADF-7B697C956F7D}" srcOrd="4" destOrd="0" presId="urn:microsoft.com/office/officeart/2005/8/layout/arrow2#1"/>
    <dgm:cxn modelId="{F228D242-130A-4EE0-916C-C0A52AE218F7}" type="presParOf" srcId="{1A1EE21A-B43B-433F-991B-17288B950D69}" destId="{7A523380-B4BB-44C7-B46C-22DB7951EE70}" srcOrd="5" destOrd="0" presId="urn:microsoft.com/office/officeart/2005/8/layout/arrow2#1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39C473-BB71-4AA3-B141-B14DA824984F}">
      <dsp:nvSpPr>
        <dsp:cNvPr id="0" name=""/>
        <dsp:cNvSpPr/>
      </dsp:nvSpPr>
      <dsp:spPr bwMode="white">
        <a:xfrm>
          <a:off x="0" y="419100"/>
          <a:ext cx="7924800" cy="4953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hemeClr val="dk1"/>
        </a:lnRef>
        <a:fillRef idx="1">
          <a:schemeClr val="accent3">
            <a:tint val="40000"/>
          </a:schemeClr>
        </a:fillRef>
        <a:effectRef idx="2">
          <a:scrgbClr r="0" g="0" b="0"/>
        </a:effectRef>
        <a:fontRef idx="minor"/>
      </dsp:style>
    </dsp:sp>
    <dsp:sp modelId="{A95630F6-357A-4959-975F-B317A99F86EB}">
      <dsp:nvSpPr>
        <dsp:cNvPr id="0" name=""/>
        <dsp:cNvSpPr/>
      </dsp:nvSpPr>
      <dsp:spPr bwMode="white">
        <a:xfrm>
          <a:off x="1006450" y="3837661"/>
          <a:ext cx="206045" cy="20604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lt1"/>
        </a:lnRef>
        <a:fillRef idx="3">
          <a:schemeClr val="accent3">
            <a:hueOff val="0"/>
            <a:satOff val="0"/>
            <a:lumOff val="0"/>
            <a:alpha val="100000"/>
          </a:schemeClr>
        </a:fillRef>
        <a:effectRef idx="2">
          <a:scrgbClr r="0" g="0" b="0"/>
        </a:effectRef>
        <a:fontRef idx="minor">
          <a:schemeClr val="lt1"/>
        </a:fontRef>
      </dsp:style>
    </dsp:sp>
    <dsp:sp modelId="{1D36E9EC-46C8-457F-9E9E-1A21F94A909D}">
      <dsp:nvSpPr>
        <dsp:cNvPr id="0" name=""/>
        <dsp:cNvSpPr/>
      </dsp:nvSpPr>
      <dsp:spPr bwMode="white">
        <a:xfrm>
          <a:off x="1109472" y="3940683"/>
          <a:ext cx="1846478" cy="1431417"/>
        </a:xfrm>
        <a:prstGeom prst="rect">
          <a:avLst/>
        </a:prstGeom>
        <a:noFill/>
        <a:ln>
          <a:noFill/>
        </a:ln>
        <a:effectLst/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109178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/>
              </a:solidFill>
            </a:rPr>
            <a:t>Control of preanalytical variables</a:t>
          </a:r>
        </a:p>
      </dsp:txBody>
      <dsp:txXfrm>
        <a:off x="1109472" y="3940683"/>
        <a:ext cx="1846478" cy="1431417"/>
      </dsp:txXfrm>
    </dsp:sp>
    <dsp:sp modelId="{CC1CE65C-B4B2-4536-804F-49100A066B3C}">
      <dsp:nvSpPr>
        <dsp:cNvPr id="0" name=""/>
        <dsp:cNvSpPr/>
      </dsp:nvSpPr>
      <dsp:spPr bwMode="white">
        <a:xfrm>
          <a:off x="2825191" y="2491435"/>
          <a:ext cx="372466" cy="372466"/>
        </a:xfrm>
        <a:prstGeom prst="ellipse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lt1"/>
        </a:lnRef>
        <a:fillRef idx="3">
          <a:schemeClr val="accent3">
            <a:hueOff val="1380000"/>
            <a:satOff val="50000"/>
            <a:lumOff val="-7254"/>
            <a:alpha val="100000"/>
          </a:schemeClr>
        </a:fillRef>
        <a:effectRef idx="2">
          <a:scrgbClr r="0" g="0" b="0"/>
        </a:effectRef>
        <a:fontRef idx="minor">
          <a:schemeClr val="lt1"/>
        </a:fontRef>
      </dsp:style>
    </dsp:sp>
    <dsp:sp modelId="{1EB81D90-76A4-4515-97FE-F8F20C0DE2CA}">
      <dsp:nvSpPr>
        <dsp:cNvPr id="0" name=""/>
        <dsp:cNvSpPr/>
      </dsp:nvSpPr>
      <dsp:spPr bwMode="white">
        <a:xfrm>
          <a:off x="3011424" y="2677668"/>
          <a:ext cx="1901952" cy="2694432"/>
        </a:xfrm>
        <a:prstGeom prst="rect">
          <a:avLst/>
        </a:prstGeom>
        <a:noFill/>
        <a:ln>
          <a:noFill/>
        </a:ln>
        <a:effectLst/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197361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/>
              </a:solidFill>
            </a:rPr>
            <a:t>Control of analytical variables</a:t>
          </a:r>
        </a:p>
      </dsp:txBody>
      <dsp:txXfrm>
        <a:off x="3011424" y="2677668"/>
        <a:ext cx="1901952" cy="2694432"/>
      </dsp:txXfrm>
    </dsp:sp>
    <dsp:sp modelId="{C36591B6-19D7-409C-BADF-7B697C956F7D}">
      <dsp:nvSpPr>
        <dsp:cNvPr id="0" name=""/>
        <dsp:cNvSpPr/>
      </dsp:nvSpPr>
      <dsp:spPr bwMode="white">
        <a:xfrm>
          <a:off x="5012436" y="1672209"/>
          <a:ext cx="515112" cy="515112"/>
        </a:xfrm>
        <a:prstGeom prst="ellipse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hemeClr val="lt1"/>
        </a:lnRef>
        <a:fillRef idx="3">
          <a:schemeClr val="accent3">
            <a:hueOff val="2760000"/>
            <a:satOff val="100000"/>
            <a:lumOff val="-14509"/>
            <a:alpha val="100000"/>
          </a:schemeClr>
        </a:fillRef>
        <a:effectRef idx="2">
          <a:scrgbClr r="0" g="0" b="0"/>
        </a:effectRef>
        <a:fontRef idx="minor">
          <a:schemeClr val="lt1"/>
        </a:fontRef>
      </dsp:style>
    </dsp:sp>
    <dsp:sp modelId="{7A523380-B4BB-44C7-B46C-22DB7951EE70}">
      <dsp:nvSpPr>
        <dsp:cNvPr id="0" name=""/>
        <dsp:cNvSpPr/>
      </dsp:nvSpPr>
      <dsp:spPr bwMode="white">
        <a:xfrm>
          <a:off x="5269992" y="1929765"/>
          <a:ext cx="1901952" cy="3442335"/>
        </a:xfrm>
        <a:prstGeom prst="rect">
          <a:avLst/>
        </a:prstGeom>
        <a:noFill/>
        <a:ln>
          <a:noFill/>
        </a:ln>
        <a:effectLst/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272947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/>
              </a:solidFill>
            </a:rPr>
            <a:t>Control of analytical quality using statistical methods and control charts</a:t>
          </a:r>
        </a:p>
      </dsp:txBody>
      <dsp:txXfrm>
        <a:off x="5269992" y="1929765"/>
        <a:ext cx="1901952" cy="34423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#1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parTxLTRAlign" val="r"/>
                    <dgm:param type="parTxRTLAlign" val="r"/>
                    <dgm:param type="txAnchorVert" val="t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2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3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4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4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5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6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7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7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8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9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0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0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1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1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2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3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4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4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6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70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74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83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87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96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200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#1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1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anchor="ctr" anchorCtr="0"/>
          <a:lstStyle/>
          <a:p>
            <a:pPr lvl="0" eaLnBrk="1" hangingPunct="1">
              <a:buNone/>
            </a:pPr>
            <a:endParaRPr lang="en-US" altLang="x-none" dirty="0"/>
          </a:p>
        </p:txBody>
      </p:sp>
      <p:sp>
        <p:nvSpPr>
          <p:cNvPr id="20483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-11798300" y="-11796712"/>
            <a:ext cx="11796713" cy="1249045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</p:spPr>
        <p:txBody>
          <a:bodyPr vert="horz" wrap="square" lIns="0" tIns="0" rIns="0" bIns="0" numCol="1" anchor="t" anchorCtr="0" compatLnSpc="1"/>
          <a:lstStyle/>
          <a:p>
            <a:pPr marL="0" marR="0" lvl="0" indent="0" algn="l" defTabSz="44958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6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1pPr>
    <a:lvl2pPr marL="742950" indent="-28575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2pPr>
    <a:lvl3pPr marL="11430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3pPr>
    <a:lvl4pPr marL="16002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4pPr>
    <a:lvl5pPr marL="20574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2531" name="Rectangle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4813" cy="4114800"/>
          </a:xfrm>
          <a:noFill/>
          <a:ln>
            <a:noFill/>
          </a:ln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56323" name="Rectangle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4813" cy="4114800"/>
          </a:xfrm>
          <a:noFill/>
          <a:ln>
            <a:noFill/>
          </a:ln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6627" name="Rectangle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4813" cy="4114800"/>
          </a:xfrm>
          <a:noFill/>
          <a:ln>
            <a:noFill/>
          </a:ln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LYING TO UPRIGHT POSITION.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F5BB0-5EA0-4CB4-A376-1CF1757B999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4225588" y="-11796713"/>
            <a:ext cx="16651288" cy="12490451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Cortisol levels are greatest between 6 am to 8 am. A study showed the minimum and maximum values of 15.8 µg/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111 µg/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F5BB0-5EA0-4CB4-A376-1CF1757B999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Urinary excretion of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catecholamines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their metabolites are less excreted during the night. This is usually related to physical activity.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F5BB0-5EA0-4CB4-A376-1CF1757B999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4225588" y="-11796713"/>
            <a:ext cx="16651288" cy="12490451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F5BB0-5EA0-4CB4-A376-1CF1757B999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32771" name="Rectangle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4813" cy="4114800"/>
          </a:xfrm>
          <a:noFill/>
          <a:ln>
            <a:noFill/>
          </a:ln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40963" name="Rectangle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4813" cy="4114800"/>
          </a:xfrm>
          <a:noFill/>
          <a:ln>
            <a:noFill/>
          </a:ln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>
              <a:alpha val="100000"/>
            </a:srgbClr>
          </a:solidFill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54275" name="Rectangle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4813" cy="4114800"/>
          </a:xfrm>
          <a:noFill/>
          <a:ln>
            <a:noFill/>
          </a:ln>
        </p:spPr>
        <p:txBody>
          <a:bodyPr wrap="none" lIns="0" tIns="0" rIns="0" bIns="0" anchor="ctr" anchorCtr="0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hangingPunct="1">
              <a:buNone/>
            </a:pPr>
            <a:fld id="{9A0DB2DC-4C9A-4742-B13C-FB6460FD3503}" type="slidenum">
              <a:rPr lang="en-IN" altLang="en-US" dirty="0"/>
              <a:pPr algn="r" eaLnBrk="1" hangingPunct="1">
                <a:buNone/>
              </a:pPr>
              <a:t>‹#›</a:t>
            </a:fld>
            <a:endParaRPr lang="en-IN" altLang="en-US" dirty="0"/>
          </a:p>
        </p:txBody>
      </p:sp>
    </p:spTree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x-none" dirty="0"/>
              <a:t>Click to edit Master title style</a:t>
            </a:r>
            <a:endParaRPr lang="en-IN" altLang="x-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x-none" dirty="0"/>
              <a:t>Click to edit Master title style</a:t>
            </a:r>
            <a:endParaRPr lang="en-IN" altLang="x-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/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marL="0" marR="0" lvl="0" indent="0" algn="r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marL="0" marR="0" lvl="0" indent="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I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N" altLang="en-US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05800" cy="2514600"/>
          </a:xfrm>
          <a:ln w="9360">
            <a:solidFill>
              <a:srgbClr val="FF0000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/>
            </a:pPr>
            <a:r>
              <a:rPr kumimoji="0" lang="en-IN" sz="5400" b="1" i="0" u="none" strike="noStrike" kern="1200" cap="all" spc="0" normalizeH="0" baseline="0" noProof="0" dirty="0">
                <a:ln>
                  <a:noFill/>
                </a:ln>
                <a:solidFill>
                  <a:srgbClr val="46004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" pitchFamily="80" charset="0"/>
                <a:ea typeface="+mj-ea"/>
                <a:cs typeface="+mj-cs"/>
              </a:rPr>
              <a:t>Pre-analytical variables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661285" y="3732530"/>
            <a:ext cx="6483350" cy="1678305"/>
          </a:xfrm>
        </p:spPr>
        <p:txBody>
          <a:bodyPr lIns="90000" tIns="46800" rIns="90000" bIns="46800" rtlCol="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Tx/>
              <a:buFont typeface="Times New Roman" panose="02020603050405020304" pitchFamily="16" charset="0"/>
              <a:buNone/>
              <a:tabLst>
                <a:tab pos="34290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/>
            </a:pPr>
            <a:r>
              <a:rPr kumimoji="0" lang="en-US" sz="2800" b="1" i="0" u="none" strike="noStrike" kern="1200" cap="all" spc="0" normalizeH="0" baseline="0" noProof="0" dirty="0">
                <a:ln>
                  <a:noFill/>
                </a:ln>
                <a:solidFill>
                  <a:srgbClr val="46004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" pitchFamily="80" charset="0"/>
                <a:ea typeface="+mj-ea"/>
                <a:cs typeface="+mj-cs"/>
              </a:rPr>
              <a:t>Biochemistry department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Tx/>
              <a:buFont typeface="Times New Roman" panose="02020603050405020304" pitchFamily="16" charset="0"/>
              <a:buNone/>
              <a:tabLst>
                <a:tab pos="34290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/>
            </a:pPr>
            <a:r>
              <a:rPr kumimoji="0" lang="en-US" sz="2800" b="1" i="0" u="none" strike="noStrike" kern="1200" cap="all" spc="0" normalizeH="0" baseline="0" noProof="0" dirty="0">
                <a:ln>
                  <a:noFill/>
                </a:ln>
                <a:solidFill>
                  <a:srgbClr val="46004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" pitchFamily="80" charset="0"/>
                <a:ea typeface="+mj-ea"/>
                <a:cs typeface="+mj-cs"/>
              </a:rPr>
              <a:t>Govt Medical College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Tx/>
              <a:buFont typeface="Times New Roman" panose="02020603050405020304" pitchFamily="16" charset="0"/>
              <a:buNone/>
              <a:tabLst>
                <a:tab pos="34290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/>
            </a:pPr>
            <a:r>
              <a:rPr kumimoji="0" lang="en-US" sz="2800" b="1" i="0" u="none" strike="noStrike" kern="1200" cap="all" spc="0" normalizeH="0" baseline="0" noProof="0" dirty="0">
                <a:ln>
                  <a:noFill/>
                </a:ln>
                <a:solidFill>
                  <a:srgbClr val="46004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" pitchFamily="80" charset="0"/>
                <a:ea typeface="+mj-ea"/>
                <a:cs typeface="+mj-cs"/>
              </a:rPr>
              <a:t>Bhavnagar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Plasma renin is increased by up to 400% in case of strenuous exercise even for 10 </a:t>
            </a:r>
            <a:r>
              <a:rPr lang="en-US" dirty="0" err="1"/>
              <a:t>mins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Catecholamines</a:t>
            </a:r>
            <a:r>
              <a:rPr lang="en-US" dirty="0"/>
              <a:t>, GH, cortisol are all increased, Insulin decreased .</a:t>
            </a:r>
          </a:p>
          <a:p>
            <a:endParaRPr lang="en-US" dirty="0"/>
          </a:p>
          <a:p>
            <a:r>
              <a:rPr lang="en-US" dirty="0"/>
              <a:t>Reversible, benign hematuria and proteinuria with increased excretion leukocytes and RBCs is common in Exercise(No further investigation required). 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Athletes have higher serum activity of enzymes of skeletal muscle origin than non-athletes.</a:t>
            </a:r>
          </a:p>
          <a:p>
            <a:endParaRPr lang="en-US" dirty="0"/>
          </a:p>
          <a:p>
            <a:r>
              <a:rPr lang="en-US" dirty="0"/>
              <a:t> Increase in enzymes due to exercise is less in athletes due to increase in number and size of mitochondria so better utilization of glucose, fatty acid and ketone bodies.</a:t>
            </a:r>
          </a:p>
          <a:p>
            <a:endParaRPr lang="en-US" dirty="0"/>
          </a:p>
          <a:p>
            <a:r>
              <a:rPr lang="en-US" dirty="0"/>
              <a:t>Urinary excretion if </a:t>
            </a:r>
            <a:r>
              <a:rPr lang="en-US" dirty="0" err="1"/>
              <a:t>creatinine</a:t>
            </a:r>
            <a:r>
              <a:rPr lang="en-US" dirty="0"/>
              <a:t> is increased more in athletes due to increased muscle mass.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854075"/>
          </a:xfrm>
        </p:spPr>
        <p:txBody>
          <a:bodyPr/>
          <a:lstStyle/>
          <a:p>
            <a:r>
              <a:rPr lang="en-US" sz="3600" b="1" dirty="0"/>
              <a:t>Circadian Variation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800"/>
            <a:ext cx="8058150" cy="4729163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ym typeface="+mn-ea"/>
              </a:rPr>
              <a:t> The Renin and Aldosterone levels were maximum during the morning hours and minimum during the afternoon.</a:t>
            </a:r>
            <a:endParaRPr lang="en-US" sz="2800" dirty="0"/>
          </a:p>
          <a:p>
            <a:r>
              <a:rPr lang="en-US" sz="2800" dirty="0">
                <a:sym typeface="+mn-ea"/>
              </a:rPr>
              <a:t>GFR which depends on Renin follows the opposite trend to that of renin.</a:t>
            </a:r>
          </a:p>
          <a:p>
            <a:r>
              <a:rPr lang="en-US" sz="2800" dirty="0">
                <a:sym typeface="+mn-ea"/>
              </a:rPr>
              <a:t>Serum TSH is increased maximum between 2 am to 4 am.</a:t>
            </a:r>
            <a:endParaRPr lang="en-US" sz="2800" dirty="0"/>
          </a:p>
          <a:p>
            <a:r>
              <a:rPr lang="en-US" sz="2800" dirty="0"/>
              <a:t>Serum Iron and Cortisol May increased by </a:t>
            </a:r>
            <a:r>
              <a:rPr lang="en-US" sz="2800" dirty="0" err="1"/>
              <a:t>upto</a:t>
            </a:r>
            <a:r>
              <a:rPr lang="en-US" sz="2800" dirty="0"/>
              <a:t> 50% between 8 am to 2 pm and 8 am to 4 pm respectively.</a:t>
            </a:r>
          </a:p>
          <a:p>
            <a:r>
              <a:rPr lang="en-US" sz="28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Wingdings" panose="05000000000000000000" pitchFamily="2" charset="2"/>
              </a:rPr>
              <a:t>Maximum level of growth hormone is during night &amp; minimum is in the day time.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20-40% increase in plasma testosterone is seen at night in men.  </a:t>
            </a:r>
          </a:p>
          <a:p>
            <a:r>
              <a:rPr lang="en-US" dirty="0">
                <a:sym typeface="+mn-ea"/>
              </a:rPr>
              <a:t>Serum Potassium can decrease from 5.4 </a:t>
            </a:r>
            <a:r>
              <a:rPr lang="en-US" dirty="0" err="1">
                <a:sym typeface="+mn-ea"/>
              </a:rPr>
              <a:t>mmol</a:t>
            </a:r>
            <a:r>
              <a:rPr lang="en-US" dirty="0">
                <a:sym typeface="+mn-ea"/>
              </a:rPr>
              <a:t>/L to 4.6 </a:t>
            </a:r>
            <a:r>
              <a:rPr lang="en-US" dirty="0" err="1">
                <a:sym typeface="+mn-ea"/>
              </a:rPr>
              <a:t>mmol</a:t>
            </a:r>
            <a:r>
              <a:rPr lang="en-US" dirty="0">
                <a:sym typeface="+mn-ea"/>
              </a:rPr>
              <a:t>/L between 8 am and 2pm .</a:t>
            </a:r>
            <a:endParaRPr lang="en-US" dirty="0"/>
          </a:p>
          <a:p>
            <a:r>
              <a:rPr lang="en-US" dirty="0">
                <a:sym typeface="+mn-ea"/>
              </a:rPr>
              <a:t>Pulsatile release of hormones along with cyclical variations make it difficult to interpret at times.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Travel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Five days is required to establish a new stable diurnal rhythm after travel across 10 time zones.</a:t>
            </a:r>
          </a:p>
          <a:p>
            <a:endParaRPr lang="en-US" dirty="0"/>
          </a:p>
          <a:p>
            <a:r>
              <a:rPr lang="en-US" dirty="0"/>
              <a:t> Urinary excretion of </a:t>
            </a:r>
            <a:r>
              <a:rPr lang="en-US" dirty="0" err="1"/>
              <a:t>catecholamines</a:t>
            </a:r>
            <a:r>
              <a:rPr lang="en-US" dirty="0"/>
              <a:t> is usually increased for 2 days, and serum cortisol is reduced. </a:t>
            </a:r>
          </a:p>
          <a:p>
            <a:endParaRPr lang="en-US" dirty="0"/>
          </a:p>
          <a:p>
            <a:r>
              <a:rPr lang="en-US" dirty="0"/>
              <a:t> During a 20-hour flight, serum glucose and triglyceride concentrations increase, while glucocorticoid secretion is stimulated. </a:t>
            </a:r>
          </a:p>
          <a:p>
            <a:endParaRPr lang="en-US" dirty="0"/>
          </a:p>
          <a:p>
            <a:r>
              <a:rPr lang="en-US" dirty="0"/>
              <a:t> Fluid and sodium retention occurs leading to pedal edema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7886700" cy="777875"/>
          </a:xfrm>
        </p:spPr>
        <p:txBody>
          <a:bodyPr/>
          <a:lstStyle/>
          <a:p>
            <a:r>
              <a:rPr lang="en-US" b="1" dirty="0"/>
              <a:t>Long term fasting and Starvation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Blood glucose increase, Insulin Decrease, Glucagon Increase.</a:t>
            </a:r>
          </a:p>
          <a:p>
            <a:r>
              <a:rPr lang="en-US" sz="2800" dirty="0"/>
              <a:t> Fasting for 6 days increases plasma concentration of cholesterol and triglycerides but causes a decrease in HDL-cholesterol concentration.</a:t>
            </a:r>
          </a:p>
          <a:p>
            <a:r>
              <a:rPr lang="en-US" sz="2800" dirty="0"/>
              <a:t>One should be careful about development of </a:t>
            </a:r>
            <a:r>
              <a:rPr lang="en-US" sz="2800" dirty="0" err="1"/>
              <a:t>refeeding</a:t>
            </a:r>
            <a:r>
              <a:rPr lang="en-US" sz="2800" dirty="0"/>
              <a:t> syndrome after introduction of nutritional support in long term nutrition deprived individual. 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777875"/>
          </a:xfrm>
        </p:spPr>
        <p:txBody>
          <a:bodyPr/>
          <a:lstStyle/>
          <a:p>
            <a:r>
              <a:rPr lang="en-US" sz="3600" b="1" dirty="0"/>
              <a:t>Diet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72916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 High protein intake increases both serum and urinary urea and </a:t>
            </a:r>
            <a:r>
              <a:rPr lang="en-US" sz="2800" dirty="0" err="1"/>
              <a:t>urate</a:t>
            </a:r>
            <a:r>
              <a:rPr lang="en-US" sz="2800" dirty="0"/>
              <a:t>.</a:t>
            </a:r>
          </a:p>
          <a:p>
            <a:r>
              <a:rPr lang="en-US" sz="2800" dirty="0"/>
              <a:t>A high-fat diet, in contrast, depletes the nitrogen pool because of the requirement for excretion of ammonium ions to maintain acid- base homeostasis.</a:t>
            </a:r>
          </a:p>
          <a:p>
            <a:r>
              <a:rPr lang="en-US" sz="2800" dirty="0"/>
              <a:t>Ingestion of monounsaturated fat instead of saturated fat reduces cholesterol and LDL-cholesterol concentrations.</a:t>
            </a:r>
          </a:p>
          <a:p>
            <a:r>
              <a:rPr lang="en-US" sz="28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Wingdings" panose="05000000000000000000" pitchFamily="2" charset="2"/>
              </a:rPr>
              <a:t>Triglyceride level is to be done in fasting condition.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r>
              <a:rPr lang="en-US" sz="2800" dirty="0"/>
              <a:t> </a:t>
            </a:r>
            <a:r>
              <a:rPr lang="en-US" sz="28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Wingdings" panose="05000000000000000000" pitchFamily="2" charset="2"/>
              </a:rPr>
              <a:t>Caffeine(coffee &amp; tea) will increase the levels of  free fatty acid, glycerol, total lipids and glucose.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854075"/>
          </a:xfrm>
        </p:spPr>
        <p:txBody>
          <a:bodyPr/>
          <a:lstStyle/>
          <a:p>
            <a:r>
              <a:rPr lang="en-US" sz="3600" b="1" dirty="0"/>
              <a:t>Smoking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 Nicotine increases the plasma epinephrine levels and increases the urinary excretion if it’s metabolites.</a:t>
            </a:r>
          </a:p>
          <a:p>
            <a:r>
              <a:rPr lang="en-US" sz="2800" dirty="0"/>
              <a:t> Glucose concentration may be increased by 10 mg/</a:t>
            </a:r>
            <a:r>
              <a:rPr lang="en-US" sz="2800" dirty="0" err="1"/>
              <a:t>dL</a:t>
            </a:r>
            <a:r>
              <a:rPr lang="en-US" sz="2800" dirty="0"/>
              <a:t> within 10 minutes of smoking a cigarette.</a:t>
            </a:r>
          </a:p>
          <a:p>
            <a:r>
              <a:rPr lang="en-US" sz="2800" dirty="0"/>
              <a:t> Plasma lactate increased, Pyruvate- decreased. Therefore lactate to pyruvate ratio  significantly increased.</a:t>
            </a:r>
          </a:p>
          <a:p>
            <a:r>
              <a:rPr lang="en-US" sz="2800" dirty="0"/>
              <a:t> Plasma TG, Cholesterol, LDL increases and HDL decreases in smokers. </a:t>
            </a:r>
          </a:p>
          <a:p>
            <a:r>
              <a:rPr lang="en-US" sz="2800" dirty="0">
                <a:sym typeface="+mn-ea"/>
              </a:rPr>
              <a:t> IgA, </a:t>
            </a:r>
            <a:r>
              <a:rPr lang="en-US" sz="2800" dirty="0" err="1">
                <a:sym typeface="+mn-ea"/>
              </a:rPr>
              <a:t>IgG</a:t>
            </a:r>
            <a:r>
              <a:rPr lang="en-US" sz="2800" dirty="0">
                <a:sym typeface="+mn-ea"/>
              </a:rPr>
              <a:t>, </a:t>
            </a:r>
            <a:r>
              <a:rPr lang="en-US" sz="2800" dirty="0" err="1">
                <a:sym typeface="+mn-ea"/>
              </a:rPr>
              <a:t>IgM</a:t>
            </a:r>
            <a:r>
              <a:rPr lang="en-US" sz="2800" dirty="0">
                <a:sym typeface="+mn-ea"/>
              </a:rPr>
              <a:t> is decreased and </a:t>
            </a:r>
            <a:r>
              <a:rPr lang="en-US" sz="2800" dirty="0" err="1">
                <a:sym typeface="+mn-ea"/>
              </a:rPr>
              <a:t>IgE</a:t>
            </a:r>
            <a:r>
              <a:rPr lang="en-US" sz="2800" dirty="0">
                <a:sym typeface="+mn-ea"/>
              </a:rPr>
              <a:t> is increased in smokers. </a:t>
            </a:r>
            <a:endParaRPr lang="en-US" sz="2800" dirty="0"/>
          </a:p>
          <a:p>
            <a:r>
              <a:rPr lang="en-US" sz="2800" dirty="0">
                <a:sym typeface="+mn-ea"/>
              </a:rPr>
              <a:t> CEA can be as high as 70% in smokers 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5"/>
            <a:ext cx="7886700" cy="930275"/>
          </a:xfrm>
        </p:spPr>
        <p:txBody>
          <a:bodyPr/>
          <a:lstStyle/>
          <a:p>
            <a:r>
              <a:rPr lang="en-US" sz="3600" b="1" dirty="0"/>
              <a:t>Alcohol Ingestion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Inhibition of gluconeogenesis occurs and becomes apparent as hypoglycemia and </a:t>
            </a:r>
            <a:r>
              <a:rPr lang="en-US" sz="2600" dirty="0" err="1"/>
              <a:t>ketonemia</a:t>
            </a:r>
            <a:r>
              <a:rPr lang="en-US" sz="2600" dirty="0"/>
              <a:t> as ethanol is metabolized to acetaldehyde and to acetate.</a:t>
            </a:r>
          </a:p>
          <a:p>
            <a:r>
              <a:rPr lang="en-US" sz="2600" dirty="0"/>
              <a:t>Marked hypertriglyceridemia after alcohol ingestion.</a:t>
            </a:r>
          </a:p>
          <a:p>
            <a:r>
              <a:rPr lang="en-US" sz="2600" dirty="0"/>
              <a:t> Aldosterone- may increase by 150%, Prolactin by 40 to 50%.</a:t>
            </a:r>
          </a:p>
          <a:p>
            <a:r>
              <a:rPr lang="en-US" sz="2600" dirty="0"/>
              <a:t> Markers of Chronic Alcoholism:  GGT.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30275"/>
          </a:xfrm>
        </p:spPr>
        <p:txBody>
          <a:bodyPr/>
          <a:lstStyle/>
          <a:p>
            <a:r>
              <a:rPr lang="en-US" sz="3600" b="1" dirty="0"/>
              <a:t>Drug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5625"/>
            <a:ext cx="7886700" cy="4351338"/>
          </a:xfrm>
        </p:spPr>
        <p:txBody>
          <a:bodyPr>
            <a:normAutofit/>
          </a:bodyPr>
          <a:lstStyle/>
          <a:p>
            <a:r>
              <a:rPr lang="en-US" sz="2800" dirty="0"/>
              <a:t> Opiates: Increased Liver and pancreatic enzymes.</a:t>
            </a:r>
          </a:p>
          <a:p>
            <a:r>
              <a:rPr lang="en-US" sz="2800" dirty="0"/>
              <a:t>OCPs cause increase is Thyroid Hormones, Sex Steroids, Glucocorticoid.</a:t>
            </a:r>
          </a:p>
          <a:p>
            <a:r>
              <a:rPr lang="en-US" sz="2800" dirty="0"/>
              <a:t>Thiazides May cause low K+ and </a:t>
            </a:r>
            <a:r>
              <a:rPr lang="en-US" sz="2800" dirty="0" err="1"/>
              <a:t>prerenal</a:t>
            </a:r>
            <a:r>
              <a:rPr lang="en-US" sz="2800" dirty="0"/>
              <a:t> azotemia and </a:t>
            </a:r>
            <a:r>
              <a:rPr lang="en-US" sz="2800" dirty="0" err="1"/>
              <a:t>hyperuricemia</a:t>
            </a:r>
            <a:r>
              <a:rPr lang="en-US" sz="2800" dirty="0"/>
              <a:t>.</a:t>
            </a:r>
          </a:p>
          <a:p>
            <a:r>
              <a:rPr lang="en-US" sz="2800" dirty="0"/>
              <a:t>Antidiabetics </a:t>
            </a:r>
          </a:p>
          <a:p>
            <a:pPr marL="0" indent="0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6425" cy="6858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Laboratory process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endParaRPr kumimoji="0" lang="en-IN" sz="3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355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550" y="1066800"/>
            <a:ext cx="8774113" cy="5513388"/>
          </a:xfr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133" y="9378"/>
            <a:ext cx="7886700" cy="701675"/>
          </a:xfrm>
        </p:spPr>
        <p:txBody>
          <a:bodyPr/>
          <a:lstStyle/>
          <a:p>
            <a:r>
              <a:rPr lang="en-US" sz="3600" b="1" dirty="0"/>
              <a:t>Age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11053"/>
            <a:ext cx="8686800" cy="6137569"/>
          </a:xfrm>
        </p:spPr>
        <p:txBody>
          <a:bodyPr>
            <a:noAutofit/>
          </a:bodyPr>
          <a:lstStyle/>
          <a:p>
            <a:r>
              <a:rPr lang="en-US" sz="2600" dirty="0"/>
              <a:t>Conjugation of bilirubin is relatively poor in the neonate as a result of immature liver function.</a:t>
            </a:r>
          </a:p>
          <a:p>
            <a:r>
              <a:rPr lang="en-US" sz="2600" dirty="0"/>
              <a:t>  Blood glucose concentration is low in newborns because of their small glycogen reserves. </a:t>
            </a:r>
          </a:p>
          <a:p>
            <a:r>
              <a:rPr lang="en-US" sz="2600" dirty="0"/>
              <a:t> sO2 is low in a newborn initially. Transient Metabolic Acidosis due to deposition of organic acids.</a:t>
            </a:r>
          </a:p>
          <a:p>
            <a:r>
              <a:rPr lang="en-US" sz="2600" dirty="0" err="1"/>
              <a:t>Thyroxine</a:t>
            </a:r>
            <a:r>
              <a:rPr lang="en-US" sz="2600" dirty="0"/>
              <a:t> in newborn, similar to that in the pregnant woman, is considerably higher than in the </a:t>
            </a:r>
            <a:r>
              <a:rPr lang="en-US" sz="2600" dirty="0" err="1"/>
              <a:t>nonpregnant</a:t>
            </a:r>
            <a:r>
              <a:rPr lang="en-US" sz="2600" dirty="0"/>
              <a:t> adult. </a:t>
            </a:r>
          </a:p>
          <a:p>
            <a:r>
              <a:rPr lang="en-US" sz="2600" dirty="0">
                <a:sym typeface="+mn-ea"/>
              </a:rPr>
              <a:t> </a:t>
            </a:r>
            <a:r>
              <a:rPr lang="en-US" sz="2600" dirty="0" err="1">
                <a:sym typeface="+mn-ea"/>
              </a:rPr>
              <a:t>Creatinine</a:t>
            </a:r>
            <a:r>
              <a:rPr lang="en-US" sz="2600" dirty="0">
                <a:sym typeface="+mn-ea"/>
              </a:rPr>
              <a:t> clearance may decline by as much as 50% between the third and ninth decades.</a:t>
            </a:r>
            <a:endParaRPr lang="en-US" sz="2600" dirty="0"/>
          </a:p>
          <a:p>
            <a:r>
              <a:rPr lang="en-US" sz="2600" dirty="0">
                <a:sym typeface="+mn-ea"/>
              </a:rPr>
              <a:t> Serum Urea and Urinary Protein Excretion increases with age</a:t>
            </a:r>
            <a:endParaRPr lang="en-US" sz="2600" dirty="0"/>
          </a:p>
          <a:p>
            <a:r>
              <a:rPr lang="en-US" sz="2600" dirty="0">
                <a:sym typeface="+mn-ea"/>
              </a:rPr>
              <a:t>The ALP rises &amp; Estrogen decreases in menopausal elderly women. </a:t>
            </a:r>
            <a:endParaRPr lang="en-US" sz="2600" dirty="0"/>
          </a:p>
          <a:p>
            <a:r>
              <a:rPr lang="en-US" sz="2600" dirty="0" err="1">
                <a:sym typeface="+mn-ea"/>
              </a:rPr>
              <a:t>Immunoglobulins</a:t>
            </a:r>
            <a:r>
              <a:rPr lang="en-US" sz="2600" dirty="0">
                <a:sym typeface="+mn-ea"/>
              </a:rPr>
              <a:t> like </a:t>
            </a:r>
            <a:r>
              <a:rPr lang="en-US" sz="2600" dirty="0" err="1">
                <a:sym typeface="+mn-ea"/>
              </a:rPr>
              <a:t>IgG</a:t>
            </a:r>
            <a:r>
              <a:rPr lang="en-US" sz="2600" dirty="0">
                <a:sym typeface="+mn-ea"/>
              </a:rPr>
              <a:t> and </a:t>
            </a:r>
            <a:r>
              <a:rPr lang="en-US" sz="2600" dirty="0" err="1">
                <a:sym typeface="+mn-ea"/>
              </a:rPr>
              <a:t>IgM</a:t>
            </a:r>
            <a:r>
              <a:rPr lang="en-US" sz="2600" dirty="0">
                <a:sym typeface="+mn-ea"/>
              </a:rPr>
              <a:t> decreases and IgA May increase</a:t>
            </a:r>
            <a:endParaRPr lang="en-US" sz="2600" dirty="0"/>
          </a:p>
          <a:p>
            <a:endParaRPr lang="en-US" sz="2600" dirty="0"/>
          </a:p>
          <a:p>
            <a:endParaRPr lang="en-US" sz="2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082675"/>
          </a:xfrm>
        </p:spPr>
        <p:txBody>
          <a:bodyPr/>
          <a:lstStyle/>
          <a:p>
            <a:r>
              <a:rPr lang="en-US" sz="3600" b="1" dirty="0"/>
              <a:t>Sex</a:t>
            </a:r>
            <a:r>
              <a:rPr lang="en-US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The higher activity of enzymes and metabolites originating from skeletal muscle in men is related to their greater muscle mass. </a:t>
            </a:r>
          </a:p>
          <a:p>
            <a:endParaRPr lang="en-US" sz="2600" dirty="0"/>
          </a:p>
          <a:p>
            <a:r>
              <a:rPr lang="en-US" sz="2600" dirty="0"/>
              <a:t> Blood Hemoglobin and thus bilirubin lower in females.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Altitude</a:t>
            </a:r>
          </a:p>
          <a:p>
            <a:r>
              <a:rPr lang="en-US" dirty="0"/>
              <a:t>Blood hemoglobin and hematocrit are greatly increased because of reduced atmospheric PO2 </a:t>
            </a:r>
          </a:p>
          <a:p>
            <a:r>
              <a:rPr lang="en-US" dirty="0"/>
              <a:t>Plasma and Urine </a:t>
            </a:r>
            <a:r>
              <a:rPr lang="en-US" dirty="0" err="1"/>
              <a:t>Catecholamines</a:t>
            </a:r>
            <a:r>
              <a:rPr lang="en-US" dirty="0"/>
              <a:t> increase with altitude </a:t>
            </a:r>
            <a:r>
              <a:rPr lang="en-US" dirty="0" err="1"/>
              <a:t>hemoconcentration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4"/>
          <p:cNvSpPr txBox="1"/>
          <p:nvPr/>
        </p:nvSpPr>
        <p:spPr>
          <a:xfrm>
            <a:off x="1292225" y="685800"/>
            <a:ext cx="7013575" cy="5062855"/>
          </a:xfrm>
          <a:prstGeom prst="rect">
            <a:avLst/>
          </a:prstGeo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marL="0" marR="0" lvl="0" indent="0" algn="ctr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Specimen acquisition</a:t>
            </a:r>
          </a:p>
          <a:p>
            <a:pPr marL="342900" marR="0" lvl="0" indent="-34290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Incorrect container &amp; preservative</a:t>
            </a:r>
          </a:p>
          <a:p>
            <a:pPr marL="342900" marR="0" lvl="0" indent="-34290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Incorrect patient identification</a:t>
            </a:r>
          </a:p>
          <a:p>
            <a:pPr marL="342900" marR="0" lvl="0" indent="-34290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Inadequate volume</a:t>
            </a:r>
          </a:p>
          <a:p>
            <a:pPr marL="342900" marR="0" lvl="0" indent="-34290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Invalid specimen(diluted/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hemolyzed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Collected at wrong time</a:t>
            </a:r>
          </a:p>
          <a:p>
            <a:pPr marL="342900" marR="0" lvl="0" indent="-34290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control of this aspect require a specially trained laboratory team for specimen collection.</a:t>
            </a:r>
          </a:p>
          <a:p>
            <a:pPr marL="0" marR="0" lvl="0" indent="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228600"/>
            <a:ext cx="8534400" cy="6172200"/>
          </a:xfrm>
        </p:spPr>
        <p:txBody>
          <a:bodyPr vert="horz" lIns="91440" tIns="45720" rIns="91440" bIns="45720" rtlCol="0"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60000"/>
              <a:buFont typeface="Times New Roman" panose="02020603050405020304" pitchFamily="16" charset="0"/>
              <a:buNone/>
              <a:defRPr/>
            </a:pP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Hemolysis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:-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60000"/>
              <a:buFont typeface="Times New Roman" panose="02020603050405020304" pitchFamily="16" charset="0"/>
              <a:buNone/>
              <a:defRPr/>
            </a:pPr>
            <a:endParaRPr lang="en-US" b="1" dirty="0"/>
          </a:p>
          <a:p>
            <a:pPr>
              <a:buSzPct val="60000"/>
              <a:defRPr/>
            </a:pPr>
            <a:r>
              <a:rPr lang="en-US" sz="2400" dirty="0"/>
              <a:t>It means liberation of Hb in plasma as a result of RBC breakdown.</a:t>
            </a:r>
          </a:p>
          <a:p>
            <a:pPr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For taking blood, tourniquet should not be kept for more than one minute. Otherwise values of most blood parameters may change. E.g.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k+values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high.</a:t>
            </a:r>
          </a:p>
          <a:p>
            <a:pPr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vigorous suction by the syringe curing the blood collection forceful transfer from the syringe to the container may cause hemolysis of blood.</a:t>
            </a:r>
          </a:p>
          <a:p>
            <a:pPr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hemolysis may also be seen when the syringe is not dry.</a:t>
            </a:r>
          </a:p>
          <a:p>
            <a:pPr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even minimal hemolysis will alter the values of potassium (k+), acid phosphatase and LDH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.</a:t>
            </a:r>
          </a:p>
          <a:p>
            <a:pPr>
              <a:defRPr/>
            </a:pPr>
            <a:r>
              <a:rPr lang="en-IN" sz="2400" dirty="0" smtClean="0"/>
              <a:t>Plasma activities or concentrations of aldolase, total acid phosphatase, lactate dehydrogenase, </a:t>
            </a:r>
            <a:r>
              <a:rPr lang="en-IN" sz="2400" dirty="0" err="1" smtClean="0"/>
              <a:t>isocitrate</a:t>
            </a:r>
            <a:r>
              <a:rPr lang="en-IN" sz="2400" dirty="0" smtClean="0"/>
              <a:t> dehydrogenase, potassium, magnesium, and phosphate are particularly increased</a:t>
            </a:r>
          </a:p>
          <a:p>
            <a:pPr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6425" cy="1447800"/>
          </a:xfrm>
        </p:spPr>
        <p:txBody>
          <a:bodyPr vert="horz" wrap="square" lIns="91440" tIns="45720" rIns="91440" bIns="45720" anchor="ctr" anchorCtr="0"/>
          <a:lstStyle/>
          <a:p>
            <a:r>
              <a:rPr lang="en-US" altLang="en-US" sz="4400" b="1" u="sng" dirty="0"/>
              <a:t>Anticoagulants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4800600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AutoNum type="arabicPeriod"/>
              <a:defRPr/>
            </a:pP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Heparin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:~ For ABG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thylene diamine tetra acid (EDTA)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:~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useful for hematological examination, </a:t>
            </a: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Sodium fluoride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:~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used as a preservative of blood glucose by inhibiting the enzyme systems involved in the glycolysis.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Citrate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:~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used for coagulation studies.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Oxalate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:~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oxalate inhibits blood coagulation by forming insoluble complexes with calcium.</a:t>
            </a:r>
            <a:endParaRPr kumimoji="0" lang="en-US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1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158875"/>
          </a:xfrm>
        </p:spPr>
        <p:txBody>
          <a:bodyPr/>
          <a:lstStyle/>
          <a:p>
            <a:r>
              <a:rPr lang="en-US" sz="3600" b="1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Sample Transportation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6425" marR="0" lvl="0" indent="-606425" algn="l" defTabSz="44958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06425" algn="l"/>
                <a:tab pos="711200" algn="l"/>
                <a:tab pos="1160145" algn="l"/>
                <a:tab pos="1609725" algn="l"/>
                <a:tab pos="2058670" algn="l"/>
                <a:tab pos="2508250" algn="l"/>
                <a:tab pos="2957195" algn="l"/>
                <a:tab pos="3406775" algn="l"/>
                <a:tab pos="3855720" algn="l"/>
                <a:tab pos="4305300" algn="l"/>
                <a:tab pos="4754245" algn="l"/>
                <a:tab pos="5203825" algn="l"/>
                <a:tab pos="5652770" algn="l"/>
                <a:tab pos="6102350" algn="l"/>
                <a:tab pos="6551295" algn="l"/>
                <a:tab pos="7000875" algn="l"/>
                <a:tab pos="7449820" algn="l"/>
                <a:tab pos="7899400" algn="l"/>
                <a:tab pos="8348345" algn="l"/>
                <a:tab pos="8797925" algn="l"/>
                <a:tab pos="9246870" algn="l"/>
              </a:tabLst>
              <a:defRPr/>
            </a:pPr>
            <a:r>
              <a:rPr lang="en-IN" sz="28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The stability of specimens during transport from the collection centre to the laboratory is also important as it alter level of some parameter.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6425" marR="0" lvl="0" indent="-606425" algn="l" defTabSz="44958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606425" algn="l"/>
                <a:tab pos="711200" algn="l"/>
                <a:tab pos="1160145" algn="l"/>
                <a:tab pos="1609725" algn="l"/>
                <a:tab pos="2058670" algn="l"/>
                <a:tab pos="2508250" algn="l"/>
                <a:tab pos="2957195" algn="l"/>
                <a:tab pos="3406775" algn="l"/>
                <a:tab pos="3855720" algn="l"/>
                <a:tab pos="4305300" algn="l"/>
                <a:tab pos="4754245" algn="l"/>
                <a:tab pos="5203825" algn="l"/>
                <a:tab pos="5652770" algn="l"/>
                <a:tab pos="6102350" algn="l"/>
                <a:tab pos="6551295" algn="l"/>
                <a:tab pos="7000875" algn="l"/>
                <a:tab pos="7449820" algn="l"/>
                <a:tab pos="7899400" algn="l"/>
                <a:tab pos="8348345" algn="l"/>
                <a:tab pos="8797925" algn="l"/>
                <a:tab pos="9246870" algn="l"/>
              </a:tabLst>
              <a:defRPr/>
            </a:pPr>
            <a:r>
              <a:rPr lang="en-IN" sz="28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Specimen must be transported in cold chain and there must be a less shaking</a:t>
            </a:r>
            <a:r>
              <a:rPr lang="en-IN" sz="2800" dirty="0">
                <a:solidFill>
                  <a:schemeClr val="tx1">
                    <a:lumMod val="95000"/>
                    <a:lumOff val="5000"/>
                  </a:schemeClr>
                </a:solidFill>
                <a:sym typeface="+mn-ea"/>
              </a:rPr>
              <a:t> </a:t>
            </a:r>
            <a:r>
              <a:rPr lang="en-IN" sz="28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otherwise it makes haemolysis of sample.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400800"/>
          </a:xfrm>
        </p:spPr>
        <p:txBody>
          <a:bodyPr vert="horz" lIns="91440" tIns="45720" rIns="91440" bIns="45720" rtlCol="0">
            <a:normAutofit/>
          </a:bodyPr>
          <a:lstStyle/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Pct val="60000"/>
              <a:buFont typeface="Times New Roman" panose="02020603050405020304" pitchFamily="16" charset="0"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3600" b="1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Laboratory logs</a:t>
            </a:r>
            <a:r>
              <a:rPr kumimoji="0" lang="en-IN" sz="3600" b="1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:-</a:t>
            </a: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endParaRPr kumimoji="0" lang="en-IN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Check</a:t>
            </a:r>
            <a:r>
              <a:rPr kumimoji="0" lang="en-IN" sz="26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-Patient name</a:t>
            </a: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-Registration number</a:t>
            </a: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-Test requested on the form</a:t>
            </a: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-Type of </a:t>
            </a:r>
            <a:r>
              <a:rPr kumimoji="0" lang="en-IN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vaccutte</a:t>
            </a:r>
            <a:endParaRPr kumimoji="0" lang="en-IN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-So match the information on the label of the specimens tube and request form.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specimens should be inspected to confirm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-Adequacy of volume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-Lipemia 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-Hemolysis.</a:t>
            </a: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endParaRPr kumimoji="0" lang="en-IN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8787" y="304800"/>
            <a:ext cx="8226425" cy="712788"/>
          </a:xfrm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n-US" altLang="en-US" sz="4000" b="1" dirty="0"/>
              <a:t>Storage of specimens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105400"/>
          </a:xfrm>
          <a:noFill/>
          <a:ln>
            <a:noFill/>
          </a:ln>
        </p:spPr>
        <p:txBody>
          <a:bodyPr vert="horz" wrap="square" lIns="91440" tIns="45720" rIns="91440" bIns="45720" anchor="t" anchorCtr="0"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à"/>
            </a:pPr>
            <a:r>
              <a:rPr lang="en-US" altLang="x-none" sz="2800" dirty="0"/>
              <a:t>Plasma or serum should be separated from the cells as soon as possible, and certainly within 2 hours. The separated serum should be stored in capped tubes at 4’c.</a:t>
            </a:r>
          </a:p>
          <a:p>
            <a:pPr marL="457200" indent="-457200">
              <a:buFont typeface="Wingdings" panose="05000000000000000000" pitchFamily="2" charset="2"/>
              <a:buChar char="à"/>
            </a:pPr>
            <a:r>
              <a:rPr lang="en-US" altLang="x-none" sz="2800" dirty="0"/>
              <a:t> when a sample is to be stored beyond a week, it should be kept at -20’c in a freezer.</a:t>
            </a:r>
          </a:p>
          <a:p>
            <a:pPr marL="457200" indent="-457200">
              <a:buFont typeface="Wingdings" panose="05000000000000000000" pitchFamily="2" charset="2"/>
              <a:buChar char="à"/>
            </a:pPr>
            <a:endParaRPr lang="en-US" altLang="x-none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158875"/>
          </a:xfrm>
        </p:spPr>
        <p:txBody>
          <a:bodyPr/>
          <a:lstStyle/>
          <a:p>
            <a:r>
              <a:rPr lang="en-US" sz="3600" b="1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Centrifugation &amp; Aliquoting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75175"/>
          </a:xfrm>
        </p:spPr>
        <p:txBody>
          <a:bodyPr>
            <a:normAutofit/>
          </a:bodyPr>
          <a:lstStyle/>
          <a:p>
            <a:pPr marL="342900" marR="0" lvl="0" indent="-342900" algn="l" defTabSz="44958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lang="en-US" sz="26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Centrifuge of the sample should be done for proper time &amp; at appropriate speed &amp; temperature.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4958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lang="en-US" sz="26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Collection tubes, pipettes, stoppers &amp; aliquot tubes are sources of calcium  &amp; trace metal contamination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4958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lang="en-US" sz="26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So it must be properly washed or must be a new one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685800" y="533400"/>
          <a:ext cx="79248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 advTm="13147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Analytical measurement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lang="en-US" sz="26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Instrument not calibrated correctly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lang="en-US" sz="26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Specimen mix-up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lang="en-US" sz="26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Incorrect volume of specimen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lang="en-US" sz="26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Interfering substance present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lang="en-US" sz="26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Instrument precision problem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1422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lang="en-IN" sz="26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Reliable analytical methods are obtained through a careful process of selection , evaluation , implementation , maintenance &amp; control. </a:t>
            </a:r>
            <a:endParaRPr kumimoji="0" lang="en-IN" sz="2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sz="2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179512" y="215619"/>
            <a:ext cx="6994525" cy="573088"/>
          </a:xfrm>
          <a:prstGeom prst="rect">
            <a:avLst/>
          </a:prstGeom>
          <a:noFill/>
        </p:spPr>
        <p:txBody>
          <a:bodyPr lIns="67866" tIns="33338" rIns="67866" bIns="33338"/>
          <a:lstStyle/>
          <a:p>
            <a:pPr marR="0" algn="ctr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3000" b="1" kern="1200" cap="none" spc="0" normalizeH="0" baseline="0" noProof="0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Factors influencing analytical variables</a:t>
            </a:r>
            <a:endParaRPr kumimoji="0" lang="en-US" sz="3000" u="sng" kern="1200" cap="none" spc="0" normalizeH="0" baseline="0" noProof="0" dirty="0">
              <a:solidFill>
                <a:srgbClr val="000066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769445" y="839994"/>
            <a:ext cx="2295525" cy="1323439"/>
          </a:xfrm>
          <a:prstGeom prst="rect">
            <a:avLst/>
          </a:prstGeom>
          <a:solidFill>
            <a:srgbClr val="C43C49"/>
          </a:solidFill>
          <a:ln w="9525" algn="ctr">
            <a:solidFill>
              <a:schemeClr val="accent2"/>
            </a:solidFill>
            <a:miter lim="800000"/>
          </a:ln>
          <a:effectLst/>
        </p:spPr>
        <p:txBody>
          <a:bodyPr wrap="square">
            <a:spAutoFit/>
          </a:bodyPr>
          <a:lstStyle/>
          <a:p>
            <a:pPr marR="0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FFFF00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EQUIPMENT RELIABILITY:</a:t>
            </a:r>
          </a:p>
          <a:p>
            <a:pPr marR="0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FFFF00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Meet technical needs, Compatible, User &amp; maintenance friendly, Cost effective, Validated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878956" y="5194371"/>
            <a:ext cx="1496840" cy="1323439"/>
          </a:xfrm>
          <a:prstGeom prst="rect">
            <a:avLst/>
          </a:prstGeom>
          <a:solidFill>
            <a:srgbClr val="7030A0"/>
          </a:solidFill>
          <a:ln w="9525" algn="ctr">
            <a:solidFill>
              <a:schemeClr val="accent2"/>
            </a:solidFill>
            <a:miter lim="800000"/>
          </a:ln>
          <a:effectLst/>
        </p:spPr>
        <p:txBody>
          <a:bodyPr wrap="square">
            <a:spAutoFit/>
          </a:bodyPr>
          <a:lstStyle/>
          <a:p>
            <a:pPr marR="0" algn="ctr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FFFF00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Procedural reliability using Standard Operating Procedures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01974" y="796681"/>
            <a:ext cx="2486025" cy="156966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accent2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REAGENTS STABILITY, INTEGRITY AND EFFICIENCY:</a:t>
            </a:r>
          </a:p>
          <a:p>
            <a:pPr marR="0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Stable, Efficient, Desired quality, Continuously available, Validated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529794" y="2270631"/>
            <a:ext cx="1700213" cy="3046988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accent2"/>
            </a:solidFill>
            <a:miter lim="800000"/>
          </a:ln>
          <a:effectLst/>
        </p:spPr>
        <p:txBody>
          <a:bodyPr wrap="square">
            <a:spAutoFit/>
          </a:bodyPr>
          <a:lstStyle/>
          <a:p>
            <a:pPr marR="0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SPECIFICITY &amp; SENSITIVITY OF SELECTED TEST:</a:t>
            </a:r>
          </a:p>
          <a:p>
            <a:pPr marR="0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cost effective, compatible </a:t>
            </a:r>
            <a:r>
              <a:rPr kumimoji="0" lang="en-GB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with</a:t>
            </a: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available infrastructure and expertise, interpretable, meets the needs/ objectives, validated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98996" y="790091"/>
            <a:ext cx="2014538" cy="2062103"/>
          </a:xfrm>
          <a:prstGeom prst="rect">
            <a:avLst/>
          </a:prstGeom>
          <a:solidFill>
            <a:srgbClr val="99CC00"/>
          </a:solidFill>
          <a:ln w="9525">
            <a:solidFill>
              <a:schemeClr val="accent2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defTabSz="449580"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PROFICIENCY OF PERSONNEL:</a:t>
            </a:r>
          </a:p>
          <a:p>
            <a:pPr marR="0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Education, Training, Aptitude, Competence, Commitment, Adequate number, CME, Supervision, Motivation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59952" y="3084640"/>
            <a:ext cx="2014538" cy="2308324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accent2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USE OF APPROPRIATE CONTROLS:</a:t>
            </a:r>
          </a:p>
          <a:p>
            <a:pPr marR="0" defTabSz="449580" eaLnBrk="1" hangingPunct="1"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Internal: Labs, Calibrated against national</a:t>
            </a:r>
          </a:p>
          <a:p>
            <a:pPr marR="0" defTabSz="449580" eaLnBrk="1" hangingPunct="1"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kumimoji="0" lang="en-US" sz="1600" b="1" kern="1200" cap="none" spc="0" normalizeH="0" baseline="0" noProof="0" dirty="0">
                <a:solidFill>
                  <a:srgbClr val="000066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External: Supplied by manufacturer, National, International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686051" y="4795897"/>
            <a:ext cx="2647950" cy="2062103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accent2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FFFF00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DOCUMENTATION:</a:t>
            </a:r>
          </a:p>
          <a:p>
            <a:pPr marR="0" algn="ctr" defTabSz="449580" eaLnBrk="1" hangingPunct="1"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1600" b="1" kern="1200" cap="none" spc="0" normalizeH="0" baseline="0" noProof="0" dirty="0">
                <a:solidFill>
                  <a:srgbClr val="FFFF00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All the written policies, plans,  procedures, instructions and records, quality control procedures and recorded test results involved in providing a service or the manufacture of a product</a:t>
            </a:r>
          </a:p>
        </p:txBody>
      </p:sp>
      <p:sp>
        <p:nvSpPr>
          <p:cNvPr id="46091" name="Text Box 14"/>
          <p:cNvSpPr txBox="1"/>
          <p:nvPr/>
        </p:nvSpPr>
        <p:spPr>
          <a:xfrm>
            <a:off x="3702050" y="3568700"/>
            <a:ext cx="194945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00066"/>
                </a:solidFill>
                <a:latin typeface="Arial Narrow" panose="020B0606020202030204" pitchFamily="34" charset="0"/>
              </a:rPr>
              <a:t>ANALYTICAL FACTORS</a:t>
            </a:r>
          </a:p>
        </p:txBody>
      </p:sp>
      <p:sp>
        <p:nvSpPr>
          <p:cNvPr id="12" name="AutoShape 15"/>
          <p:cNvSpPr/>
          <p:nvPr/>
        </p:nvSpPr>
        <p:spPr>
          <a:xfrm>
            <a:off x="3222625" y="3536950"/>
            <a:ext cx="600075" cy="257175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>
              <a:buNone/>
            </a:pPr>
            <a:endParaRPr lang="en-IN" altLang="x-none" dirty="0">
              <a:latin typeface="Arial" panose="020B0604020202020204" pitchFamily="34" charset="0"/>
            </a:endParaRPr>
          </a:p>
        </p:txBody>
      </p:sp>
      <p:sp>
        <p:nvSpPr>
          <p:cNvPr id="13" name="AutoShape 16"/>
          <p:cNvSpPr/>
          <p:nvPr/>
        </p:nvSpPr>
        <p:spPr>
          <a:xfrm rot="-5400000">
            <a:off x="4292600" y="4249738"/>
            <a:ext cx="600075" cy="257175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>
              <a:buNone/>
            </a:pPr>
            <a:endParaRPr lang="en-IN" altLang="x-none" dirty="0">
              <a:latin typeface="Arial" panose="020B0604020202020204" pitchFamily="34" charset="0"/>
            </a:endParaRPr>
          </a:p>
        </p:txBody>
      </p:sp>
      <p:sp>
        <p:nvSpPr>
          <p:cNvPr id="15" name="AutoShape 18"/>
          <p:cNvSpPr/>
          <p:nvPr/>
        </p:nvSpPr>
        <p:spPr>
          <a:xfrm rot="1579698">
            <a:off x="3179763" y="3021013"/>
            <a:ext cx="600075" cy="257175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>
              <a:buNone/>
            </a:pPr>
            <a:endParaRPr lang="en-IN" altLang="x-none" dirty="0">
              <a:latin typeface="Arial" panose="020B0604020202020204" pitchFamily="34" charset="0"/>
            </a:endParaRPr>
          </a:p>
        </p:txBody>
      </p:sp>
      <p:sp>
        <p:nvSpPr>
          <p:cNvPr id="16" name="AutoShape 19"/>
          <p:cNvSpPr/>
          <p:nvPr/>
        </p:nvSpPr>
        <p:spPr>
          <a:xfrm rot="5400000">
            <a:off x="4292600" y="2790825"/>
            <a:ext cx="600075" cy="257175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>
              <a:buNone/>
            </a:pPr>
            <a:endParaRPr lang="en-IN" altLang="x-none" dirty="0">
              <a:latin typeface="Arial" panose="020B0604020202020204" pitchFamily="34" charset="0"/>
            </a:endParaRPr>
          </a:p>
        </p:txBody>
      </p:sp>
      <p:sp>
        <p:nvSpPr>
          <p:cNvPr id="17" name="AutoShape 20"/>
          <p:cNvSpPr/>
          <p:nvPr/>
        </p:nvSpPr>
        <p:spPr>
          <a:xfrm rot="8485409">
            <a:off x="5420810" y="2629628"/>
            <a:ext cx="600075" cy="257175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>
              <a:buNone/>
            </a:pPr>
            <a:endParaRPr lang="en-IN" altLang="x-none" dirty="0">
              <a:latin typeface="Arial" panose="020B0604020202020204" pitchFamily="34" charset="0"/>
            </a:endParaRPr>
          </a:p>
        </p:txBody>
      </p:sp>
      <p:sp>
        <p:nvSpPr>
          <p:cNvPr id="18" name="AutoShape 21"/>
          <p:cNvSpPr/>
          <p:nvPr/>
        </p:nvSpPr>
        <p:spPr>
          <a:xfrm rot="10639474">
            <a:off x="5597525" y="3497263"/>
            <a:ext cx="600075" cy="257175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>
              <a:buNone/>
            </a:pPr>
            <a:endParaRPr lang="en-IN" altLang="x-none" dirty="0">
              <a:latin typeface="Arial" panose="020B0604020202020204" pitchFamily="34" charset="0"/>
            </a:endParaRPr>
          </a:p>
        </p:txBody>
      </p:sp>
      <p:sp>
        <p:nvSpPr>
          <p:cNvPr id="19" name="AutoShape 22"/>
          <p:cNvSpPr/>
          <p:nvPr/>
        </p:nvSpPr>
        <p:spPr>
          <a:xfrm rot="-8849285">
            <a:off x="5780088" y="4379913"/>
            <a:ext cx="600075" cy="257175"/>
          </a:xfrm>
          <a:prstGeom prst="righ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>
              <a:buNone/>
            </a:pPr>
            <a:endParaRPr lang="en-IN" altLang="x-none" dirty="0">
              <a:latin typeface="Arial" panose="020B0604020202020204" pitchFamily="34" charset="0"/>
            </a:endParaRPr>
          </a:p>
        </p:txBody>
      </p:sp>
      <p:sp>
        <p:nvSpPr>
          <p:cNvPr id="20" name="Slide Number Placeholder 19"/>
          <p:cNvSpPr txBox="1"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91440" tIns="45720" rIns="91440" bIns="45720" rtlCol="0" anchor="ctr"/>
          <a:lstStyle>
            <a:lvl1pPr marL="0" lvl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 sz="1800" b="0" i="0" u="non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</a:defRPr>
            </a:lvl1pPr>
            <a:lvl2pPr marL="742950" lvl="1" indent="-28575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 b="0" i="0" u="non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lvl="2" indent="-22860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 b="0" i="0" u="non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lvl="3" indent="-22860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 b="0" i="0" u="non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lvl="4" indent="-22860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 b="0" i="0" u="non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en-IN" altLang="x-none" sz="900" dirty="0">
                <a:solidFill>
                  <a:srgbClr val="898989"/>
                </a:solidFill>
              </a:rPr>
              <a:pPr lvl="0" algn="r" eaLnBrk="1" hangingPunct="1">
                <a:buNone/>
              </a:pPr>
              <a:t>31</a:t>
            </a:fld>
            <a:endParaRPr lang="en-IN" altLang="x-none" sz="9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Post Analytical (</a:t>
            </a:r>
            <a:r>
              <a:rPr lang="en-IN" b="1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Transcription error)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630" marR="0" lvl="0" indent="-34163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60000"/>
              <a:buFont typeface="Times New Roman" panose="02020603050405020304" pitchFamily="16" charset="0"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lang="en-IN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It is error occur due to manual entry of data.   </a:t>
            </a:r>
            <a:endParaRPr kumimoji="0" lang="en-IN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1630" marR="0" lvl="0" indent="-34163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lang="en-IN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- By electronic identification &amp; tracking in laboratories, this error can be minimized.</a:t>
            </a:r>
            <a:endParaRPr kumimoji="0" lang="en-IN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1630" marR="0" lvl="0" indent="-34163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lang="en-IN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-Computerization reduces this type of transcription error because computerized system have error detection programmed.</a:t>
            </a:r>
            <a:endParaRPr kumimoji="0" lang="en-IN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1630" marR="0" lvl="0" indent="-341630" algn="l" defTabSz="44958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lang="en-IN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sym typeface="+mn-ea"/>
              </a:rPr>
              <a:t>   - These routines may include check digits , limit check , test correlation check &amp; verification check with master hospital files.</a:t>
            </a:r>
            <a:endParaRPr kumimoji="0" lang="en-IN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629400"/>
          </a:xfrm>
        </p:spPr>
        <p:txBody>
          <a:bodyPr vert="horz" lIns="91440" tIns="45720" rIns="91440" bIns="45720" rtlCol="0">
            <a:normAutofit/>
          </a:bodyPr>
          <a:lstStyle/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60000"/>
              <a:buFont typeface="Times New Roman" panose="02020603050405020304" pitchFamily="16" charset="0"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3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Turn around time</a:t>
            </a:r>
            <a:r>
              <a:rPr kumimoji="0" lang="en-IN" sz="2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:-</a:t>
            </a:r>
          </a:p>
          <a:p>
            <a:pPr marL="341630" marR="0" lvl="0" indent="-34163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An essential feature for monitoring of the cause of delays is to record the actual times of specimen collection , receipt in the laboratory &amp; reporting of test results.</a:t>
            </a: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-Delayed in testing &amp; reporting</a:t>
            </a:r>
          </a:p>
          <a:p>
            <a:pPr marL="341630" marR="0" lvl="0" indent="-34163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-lost test requisition specimens &amp; reports are major problems for laboratories.</a:t>
            </a:r>
          </a:p>
          <a:p>
            <a:pPr marL="341630" marR="0" lvl="0" indent="-34163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1630" marR="0" lvl="0" indent="-34163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0995" algn="l"/>
                <a:tab pos="445770" algn="l"/>
                <a:tab pos="895350" algn="l"/>
                <a:tab pos="1344295" algn="l"/>
                <a:tab pos="1793875" algn="l"/>
                <a:tab pos="2242820" algn="l"/>
                <a:tab pos="2692400" algn="l"/>
                <a:tab pos="3141345" algn="l"/>
                <a:tab pos="3590925" algn="l"/>
                <a:tab pos="4039870" algn="l"/>
                <a:tab pos="4489450" algn="l"/>
                <a:tab pos="4938395" algn="l"/>
                <a:tab pos="5387975" algn="l"/>
                <a:tab pos="5836920" algn="l"/>
                <a:tab pos="6286500" algn="l"/>
                <a:tab pos="6735445" algn="l"/>
                <a:tab pos="7185025" algn="l"/>
                <a:tab pos="7633970" algn="l"/>
                <a:tab pos="8083550" algn="l"/>
                <a:tab pos="8532495" algn="l"/>
                <a:tab pos="8982075" algn="l"/>
              </a:tabLst>
              <a:defRPr/>
            </a:pPr>
            <a:r>
              <a:rPr kumimoji="0" lang="en-IN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5299" name="WordArt 2"/>
          <p:cNvSpPr>
            <a:spLocks noTextEdit="1"/>
          </p:cNvSpPr>
          <p:nvPr/>
        </p:nvSpPr>
        <p:spPr>
          <a:xfrm>
            <a:off x="3733800" y="5105400"/>
            <a:ext cx="4724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47"/>
              </a:avLst>
            </a:prstTxWarp>
            <a:normAutofit/>
          </a:bodyPr>
          <a:lstStyle/>
          <a:p>
            <a:pPr algn="ctr"/>
            <a:r>
              <a:rPr lang="en-US" sz="3600">
                <a:ln w="9360" cap="flat" cmpd="sng">
                  <a:solidFill>
                    <a:srgbClr val="990000"/>
                  </a:solidFill>
                  <a:prstDash val="solid"/>
                  <a:miter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990000"/>
                    </a:gs>
                    <a:gs pos="50000">
                      <a:srgbClr val="460000"/>
                    </a:gs>
                    <a:gs pos="100000">
                      <a:srgbClr val="990000"/>
                    </a:gs>
                  </a:gsLst>
                  <a:lin ang="5400000" scaled="1"/>
                  <a:tileRect/>
                </a:gradFill>
                <a:effectLst>
                  <a:outerShdw dist="563925" dir="14050136" algn="ctr" rotWithShape="0">
                    <a:srgbClr val="C7DFD3">
                      <a:alpha val="80011"/>
                    </a:srgbClr>
                  </a:outerShdw>
                </a:effectLst>
                <a:latin typeface="Times New Roman" panose="02020603050405020304" pitchFamily="16" charset="0"/>
                <a:ea typeface="Times New Roman" panose="02020603050405020304" pitchFamily="16" charset="0"/>
              </a:rPr>
              <a:t>Thank you...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6425" cy="560388"/>
          </a:xfrm>
        </p:spPr>
        <p:txBody>
          <a:bodyPr vert="horz" wrap="square" lIns="91440" tIns="45720" rIns="91440" bIns="45720" anchor="ctr" anchorCtr="0"/>
          <a:lstStyle/>
          <a:p>
            <a:r>
              <a:rPr lang="en-US" altLang="en-US" u="sng" dirty="0"/>
              <a:t>Urine collection: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181600"/>
          </a:xfrm>
          <a:noFill/>
          <a:ln>
            <a:noFill/>
          </a:ln>
        </p:spPr>
        <p:txBody>
          <a:bodyPr vert="horz" wrap="square" lIns="91440" tIns="45720" rIns="91440" bIns="45720" anchor="t" anchorCtr="0"/>
          <a:lstStyle/>
          <a:p>
            <a:pPr marL="457200" indent="-457200">
              <a:buFont typeface="Wingdings" panose="05000000000000000000" pitchFamily="2" charset="2"/>
              <a:buChar char="à"/>
            </a:pPr>
            <a:r>
              <a:rPr lang="en-US" altLang="en-US" dirty="0">
                <a:sym typeface="Wingdings" panose="05000000000000000000" pitchFamily="2" charset="2"/>
              </a:rPr>
              <a:t>An early morning fasting specimen is generally the most concentrated specimen. </a:t>
            </a:r>
          </a:p>
          <a:p>
            <a:pPr marL="457200" indent="-457200">
              <a:buFont typeface="Wingdings" panose="05000000000000000000" pitchFamily="2" charset="2"/>
              <a:buChar char="à"/>
            </a:pPr>
            <a:r>
              <a:rPr lang="en-US" altLang="en-US" dirty="0">
                <a:sym typeface="Wingdings" panose="05000000000000000000" pitchFamily="2" charset="2"/>
              </a:rPr>
              <a:t>Therefore, this is preferred for microscopic examination and for the detection of proteins, beta humanchorionic gonadopropin (HCG)and other metabolites.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6425" cy="5334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36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Timed urine specimen: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715000"/>
          </a:xfrm>
        </p:spPr>
        <p:txBody>
          <a:bodyPr vert="horz" lIns="91440" tIns="45720" rIns="91440" bIns="45720" rtlCol="0"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None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Usually, urine sample is collected for the 24hour period. This will minimise the influence of short term biological variations and diurnal rhythms.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Generally collection of urine samples are done from 6 am to next 6 am.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The bladder should be emptied when the collection is started (6 am), and this urine is discarded.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Thereafter all the urine should be collected, next day urine is voided at 6 am, and this sample is also collected.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6425" cy="56038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40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Urine preservatives: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715000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The preservatives used to –</a:t>
            </a: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To reduce bacterial action.</a:t>
            </a: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To minimise chemical decomposition.</a:t>
            </a: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Times New Roman" panose="02020603050405020304" pitchFamily="16" charset="0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To decrease atmospheric oxidation of unstable compounds.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The most satisfactory form of preservation of urine specimen is to refrigerate it during the collection.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Formalin,  thymol, chloroform, toluene, concentrated HCL and glacial acetic acid are the commonly used urine preservatives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idx="1"/>
          </p:nvPr>
        </p:nvSpPr>
        <p:spPr>
          <a:xfrm>
            <a:off x="82550" y="1187450"/>
            <a:ext cx="8899525" cy="4908550"/>
          </a:xfrm>
          <a:noFill/>
          <a:ln>
            <a:noFill/>
          </a:ln>
        </p:spPr>
        <p:txBody>
          <a:bodyPr vert="horz" wrap="square" lIns="91440" tIns="45720" rIns="91440" bIns="45720" anchor="t" anchorCtr="0"/>
          <a:lstStyle/>
          <a:p>
            <a:pPr defTabSz="685800"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r>
              <a:rPr lang="en-IN" altLang="x-none" sz="2800" dirty="0"/>
              <a:t>The monitoring &amp; control of pre-analytical variables is difficult </a:t>
            </a:r>
          </a:p>
          <a:p>
            <a:pPr defTabSz="685800"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endParaRPr lang="en-IN" altLang="x-none" sz="2800" dirty="0"/>
          </a:p>
          <a:p>
            <a:pPr defTabSz="685800"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r>
              <a:rPr lang="en-IN" altLang="x-none" sz="2800" dirty="0"/>
              <a:t>Because many of the variables are out side the traditional laboratory area.</a:t>
            </a:r>
          </a:p>
          <a:p>
            <a:pPr defTabSz="685800"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endParaRPr lang="en-IN" altLang="x-none" sz="2800" dirty="0"/>
          </a:p>
          <a:p>
            <a:pPr defTabSz="685800"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r>
              <a:rPr lang="en-IN" altLang="x-none" sz="2800" dirty="0"/>
              <a:t>Pre analytical variables requires the  coordinated effort of many individuals &amp; hospital departments , each of which must recognize the importance of high quality service.</a:t>
            </a:r>
          </a:p>
          <a:p>
            <a:pPr defTabSz="685800"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endParaRPr lang="en-IN" altLang="x-none" sz="28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4"/>
          <p:cNvSpPr txBox="1"/>
          <p:nvPr/>
        </p:nvSpPr>
        <p:spPr>
          <a:xfrm>
            <a:off x="914400" y="386080"/>
            <a:ext cx="7013575" cy="3650615"/>
          </a:xfrm>
          <a:prstGeom prst="rect">
            <a:avLst/>
          </a:prstGeo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marL="0" marR="0" lvl="0" indent="0" algn="ctr" defTabSz="1600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Test ordering</a:t>
            </a:r>
          </a:p>
          <a:p>
            <a:pPr marL="457200" marR="0" lvl="0" indent="-457200" algn="l" defTabSz="1600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Inappropriate test order i.e. Cardiac function test</a:t>
            </a:r>
          </a:p>
          <a:p>
            <a:pPr marL="457200" marR="0" lvl="0" indent="-457200" algn="l" defTabSz="1600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Handwriting not legible</a:t>
            </a:r>
          </a:p>
          <a:p>
            <a:pPr marL="457200" marR="0" lvl="0" indent="-457200" algn="l" defTabSz="1600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Wrong patient identification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2400"/>
            <a:ext cx="7886700" cy="780415"/>
          </a:xfrm>
        </p:spPr>
        <p:txBody>
          <a:bodyPr/>
          <a:lstStyle/>
          <a:p>
            <a:pPr algn="ctr"/>
            <a:r>
              <a:rPr lang="en-US" sz="3600" b="1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485" y="1052195"/>
            <a:ext cx="8633460" cy="5695950"/>
          </a:xfrm>
        </p:spPr>
        <p:txBody>
          <a:bodyPr>
            <a:noAutofit/>
          </a:bodyPr>
          <a:lstStyle/>
          <a:p>
            <a:pPr algn="l" defTabSz="685800">
              <a:buClrTx/>
              <a:buSzTx/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r>
              <a:rPr lang="en-US" altLang="en-IN" sz="2800" dirty="0"/>
              <a:t>L</a:t>
            </a:r>
            <a:r>
              <a:rPr lang="en-IN" altLang="x-none" sz="2800" dirty="0"/>
              <a:t>ying to Standing causes 10% reduction in plasma volume.</a:t>
            </a:r>
          </a:p>
          <a:p>
            <a:pPr algn="l" defTabSz="685800">
              <a:buClrTx/>
              <a:buSzTx/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r>
              <a:rPr lang="en-IN" altLang="x-none" sz="2800" dirty="0"/>
              <a:t>Protein free fluid passes through the capillaries.</a:t>
            </a:r>
          </a:p>
          <a:p>
            <a:pPr algn="l" defTabSz="685800">
              <a:buClrTx/>
              <a:buSzTx/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r>
              <a:rPr lang="en-IN" altLang="x-none" sz="2800" dirty="0"/>
              <a:t>This leads to partial hemoconcentration and many analytes are increased.</a:t>
            </a:r>
          </a:p>
          <a:p>
            <a:pPr algn="l" defTabSz="685800">
              <a:buClrTx/>
              <a:buSzTx/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r>
              <a:rPr lang="en-IN" altLang="x-none" sz="2800" dirty="0"/>
              <a:t>There are hormone level changes in case of angiotensin II, the catecholamines, arginine-vasopressin, renin and aldosterone. </a:t>
            </a:r>
          </a:p>
          <a:p>
            <a:pPr algn="l" defTabSz="685800">
              <a:buClrTx/>
              <a:buSzTx/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r>
              <a:rPr lang="en-IN" altLang="x-none" sz="2800" dirty="0">
                <a:sym typeface="+mn-ea"/>
              </a:rPr>
              <a:t>Standing to recumbent position also changes the analyte levels.</a:t>
            </a:r>
            <a:r>
              <a:rPr lang="en-US" altLang="en-IN" sz="2800" dirty="0">
                <a:sym typeface="+mn-ea"/>
              </a:rPr>
              <a:t> </a:t>
            </a:r>
            <a:r>
              <a:rPr lang="en-IN" altLang="x-none" sz="2800" dirty="0">
                <a:sym typeface="+mn-ea"/>
              </a:rPr>
              <a:t>More fluid now comes from venules to capillaries, This leads to partial hemodilution.</a:t>
            </a:r>
            <a:endParaRPr lang="en-IN" altLang="x-none" sz="2800" dirty="0"/>
          </a:p>
          <a:p>
            <a:pPr algn="l" defTabSz="685800">
              <a:buClrTx/>
              <a:buSzTx/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r>
              <a:rPr lang="en-IN" altLang="x-none" sz="2800" dirty="0">
                <a:sym typeface="+mn-ea"/>
              </a:rPr>
              <a:t>Hematocrit May decrease by as high as 6.5% due to hypervolemia</a:t>
            </a:r>
            <a:endParaRPr lang="en-IN" altLang="x-none" sz="2800" dirty="0"/>
          </a:p>
          <a:p>
            <a:pPr algn="l" defTabSz="685800">
              <a:buClrTx/>
              <a:buSzTx/>
              <a:tabLst>
                <a:tab pos="342900" algn="l"/>
                <a:tab pos="447675" algn="l"/>
                <a:tab pos="897255" algn="l"/>
                <a:tab pos="1346200" algn="l"/>
                <a:tab pos="1795780" algn="l"/>
                <a:tab pos="2244725" algn="l"/>
                <a:tab pos="2694305" algn="l"/>
                <a:tab pos="3143250" algn="l"/>
                <a:tab pos="3592830" algn="l"/>
                <a:tab pos="4041775" algn="l"/>
                <a:tab pos="4491355" algn="l"/>
                <a:tab pos="4940300" algn="l"/>
                <a:tab pos="5389880" algn="l"/>
                <a:tab pos="5838825" algn="l"/>
                <a:tab pos="6288405" algn="l"/>
                <a:tab pos="6737350" algn="l"/>
                <a:tab pos="7186930" algn="l"/>
                <a:tab pos="7635875" algn="l"/>
                <a:tab pos="8085455" algn="l"/>
                <a:tab pos="8534400" algn="l"/>
                <a:tab pos="8983980" algn="l"/>
              </a:tabLst>
            </a:pPr>
            <a:endParaRPr lang="en-IN" altLang="x-none" sz="2800" dirty="0"/>
          </a:p>
          <a:p>
            <a:endParaRPr lang="en-IN" altLang="x-none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6&#10;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2901" y="609600"/>
            <a:ext cx="8018022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224915"/>
          </a:xfrm>
        </p:spPr>
        <p:txBody>
          <a:bodyPr/>
          <a:lstStyle/>
          <a:p>
            <a:r>
              <a:rPr lang="en-US" b="1" dirty="0"/>
              <a:t>Prolonged bed rest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Concentrations of protein-bound constituents are reduced.</a:t>
            </a:r>
          </a:p>
          <a:p>
            <a:r>
              <a:rPr lang="en-US" sz="2800" dirty="0"/>
              <a:t>Associated with increased Urinary Nitrogen Excretion- up to 15% within 2 weeks.</a:t>
            </a:r>
          </a:p>
          <a:p>
            <a:r>
              <a:rPr lang="en-US" sz="2800" dirty="0"/>
              <a:t>Calcium Excretion can increase up to a maximum of 60% till usually 6-8 weeks of bed rest.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6995"/>
            <a:ext cx="7886700" cy="931545"/>
          </a:xfrm>
        </p:spPr>
        <p:txBody>
          <a:bodyPr/>
          <a:lstStyle/>
          <a:p>
            <a:r>
              <a:rPr lang="en-US" sz="4000" b="1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50" y="1361440"/>
            <a:ext cx="8585200" cy="4815840"/>
          </a:xfrm>
        </p:spPr>
        <p:txBody>
          <a:bodyPr>
            <a:noAutofit/>
          </a:bodyPr>
          <a:lstStyle/>
          <a:p>
            <a:r>
              <a:rPr lang="en-US" sz="2800" dirty="0">
                <a:sym typeface="+mn-ea"/>
              </a:rPr>
              <a:t>Blood enzymes increase like CK, AST, ALT, LDH</a:t>
            </a:r>
          </a:p>
          <a:p>
            <a:r>
              <a:rPr lang="en-US" sz="2800" dirty="0">
                <a:sym typeface="+mn-ea"/>
              </a:rPr>
              <a:t> Decreased renal blood flow,  Creatinine slightly raised.</a:t>
            </a:r>
            <a:endParaRPr lang="en-US" sz="2800" dirty="0"/>
          </a:p>
          <a:p>
            <a:r>
              <a:rPr lang="en-US" sz="2800" dirty="0"/>
              <a:t>Changes due to Fluid shifts and loss of fluid due to sweating , Pyruvate decrease and Lactate increase.</a:t>
            </a:r>
          </a:p>
          <a:p>
            <a:r>
              <a:rPr lang="en-US" sz="2800" dirty="0">
                <a:sym typeface="+mn-ea"/>
              </a:rPr>
              <a:t>Serum Uric Acid increased due decreased excretion as there is competition with other metabolites.</a:t>
            </a:r>
          </a:p>
          <a:p>
            <a:r>
              <a:rPr lang="en-US" sz="2800" dirty="0">
                <a:sym typeface="+mn-ea"/>
              </a:rPr>
              <a:t>Strenuous exercise causes increased plasma protein due to influx from interstitial space. Increased renal permeability and thus proteinuria. 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1359</Words>
  <Application>Microsoft Office PowerPoint</Application>
  <PresentationFormat>On-screen Show (4:3)</PresentationFormat>
  <Paragraphs>211</Paragraphs>
  <Slides>37</Slides>
  <Notes>10</Notes>
  <HiddenSlides>10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Office Theme</vt:lpstr>
      <vt:lpstr>1_Office Theme</vt:lpstr>
      <vt:lpstr>Default Design</vt:lpstr>
      <vt:lpstr>Pre-analytical variables</vt:lpstr>
      <vt:lpstr> Laboratory process </vt:lpstr>
      <vt:lpstr>Slide 3</vt:lpstr>
      <vt:lpstr>Slide 4</vt:lpstr>
      <vt:lpstr>Slide 5</vt:lpstr>
      <vt:lpstr>Posture</vt:lpstr>
      <vt:lpstr>Slide 7</vt:lpstr>
      <vt:lpstr>Prolonged bed rest </vt:lpstr>
      <vt:lpstr>Exercise</vt:lpstr>
      <vt:lpstr>Slide 10</vt:lpstr>
      <vt:lpstr>Physical Training</vt:lpstr>
      <vt:lpstr>Circadian Variation</vt:lpstr>
      <vt:lpstr>Slide 13</vt:lpstr>
      <vt:lpstr>Travel </vt:lpstr>
      <vt:lpstr>Long term fasting and Starvation </vt:lpstr>
      <vt:lpstr>Diet </vt:lpstr>
      <vt:lpstr>Smoking</vt:lpstr>
      <vt:lpstr>Alcohol Ingestion </vt:lpstr>
      <vt:lpstr>Drug Administration</vt:lpstr>
      <vt:lpstr>Age </vt:lpstr>
      <vt:lpstr>Sex </vt:lpstr>
      <vt:lpstr>Environmental Factors</vt:lpstr>
      <vt:lpstr>Slide 23</vt:lpstr>
      <vt:lpstr>Slide 24</vt:lpstr>
      <vt:lpstr>Anticoagulants</vt:lpstr>
      <vt:lpstr>Sample Transportation</vt:lpstr>
      <vt:lpstr>Slide 27</vt:lpstr>
      <vt:lpstr>Storage of specimens</vt:lpstr>
      <vt:lpstr>Centrifugation &amp; Aliquoting</vt:lpstr>
      <vt:lpstr>Analytical measurement</vt:lpstr>
      <vt:lpstr>Slide 31</vt:lpstr>
      <vt:lpstr>Post Analytical (Transcription error)</vt:lpstr>
      <vt:lpstr>Slide 33</vt:lpstr>
      <vt:lpstr>Slide 34</vt:lpstr>
      <vt:lpstr>Urine collection:</vt:lpstr>
      <vt:lpstr>Timed urine specimen:</vt:lpstr>
      <vt:lpstr>Urine preservatives: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Preanalytical variables</dc:title>
  <dc:creator>User</dc:creator>
  <cp:lastModifiedBy>Power</cp:lastModifiedBy>
  <cp:revision>78</cp:revision>
  <dcterms:created xsi:type="dcterms:W3CDTF">2010-04-01T12:39:00Z</dcterms:created>
  <dcterms:modified xsi:type="dcterms:W3CDTF">2023-10-28T04:24:32Z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F8B5ED24AA164733A42FAAE14D8837C7_12</vt:lpwstr>
  </property>
  <property fmtid="{D5CDD505-2E9C-101B-9397-08002B2CF9AE}" pid="3" name="KSOProductBuildVer">
    <vt:lpwstr>1033-12.2.0.13215</vt:lpwstr>
  </property>
</Properties>
</file>