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</p:sldIdLst>
  <p:sldSz cx="9144000" cy="6858000" type="screen4x3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496646"/>
            <a:ext cx="26289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15" y="-48945"/>
            <a:ext cx="8732773" cy="1564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559432"/>
            <a:ext cx="8146415" cy="323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9002" y="583184"/>
            <a:ext cx="71450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  <a:spcBef>
                <a:spcPts val="100"/>
              </a:spcBef>
              <a:tabLst>
                <a:tab pos="3536950" algn="l"/>
              </a:tabLst>
            </a:pPr>
            <a:r>
              <a:rPr sz="3600" dirty="0"/>
              <a:t>VARIOUS</a:t>
            </a:r>
            <a:r>
              <a:rPr sz="3600" spc="-85" dirty="0"/>
              <a:t> </a:t>
            </a:r>
            <a:r>
              <a:rPr sz="3600" dirty="0"/>
              <a:t>METHOD</a:t>
            </a:r>
            <a:r>
              <a:rPr sz="3600" spc="-65" dirty="0"/>
              <a:t> </a:t>
            </a:r>
            <a:r>
              <a:rPr sz="3600" dirty="0"/>
              <a:t>OF</a:t>
            </a:r>
            <a:r>
              <a:rPr sz="3600" spc="-75" dirty="0"/>
              <a:t> </a:t>
            </a:r>
            <a:r>
              <a:rPr sz="3600" spc="-10" dirty="0"/>
              <a:t>GLUCOSE </a:t>
            </a:r>
            <a:r>
              <a:rPr sz="3600" spc="-20" dirty="0"/>
              <a:t>ESTIMATION</a:t>
            </a:r>
            <a:r>
              <a:rPr sz="3600" spc="-55" dirty="0"/>
              <a:t> </a:t>
            </a:r>
            <a:r>
              <a:rPr sz="3600" dirty="0"/>
              <a:t>,</a:t>
            </a:r>
            <a:r>
              <a:rPr sz="3600" spc="-60" dirty="0"/>
              <a:t> </a:t>
            </a:r>
            <a:r>
              <a:rPr sz="3600" dirty="0"/>
              <a:t>GTT</a:t>
            </a:r>
            <a:r>
              <a:rPr sz="3600" spc="-65" dirty="0"/>
              <a:t> </a:t>
            </a:r>
            <a:r>
              <a:rPr sz="3600" dirty="0"/>
              <a:t>AND</a:t>
            </a:r>
            <a:r>
              <a:rPr sz="3600" spc="-50" dirty="0"/>
              <a:t> </a:t>
            </a:r>
            <a:r>
              <a:rPr sz="3600" spc="-10" dirty="0"/>
              <a:t>PRINCIPAL</a:t>
            </a:r>
            <a:r>
              <a:rPr sz="3600" spc="-75" dirty="0"/>
              <a:t> </a:t>
            </a:r>
            <a:r>
              <a:rPr sz="3600" spc="-25" dirty="0"/>
              <a:t>OF </a:t>
            </a:r>
            <a:r>
              <a:rPr sz="3600" spc="-10" dirty="0"/>
              <a:t>CARBOHYDRATES</a:t>
            </a:r>
            <a:r>
              <a:rPr sz="3600" dirty="0"/>
              <a:t>	CHEMISTRY</a:t>
            </a:r>
            <a:r>
              <a:rPr sz="3600" spc="-135" dirty="0"/>
              <a:t> </a:t>
            </a:r>
            <a:r>
              <a:rPr sz="3200" spc="-20" dirty="0"/>
              <a:t>TEST</a:t>
            </a:r>
            <a:endParaRPr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55523"/>
            <a:ext cx="3437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latin typeface="Arial"/>
                <a:cs typeface="Arial"/>
              </a:rPr>
              <a:t>ADVANTAGES</a:t>
            </a:r>
            <a:r>
              <a:rPr sz="3600" spc="-190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796899"/>
            <a:ext cx="8514080" cy="40271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561340" indent="-548640">
              <a:lnSpc>
                <a:spcPct val="100000"/>
              </a:lnSpc>
              <a:spcBef>
                <a:spcPts val="844"/>
              </a:spcBef>
              <a:buFont typeface="Microsoft Sans Serif"/>
              <a:buChar char="•"/>
              <a:tabLst>
                <a:tab pos="561340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specific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estimation.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This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sensitive,</a:t>
            </a:r>
            <a:r>
              <a:rPr sz="3200" spc="-10" dirty="0">
                <a:latin typeface="Calibri"/>
                <a:cs typeface="Calibri"/>
              </a:rPr>
              <a:t> simple.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4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cheap</a:t>
            </a:r>
            <a:r>
              <a:rPr sz="3200" spc="-10" dirty="0">
                <a:latin typeface="Calibri"/>
                <a:cs typeface="Calibri"/>
              </a:rPr>
              <a:t> method.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DISADVANTAGE:</a:t>
            </a:r>
            <a:endParaRPr sz="4000">
              <a:latin typeface="Calibri"/>
              <a:cs typeface="Calibri"/>
            </a:endParaRPr>
          </a:p>
          <a:p>
            <a:pPr marL="469900" marR="5080" indent="-457834">
              <a:lnSpc>
                <a:spcPts val="3190"/>
              </a:lnSpc>
              <a:spcBef>
                <a:spcPts val="143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This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show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linearity only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up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500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mg/dl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concentration.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461518"/>
            <a:ext cx="46361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Hexokinase</a:t>
            </a:r>
            <a:r>
              <a:rPr sz="4400" spc="-225" dirty="0"/>
              <a:t> </a:t>
            </a:r>
            <a:r>
              <a:rPr sz="4400" spc="-10" dirty="0"/>
              <a:t>method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58520" y="1236948"/>
            <a:ext cx="8034655" cy="5498465"/>
          </a:xfrm>
          <a:prstGeom prst="rect">
            <a:avLst/>
          </a:prstGeom>
        </p:spPr>
        <p:txBody>
          <a:bodyPr vert="horz" wrap="square" lIns="0" tIns="37401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2945"/>
              </a:spcBef>
            </a:pP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PRINCIPLE:</a:t>
            </a:r>
            <a:endParaRPr sz="4400">
              <a:latin typeface="Calibri"/>
              <a:cs typeface="Calibri"/>
            </a:endParaRPr>
          </a:p>
          <a:p>
            <a:pPr marL="155575" indent="-150495">
              <a:lnSpc>
                <a:spcPct val="100000"/>
              </a:lnSpc>
              <a:spcBef>
                <a:spcPts val="2080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+ATP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↔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phosphate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+ADP</a:t>
            </a:r>
            <a:endParaRPr sz="3200">
              <a:latin typeface="Calibri"/>
              <a:cs typeface="Calibri"/>
            </a:endParaRPr>
          </a:p>
          <a:p>
            <a:pPr marL="12700" marR="2246630" indent="-7620">
              <a:lnSpc>
                <a:spcPct val="100000"/>
              </a:lnSpc>
              <a:spcBef>
                <a:spcPts val="200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Glucose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Phosphate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↔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6- </a:t>
            </a:r>
            <a:r>
              <a:rPr sz="3200" dirty="0">
                <a:latin typeface="Calibri"/>
                <a:cs typeface="Calibri"/>
              </a:rPr>
              <a:t>Phosphogluconate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NADH+H⁺</a:t>
            </a:r>
            <a:endParaRPr sz="3200">
              <a:latin typeface="Calibri"/>
              <a:cs typeface="Calibri"/>
            </a:endParaRPr>
          </a:p>
          <a:p>
            <a:pPr marL="12700" marR="1108710" indent="-7620">
              <a:lnSpc>
                <a:spcPct val="100000"/>
              </a:lnSpc>
              <a:spcBef>
                <a:spcPts val="200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Conversion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NADH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from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340nm </a:t>
            </a:r>
            <a:r>
              <a:rPr sz="3200" dirty="0">
                <a:latin typeface="Calibri"/>
                <a:cs typeface="Calibri"/>
              </a:rPr>
              <a:t>increase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O.D.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measured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fix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interval</a:t>
            </a:r>
            <a:endParaRPr sz="3200">
              <a:latin typeface="Calibri"/>
              <a:cs typeface="Calibri"/>
            </a:endParaRPr>
          </a:p>
          <a:p>
            <a:pPr marL="12700" marR="5080" indent="-7620">
              <a:lnSpc>
                <a:spcPct val="100000"/>
              </a:lnSpc>
              <a:spcBef>
                <a:spcPts val="199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Increase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O.D.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/min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directly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conc.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in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specimen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 ∆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O.D.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15" y="309829"/>
            <a:ext cx="2490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PROCEDURE: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50011" y="1122679"/>
            <a:ext cx="5558790" cy="287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Pipette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1.0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Glucose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Reagent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Cuvette</a:t>
            </a:r>
            <a:endParaRPr sz="2400">
              <a:latin typeface="Calibri"/>
              <a:cs typeface="Calibri"/>
            </a:endParaRPr>
          </a:p>
          <a:p>
            <a:pPr marR="1078230" algn="r">
              <a:lnSpc>
                <a:spcPct val="100000"/>
              </a:lnSpc>
              <a:spcBef>
                <a:spcPts val="2000"/>
              </a:spcBef>
            </a:pPr>
            <a:r>
              <a:rPr sz="1600" dirty="0">
                <a:latin typeface="Calibri"/>
                <a:cs typeface="Calibri"/>
              </a:rPr>
              <a:t>incubate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↓</a:t>
            </a:r>
            <a:r>
              <a:rPr sz="1400" dirty="0">
                <a:latin typeface="Calibri"/>
                <a:cs typeface="Calibri"/>
              </a:rPr>
              <a:t>water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37⁰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minute</a:t>
            </a:r>
            <a:endParaRPr sz="1400">
              <a:latin typeface="Calibri"/>
              <a:cs typeface="Calibri"/>
            </a:endParaRPr>
          </a:p>
          <a:p>
            <a:pPr marL="899794">
              <a:lnSpc>
                <a:spcPct val="100000"/>
              </a:lnSpc>
              <a:spcBef>
                <a:spcPts val="1995"/>
              </a:spcBef>
            </a:pPr>
            <a:r>
              <a:rPr sz="2400" dirty="0">
                <a:latin typeface="Calibri"/>
                <a:cs typeface="Calibri"/>
              </a:rPr>
              <a:t>add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μl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sample</a:t>
            </a:r>
            <a:endParaRPr sz="2400">
              <a:latin typeface="Calibri"/>
              <a:cs typeface="Calibri"/>
            </a:endParaRPr>
          </a:p>
          <a:p>
            <a:pPr marR="745490" algn="ctr">
              <a:lnSpc>
                <a:spcPct val="100000"/>
              </a:lnSpc>
              <a:spcBef>
                <a:spcPts val="2005"/>
              </a:spcBef>
            </a:pPr>
            <a:r>
              <a:rPr sz="2400" dirty="0">
                <a:latin typeface="Calibri"/>
                <a:cs typeface="Calibri"/>
              </a:rPr>
              <a:t>↓</a:t>
            </a:r>
            <a:r>
              <a:rPr sz="1600" dirty="0">
                <a:latin typeface="Calibri"/>
                <a:cs typeface="Calibri"/>
              </a:rPr>
              <a:t>mix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well</a:t>
            </a:r>
            <a:endParaRPr sz="1600">
              <a:latin typeface="Calibri"/>
              <a:cs typeface="Calibri"/>
            </a:endParaRPr>
          </a:p>
          <a:p>
            <a:pPr marR="1075690" algn="r">
              <a:lnSpc>
                <a:spcPct val="100000"/>
              </a:lnSpc>
              <a:spcBef>
                <a:spcPts val="2010"/>
              </a:spcBef>
            </a:pPr>
            <a:r>
              <a:rPr sz="2400" dirty="0">
                <a:latin typeface="Calibri"/>
                <a:cs typeface="Calibri"/>
              </a:rPr>
              <a:t>read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O.D./minute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minute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15" y="4033240"/>
            <a:ext cx="7896859" cy="244284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55575" indent="-150495">
              <a:lnSpc>
                <a:spcPct val="100000"/>
              </a:lnSpc>
              <a:spcBef>
                <a:spcPts val="1540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Repeat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each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steps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Standard.</a:t>
            </a:r>
            <a:endParaRPr sz="3200">
              <a:latin typeface="Calibri"/>
              <a:cs typeface="Calibri"/>
            </a:endParaRPr>
          </a:p>
          <a:p>
            <a:pPr marL="164465">
              <a:lnSpc>
                <a:spcPct val="100000"/>
              </a:lnSpc>
              <a:spcBef>
                <a:spcPts val="1440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CALCULATION:</a:t>
            </a:r>
            <a:endParaRPr sz="3200">
              <a:latin typeface="Calibri"/>
              <a:cs typeface="Calibri"/>
            </a:endParaRPr>
          </a:p>
          <a:p>
            <a:pPr marL="307340" lvl="1" indent="-150495">
              <a:lnSpc>
                <a:spcPct val="100000"/>
              </a:lnSpc>
              <a:spcBef>
                <a:spcPts val="10"/>
              </a:spcBef>
              <a:buSzPct val="96875"/>
              <a:buFont typeface="Microsoft Sans Serif"/>
              <a:buChar char="•"/>
              <a:tabLst>
                <a:tab pos="307340" algn="l"/>
                <a:tab pos="3484879" algn="l"/>
                <a:tab pos="7007859" algn="l"/>
              </a:tabLst>
            </a:pPr>
            <a:r>
              <a:rPr sz="3200" dirty="0">
                <a:latin typeface="Calibri"/>
                <a:cs typeface="Calibri"/>
              </a:rPr>
              <a:t>Plasma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=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Delta</a:t>
            </a:r>
            <a:r>
              <a:rPr sz="32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O.D./min(test)</a:t>
            </a:r>
            <a:r>
              <a:rPr sz="3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3200" spc="-405" dirty="0">
                <a:latin typeface="Trebuchet MS"/>
                <a:cs typeface="Trebuchet MS"/>
              </a:rPr>
              <a:t>×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Calibri"/>
                <a:cs typeface="Calibri"/>
              </a:rPr>
              <a:t>100</a:t>
            </a:r>
            <a:endParaRPr sz="3200">
              <a:latin typeface="Calibri"/>
              <a:cs typeface="Calibri"/>
            </a:endParaRPr>
          </a:p>
          <a:p>
            <a:pPr marL="3481704">
              <a:lnSpc>
                <a:spcPct val="100000"/>
              </a:lnSpc>
              <a:spcBef>
                <a:spcPts val="780"/>
              </a:spcBef>
            </a:pPr>
            <a:r>
              <a:rPr sz="3200" dirty="0">
                <a:latin typeface="Calibri"/>
                <a:cs typeface="Calibri"/>
              </a:rPr>
              <a:t>Delta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O.D./min(Std.)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524636"/>
            <a:ext cx="3082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ADVANTAGES</a:t>
            </a:r>
            <a:r>
              <a:rPr sz="4000" spc="-225" dirty="0"/>
              <a:t> </a:t>
            </a:r>
            <a:r>
              <a:rPr sz="3600" spc="-5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2100" y="1323797"/>
            <a:ext cx="7426325" cy="281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sensitive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Char char="•"/>
            </a:pPr>
            <a:endParaRPr sz="4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Disadvantages</a:t>
            </a:r>
            <a:r>
              <a:rPr sz="44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  <a:p>
            <a:pPr marL="469900" marR="5080" indent="-457200">
              <a:lnSpc>
                <a:spcPts val="3180"/>
              </a:lnSpc>
              <a:spcBef>
                <a:spcPts val="147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This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show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linearity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only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up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500 </a:t>
            </a:r>
            <a:r>
              <a:rPr sz="3200" dirty="0">
                <a:latin typeface="Calibri"/>
                <a:cs typeface="Calibri"/>
              </a:rPr>
              <a:t>mg/dl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concentration.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0184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GLUCOSE</a:t>
            </a:r>
            <a:r>
              <a:rPr sz="4400" spc="-114" dirty="0"/>
              <a:t> </a:t>
            </a:r>
            <a:r>
              <a:rPr sz="4400" dirty="0"/>
              <a:t>DEHYDROGENASE</a:t>
            </a:r>
            <a:r>
              <a:rPr sz="4400" spc="-145" dirty="0"/>
              <a:t> </a:t>
            </a:r>
            <a:r>
              <a:rPr sz="4400" spc="-10" dirty="0"/>
              <a:t>METHOD</a:t>
            </a:r>
            <a:endParaRPr sz="4400"/>
          </a:p>
          <a:p>
            <a:pPr marL="1411605">
              <a:lnSpc>
                <a:spcPct val="100000"/>
              </a:lnSpc>
            </a:pPr>
            <a:r>
              <a:rPr sz="4400" dirty="0"/>
              <a:t>(GDH </a:t>
            </a:r>
            <a:r>
              <a:rPr sz="4400" spc="-10" dirty="0"/>
              <a:t>Method)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215" y="2160270"/>
            <a:ext cx="8598535" cy="4305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PRINCIPLE:</a:t>
            </a:r>
            <a:endParaRPr sz="4400">
              <a:latin typeface="Calibri"/>
              <a:cs typeface="Calibri"/>
            </a:endParaRPr>
          </a:p>
          <a:p>
            <a:pPr marL="474345" marR="1787525">
              <a:lnSpc>
                <a:spcPct val="200100"/>
              </a:lnSpc>
              <a:spcBef>
                <a:spcPts val="1520"/>
              </a:spcBef>
            </a:pP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↔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D-</a:t>
            </a:r>
            <a:r>
              <a:rPr sz="3200" spc="-25" dirty="0">
                <a:latin typeface="Calibri"/>
                <a:cs typeface="Calibri"/>
              </a:rPr>
              <a:t>GLUCONO-</a:t>
            </a:r>
            <a:r>
              <a:rPr sz="3200" dirty="0">
                <a:latin typeface="Calibri"/>
                <a:cs typeface="Calibri"/>
              </a:rPr>
              <a:t>δ-</a:t>
            </a:r>
            <a:r>
              <a:rPr sz="3200" spc="-10" dirty="0">
                <a:latin typeface="Calibri"/>
                <a:cs typeface="Calibri"/>
              </a:rPr>
              <a:t>LACTONE </a:t>
            </a:r>
            <a:r>
              <a:rPr sz="3200" dirty="0">
                <a:latin typeface="Calibri"/>
                <a:cs typeface="Calibri"/>
              </a:rPr>
              <a:t>NAD⁺↔NADH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H⁺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appearance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NADH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measured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340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nm.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662" y="255854"/>
            <a:ext cx="7330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215" marR="5080" indent="-23431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Chemical</a:t>
            </a:r>
            <a:r>
              <a:rPr sz="3600" spc="-90" dirty="0"/>
              <a:t> </a:t>
            </a:r>
            <a:r>
              <a:rPr sz="3600" dirty="0"/>
              <a:t>method</a:t>
            </a:r>
            <a:r>
              <a:rPr sz="3600" spc="-70" dirty="0"/>
              <a:t> </a:t>
            </a:r>
            <a:r>
              <a:rPr sz="3600" dirty="0"/>
              <a:t>for</a:t>
            </a:r>
            <a:r>
              <a:rPr sz="3600" spc="-70" dirty="0"/>
              <a:t> </a:t>
            </a:r>
            <a:r>
              <a:rPr sz="3600" dirty="0"/>
              <a:t>determination</a:t>
            </a:r>
            <a:r>
              <a:rPr sz="3600" spc="-65" dirty="0"/>
              <a:t> </a:t>
            </a:r>
            <a:r>
              <a:rPr sz="3600" spc="-25" dirty="0"/>
              <a:t>of </a:t>
            </a:r>
            <a:r>
              <a:rPr sz="3600" dirty="0"/>
              <a:t>blood </a:t>
            </a:r>
            <a:r>
              <a:rPr sz="3600" spc="-10" dirty="0"/>
              <a:t>glucose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44144" y="1510635"/>
            <a:ext cx="4634865" cy="178181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61340" indent="-548640">
              <a:lnSpc>
                <a:spcPct val="100000"/>
              </a:lnSpc>
              <a:spcBef>
                <a:spcPts val="865"/>
              </a:spcBef>
              <a:buFont typeface="Microsoft Sans Serif"/>
              <a:buChar char="•"/>
              <a:tabLst>
                <a:tab pos="561340" algn="l"/>
              </a:tabLst>
            </a:pPr>
            <a:r>
              <a:rPr sz="3200" dirty="0">
                <a:latin typeface="Calibri"/>
                <a:cs typeface="Calibri"/>
              </a:rPr>
              <a:t>Ortho-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toluidine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</a:t>
            </a:r>
            <a:endParaRPr sz="3200">
              <a:latin typeface="Calibri"/>
              <a:cs typeface="Calibri"/>
            </a:endParaRPr>
          </a:p>
          <a:p>
            <a:pPr marL="561340" indent="-54864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561340" algn="l"/>
              </a:tabLst>
            </a:pPr>
            <a:r>
              <a:rPr sz="3200" dirty="0">
                <a:latin typeface="Calibri"/>
                <a:cs typeface="Calibri"/>
              </a:rPr>
              <a:t>Folin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vui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</a:t>
            </a:r>
            <a:endParaRPr sz="3200">
              <a:latin typeface="Calibri"/>
              <a:cs typeface="Calibri"/>
            </a:endParaRPr>
          </a:p>
          <a:p>
            <a:pPr marL="561340" indent="-54864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561340" algn="l"/>
              </a:tabLst>
            </a:pPr>
            <a:r>
              <a:rPr sz="3200" spc="-10" dirty="0">
                <a:latin typeface="Calibri"/>
                <a:cs typeface="Calibri"/>
              </a:rPr>
              <a:t>Glucometer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18"/>
            <a:ext cx="5604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Ortho-</a:t>
            </a:r>
            <a:r>
              <a:rPr sz="4400" dirty="0"/>
              <a:t>toluidine</a:t>
            </a:r>
            <a:r>
              <a:rPr sz="4400" spc="-50" dirty="0"/>
              <a:t> </a:t>
            </a:r>
            <a:r>
              <a:rPr sz="4400" spc="-10" dirty="0"/>
              <a:t>method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720" y="1288491"/>
            <a:ext cx="8037830" cy="3667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PRINCIPLE:</a:t>
            </a:r>
            <a:endParaRPr sz="3200">
              <a:latin typeface="Calibri"/>
              <a:cs typeface="Calibri"/>
            </a:endParaRPr>
          </a:p>
          <a:p>
            <a:pPr marL="12700" marR="5080" indent="-10160">
              <a:lnSpc>
                <a:spcPct val="100000"/>
              </a:lnSpc>
              <a:spcBef>
                <a:spcPts val="2020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	Glucose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ortho-</a:t>
            </a:r>
            <a:r>
              <a:rPr sz="2800" dirty="0">
                <a:latin typeface="Calibri"/>
                <a:cs typeface="Calibri"/>
              </a:rPr>
              <a:t>toluidin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medium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Green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color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complex</a:t>
            </a:r>
            <a:endParaRPr sz="2800">
              <a:latin typeface="Calibri"/>
              <a:cs typeface="Calibri"/>
            </a:endParaRPr>
          </a:p>
          <a:p>
            <a:pPr marL="216535" indent="-203835">
              <a:lnSpc>
                <a:spcPct val="100000"/>
              </a:lnSpc>
              <a:spcBef>
                <a:spcPts val="2005"/>
              </a:spcBef>
              <a:buSzPct val="96428"/>
              <a:buFont typeface="Microsoft Sans Serif"/>
              <a:buChar char="•"/>
              <a:tabLst>
                <a:tab pos="216535" algn="l"/>
              </a:tabLst>
            </a:pPr>
            <a:r>
              <a:rPr sz="2800" dirty="0">
                <a:latin typeface="Calibri"/>
                <a:cs typeface="Calibri"/>
              </a:rPr>
              <a:t>Color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intensity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α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Conc.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</a:t>
            </a:r>
            <a:endParaRPr sz="2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1995"/>
              </a:spcBef>
            </a:pPr>
            <a:r>
              <a:rPr sz="2800" dirty="0">
                <a:latin typeface="Calibri"/>
                <a:cs typeface="Calibri"/>
              </a:rPr>
              <a:t>Measured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photometer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620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nm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660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nm.</a:t>
            </a:r>
            <a:endParaRPr sz="2800">
              <a:latin typeface="Calibri"/>
              <a:cs typeface="Calibri"/>
            </a:endParaRPr>
          </a:p>
          <a:p>
            <a:pPr marL="135255" indent="-132715">
              <a:lnSpc>
                <a:spcPct val="100000"/>
              </a:lnSpc>
              <a:spcBef>
                <a:spcPts val="2005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It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measured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monosaccharide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also.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3973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PROCEDURE: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89075"/>
            <a:ext cx="8136001" cy="53928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24636"/>
            <a:ext cx="26301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Calculation</a:t>
            </a:r>
            <a:r>
              <a:rPr sz="4000" spc="-204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20700" y="1485645"/>
            <a:ext cx="8168005" cy="365379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469900" marR="1374140" indent="-457834">
              <a:lnSpc>
                <a:spcPts val="3180"/>
              </a:lnSpc>
              <a:spcBef>
                <a:spcPts val="760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concentration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glucose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the </a:t>
            </a:r>
            <a:r>
              <a:rPr sz="3200" dirty="0">
                <a:latin typeface="Microsoft Sans Serif"/>
                <a:cs typeface="Microsoft Sans Serif"/>
              </a:rPr>
              <a:t>standard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solution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100mg/100ml.</a:t>
            </a:r>
            <a:endParaRPr sz="3200">
              <a:latin typeface="Microsoft Sans Serif"/>
              <a:cs typeface="Microsoft Sans Serif"/>
            </a:endParaRPr>
          </a:p>
          <a:p>
            <a:pPr marL="12700" marR="5080">
              <a:lnSpc>
                <a:spcPts val="3180"/>
              </a:lnSpc>
              <a:spcBef>
                <a:spcPts val="1415"/>
              </a:spcBef>
            </a:pP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concentration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glucose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urine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-10" dirty="0">
                <a:latin typeface="Microsoft Sans Serif"/>
                <a:cs typeface="Microsoft Sans Serif"/>
              </a:rPr>
              <a:t> given </a:t>
            </a:r>
            <a:r>
              <a:rPr sz="3200" spc="-25" dirty="0">
                <a:latin typeface="Microsoft Sans Serif"/>
                <a:cs typeface="Microsoft Sans Serif"/>
              </a:rPr>
              <a:t>by:</a:t>
            </a:r>
            <a:endParaRPr sz="3200">
              <a:latin typeface="Microsoft Sans Serif"/>
              <a:cs typeface="Microsoft Sans Serif"/>
            </a:endParaRPr>
          </a:p>
          <a:p>
            <a:pPr marL="351155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Microsoft Sans Serif"/>
                <a:cs typeface="Microsoft Sans Serif"/>
              </a:rPr>
              <a:t>O.D.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TEST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394710" algn="l"/>
                <a:tab pos="4632960" algn="l"/>
              </a:tabLst>
            </a:pPr>
            <a:r>
              <a:rPr sz="3200" spc="819" dirty="0">
                <a:latin typeface="Microsoft Sans Serif"/>
                <a:cs typeface="Microsoft Sans Serif"/>
              </a:rPr>
              <a:t>––––––––––––––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dirty="0">
                <a:latin typeface="Symbol"/>
                <a:cs typeface="Symbol"/>
              </a:rPr>
              <a:t>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100</a:t>
            </a:r>
            <a:r>
              <a:rPr sz="3200" dirty="0">
                <a:latin typeface="Microsoft Sans Serif"/>
                <a:cs typeface="Microsoft Sans Serif"/>
              </a:rPr>
              <a:t>	=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mg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Glucose /100ml </a:t>
            </a:r>
            <a:r>
              <a:rPr sz="1800" spc="-10" dirty="0">
                <a:latin typeface="Microsoft Sans Serif"/>
                <a:cs typeface="Microsoft Sans Serif"/>
              </a:rPr>
              <a:t>blood</a:t>
            </a:r>
            <a:endParaRPr sz="1800">
              <a:latin typeface="Microsoft Sans Serif"/>
              <a:cs typeface="Microsoft Sans Serif"/>
            </a:endParaRPr>
          </a:p>
          <a:p>
            <a:pPr marL="576580">
              <a:lnSpc>
                <a:spcPct val="100000"/>
              </a:lnSpc>
              <a:spcBef>
                <a:spcPts val="750"/>
              </a:spcBef>
            </a:pPr>
            <a:r>
              <a:rPr sz="3200" dirty="0">
                <a:latin typeface="Microsoft Sans Serif"/>
                <a:cs typeface="Microsoft Sans Serif"/>
              </a:rPr>
              <a:t>O.D.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STANDARD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805942"/>
            <a:ext cx="3320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Disadvantages</a:t>
            </a:r>
            <a:r>
              <a:rPr sz="4000" spc="-100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1404873"/>
            <a:ext cx="7665084" cy="1732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ts val="3540"/>
              </a:lnSpc>
              <a:spcBef>
                <a:spcPts val="100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3000" dirty="0">
                <a:latin typeface="Calibri"/>
                <a:cs typeface="Calibri"/>
              </a:rPr>
              <a:t>It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</a:t>
            </a:r>
            <a:r>
              <a:rPr sz="3000" spc="-10" dirty="0">
                <a:latin typeface="Calibri"/>
                <a:cs typeface="Calibri"/>
              </a:rPr>
              <a:t>Non-</a:t>
            </a:r>
            <a:r>
              <a:rPr sz="3000" dirty="0">
                <a:latin typeface="Calibri"/>
                <a:cs typeface="Calibri"/>
              </a:rPr>
              <a:t>Specific</a:t>
            </a:r>
            <a:r>
              <a:rPr sz="3000" spc="-10" dirty="0">
                <a:latin typeface="Calibri"/>
                <a:cs typeface="Calibri"/>
              </a:rPr>
              <a:t> Method.</a:t>
            </a:r>
            <a:endParaRPr sz="3000">
              <a:latin typeface="Calibri"/>
              <a:cs typeface="Calibri"/>
            </a:endParaRPr>
          </a:p>
          <a:p>
            <a:pPr marL="469265" indent="-456565">
              <a:lnSpc>
                <a:spcPts val="3479"/>
              </a:lnSpc>
              <a:buFont typeface="Microsoft Sans Serif"/>
              <a:buChar char="•"/>
              <a:tabLst>
                <a:tab pos="469265" algn="l"/>
              </a:tabLst>
            </a:pPr>
            <a:r>
              <a:rPr sz="3000" dirty="0">
                <a:latin typeface="Calibri"/>
                <a:cs typeface="Calibri"/>
              </a:rPr>
              <a:t>Time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consuming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method.</a:t>
            </a:r>
            <a:endParaRPr sz="3000">
              <a:latin typeface="Calibri"/>
              <a:cs typeface="Calibri"/>
            </a:endParaRPr>
          </a:p>
          <a:p>
            <a:pPr marL="469900" marR="5080" indent="-457200">
              <a:lnSpc>
                <a:spcPct val="80000"/>
              </a:lnSpc>
              <a:spcBef>
                <a:spcPts val="660"/>
              </a:spcBef>
              <a:buChar char="•"/>
              <a:tabLst>
                <a:tab pos="469900" algn="l"/>
                <a:tab pos="554990" algn="l"/>
              </a:tabLst>
            </a:pPr>
            <a:r>
              <a:rPr sz="3000" dirty="0">
                <a:latin typeface="Microsoft Sans Serif"/>
                <a:cs typeface="Microsoft Sans Serif"/>
              </a:rPr>
              <a:t>	</a:t>
            </a:r>
            <a:r>
              <a:rPr sz="3000" spc="-10" dirty="0">
                <a:latin typeface="Calibri"/>
                <a:cs typeface="Calibri"/>
              </a:rPr>
              <a:t>Ortho-</a:t>
            </a:r>
            <a:r>
              <a:rPr sz="3000" dirty="0">
                <a:latin typeface="Calibri"/>
                <a:cs typeface="Calibri"/>
              </a:rPr>
              <a:t>toluidine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carcinogenic,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utilized nowadays.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3687"/>
            <a:ext cx="3359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Normal</a:t>
            </a:r>
            <a:r>
              <a:rPr sz="4000" spc="-160" dirty="0"/>
              <a:t> </a:t>
            </a:r>
            <a:r>
              <a:rPr sz="4000" spc="-10" dirty="0"/>
              <a:t>ranges</a:t>
            </a:r>
            <a:r>
              <a:rPr sz="4000" spc="-150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07340" y="662686"/>
            <a:ext cx="8247380" cy="5801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>
              <a:lnSpc>
                <a:spcPts val="2635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[Reference: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American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Diabetes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Association</a:t>
            </a:r>
            <a:r>
              <a:rPr sz="2000" b="1" spc="-10" dirty="0">
                <a:latin typeface="Calibri"/>
                <a:cs typeface="Calibri"/>
              </a:rPr>
              <a:t>(ADA)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]</a:t>
            </a:r>
            <a:endParaRPr sz="2200">
              <a:latin typeface="Calibri"/>
              <a:cs typeface="Calibri"/>
            </a:endParaRPr>
          </a:p>
          <a:p>
            <a:pPr marL="155575">
              <a:lnSpc>
                <a:spcPts val="2995"/>
              </a:lnSpc>
            </a:pP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Random</a:t>
            </a:r>
            <a:r>
              <a:rPr sz="25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blood</a:t>
            </a:r>
            <a:r>
              <a:rPr sz="25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glucose</a:t>
            </a:r>
            <a:r>
              <a:rPr sz="25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test</a:t>
            </a:r>
            <a:r>
              <a:rPr sz="2500" b="1" spc="-8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It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blood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sugar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test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taken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from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non-</a:t>
            </a:r>
            <a:r>
              <a:rPr sz="2500" spc="-10" dirty="0">
                <a:latin typeface="Calibri"/>
                <a:cs typeface="Calibri"/>
              </a:rPr>
              <a:t>fasting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subject.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Normal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range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>
                <a:latin typeface="Calibri"/>
                <a:cs typeface="Calibri"/>
              </a:rPr>
              <a:t>is</a:t>
            </a:r>
            <a:r>
              <a:rPr sz="2500" spc="-70">
                <a:latin typeface="Calibri"/>
                <a:cs typeface="Calibri"/>
              </a:rPr>
              <a:t> </a:t>
            </a:r>
            <a:r>
              <a:rPr sz="2500" spc="-20" smtClean="0">
                <a:latin typeface="Calibri"/>
                <a:cs typeface="Calibri"/>
              </a:rPr>
              <a:t>7</a:t>
            </a:r>
            <a:r>
              <a:rPr lang="en-IN" sz="2500" spc="-20" dirty="0" smtClean="0">
                <a:latin typeface="Calibri"/>
                <a:cs typeface="Calibri"/>
              </a:rPr>
              <a:t>0</a:t>
            </a:r>
            <a:r>
              <a:rPr sz="2500" spc="-20" smtClean="0">
                <a:latin typeface="Calibri"/>
                <a:cs typeface="Calibri"/>
              </a:rPr>
              <a:t>-</a:t>
            </a:r>
            <a:r>
              <a:rPr sz="2500" smtClean="0">
                <a:latin typeface="Calibri"/>
                <a:cs typeface="Calibri"/>
              </a:rPr>
              <a:t>160</a:t>
            </a:r>
            <a:r>
              <a:rPr sz="2500" spc="-70" smtClean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mg/dl.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00AFEF"/>
                </a:solidFill>
                <a:latin typeface="Calibri"/>
                <a:cs typeface="Calibri"/>
              </a:rPr>
              <a:t>Fasting</a:t>
            </a:r>
            <a:r>
              <a:rPr sz="2500" b="1" spc="-1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blood</a:t>
            </a:r>
            <a:r>
              <a:rPr sz="2500" b="1" spc="-1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glucose</a:t>
            </a:r>
            <a:r>
              <a:rPr sz="25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A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determination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blood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glucose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level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after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an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8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hour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period </a:t>
            </a:r>
            <a:r>
              <a:rPr sz="2500" dirty="0">
                <a:latin typeface="Calibri"/>
                <a:cs typeface="Calibri"/>
              </a:rPr>
              <a:t>of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fasting.</a:t>
            </a:r>
            <a:endParaRPr sz="2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500" dirty="0">
                <a:latin typeface="Calibri"/>
                <a:cs typeface="Calibri"/>
              </a:rPr>
              <a:t>Normal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range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70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100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mg/dl.</a:t>
            </a:r>
            <a:endParaRPr sz="2500">
              <a:latin typeface="Calibri"/>
              <a:cs typeface="Calibri"/>
            </a:endParaRPr>
          </a:p>
          <a:p>
            <a:pPr marL="355600" marR="180340" indent="-342900">
              <a:lnSpc>
                <a:spcPts val="2400"/>
              </a:lnSpc>
              <a:spcBef>
                <a:spcPts val="585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Levels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between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100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–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126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mg/dl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are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referred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to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as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impaired fasting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glucose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pre-</a:t>
            </a:r>
            <a:r>
              <a:rPr sz="2500" spc="-10" dirty="0">
                <a:latin typeface="Calibri"/>
                <a:cs typeface="Calibri"/>
              </a:rPr>
              <a:t>diabetes.</a:t>
            </a:r>
            <a:endParaRPr sz="2500">
              <a:latin typeface="Calibri"/>
              <a:cs typeface="Calibri"/>
            </a:endParaRPr>
          </a:p>
          <a:p>
            <a:pPr marL="355600" marR="382905" indent="-342900">
              <a:lnSpc>
                <a:spcPts val="2400"/>
              </a:lnSpc>
              <a:spcBef>
                <a:spcPts val="6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Diabetes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is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typically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diagnosed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when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fasting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blood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glucose </a:t>
            </a:r>
            <a:r>
              <a:rPr sz="2500" dirty="0">
                <a:latin typeface="Calibri"/>
                <a:cs typeface="Calibri"/>
              </a:rPr>
              <a:t>levels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are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126</a:t>
            </a:r>
            <a:r>
              <a:rPr sz="2500" spc="-4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mg/dl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higher.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500" b="1" spc="-20" dirty="0">
                <a:solidFill>
                  <a:srgbClr val="00AFEF"/>
                </a:solidFill>
                <a:latin typeface="Calibri"/>
                <a:cs typeface="Calibri"/>
              </a:rPr>
              <a:t>Postprandial</a:t>
            </a:r>
            <a:r>
              <a:rPr sz="2500" b="1" spc="-10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blood</a:t>
            </a:r>
            <a:r>
              <a:rPr sz="25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glucose</a:t>
            </a:r>
            <a:r>
              <a:rPr sz="25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00AFEF"/>
                </a:solidFill>
                <a:latin typeface="Calibri"/>
                <a:cs typeface="Calibri"/>
              </a:rPr>
              <a:t>test</a:t>
            </a:r>
            <a:r>
              <a:rPr sz="25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glucose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meal.</a:t>
            </a:r>
            <a:endParaRPr sz="24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Microsoft Sans Serif"/>
              <a:buChar char="•"/>
              <a:tabLst>
                <a:tab pos="584200" algn="l"/>
              </a:tabLst>
            </a:pPr>
            <a:r>
              <a:rPr sz="2400" dirty="0">
                <a:latin typeface="Calibri"/>
                <a:cs typeface="Calibri"/>
              </a:rPr>
              <a:t>Normal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range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</a:t>
            </a:r>
            <a:r>
              <a:rPr sz="2400" spc="-10" dirty="0">
                <a:latin typeface="Calibri"/>
                <a:cs typeface="Calibri"/>
              </a:rPr>
              <a:t> 140mg/dl.</a:t>
            </a:r>
            <a:endParaRPr sz="24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Microsoft Sans Serif"/>
              <a:buChar char="•"/>
              <a:tabLst>
                <a:tab pos="584200" algn="l"/>
              </a:tabLst>
            </a:pPr>
            <a:r>
              <a:rPr sz="2400" dirty="0">
                <a:latin typeface="Calibri"/>
                <a:cs typeface="Calibri"/>
              </a:rPr>
              <a:t>High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indicate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diabetes.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72644"/>
            <a:ext cx="43160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Folin</a:t>
            </a:r>
            <a:r>
              <a:rPr sz="4400" spc="-75" dirty="0"/>
              <a:t> </a:t>
            </a:r>
            <a:r>
              <a:rPr sz="4400" dirty="0"/>
              <a:t>-</a:t>
            </a:r>
            <a:r>
              <a:rPr sz="4400" spc="-65" dirty="0"/>
              <a:t> </a:t>
            </a:r>
            <a:r>
              <a:rPr sz="4400" dirty="0"/>
              <a:t>Vui</a:t>
            </a:r>
            <a:r>
              <a:rPr sz="4400" spc="-75" dirty="0"/>
              <a:t> </a:t>
            </a:r>
            <a:r>
              <a:rPr sz="4400" spc="-10" dirty="0"/>
              <a:t>Method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094232"/>
            <a:ext cx="8007350" cy="4888865"/>
          </a:xfrm>
          <a:prstGeom prst="rect">
            <a:avLst/>
          </a:prstGeom>
        </p:spPr>
        <p:txBody>
          <a:bodyPr vert="horz" wrap="square" lIns="0" tIns="336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0"/>
              </a:spcBef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Principle</a:t>
            </a:r>
            <a:r>
              <a:rPr sz="400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4000">
              <a:latin typeface="Calibri"/>
              <a:cs typeface="Calibri"/>
            </a:endParaRPr>
          </a:p>
          <a:p>
            <a:pPr marL="12700" marR="861694" indent="-7620">
              <a:lnSpc>
                <a:spcPct val="100000"/>
              </a:lnSpc>
              <a:spcBef>
                <a:spcPts val="2050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When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reducing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agent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dirty="0">
                <a:latin typeface="Calibri"/>
                <a:cs typeface="Calibri"/>
              </a:rPr>
              <a:t>treated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alkaline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copper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solution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they </a:t>
            </a:r>
            <a:r>
              <a:rPr sz="3200" dirty="0">
                <a:latin typeface="Calibri"/>
                <a:cs typeface="Calibri"/>
              </a:rPr>
              <a:t>reduce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copper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result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insoluble </a:t>
            </a:r>
            <a:r>
              <a:rPr sz="3200" dirty="0">
                <a:latin typeface="Calibri"/>
                <a:cs typeface="Calibri"/>
              </a:rPr>
              <a:t>cuprous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oxide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formed.</a:t>
            </a:r>
            <a:endParaRPr sz="3200">
              <a:latin typeface="Calibri"/>
              <a:cs typeface="Calibri"/>
            </a:endParaRPr>
          </a:p>
          <a:p>
            <a:pPr marL="12700" marR="5080" indent="-7620" algn="just">
              <a:lnSpc>
                <a:spcPct val="100000"/>
              </a:lnSpc>
              <a:spcBef>
                <a:spcPts val="200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cuprous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oxide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allowed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react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with </a:t>
            </a:r>
            <a:r>
              <a:rPr sz="3200" dirty="0">
                <a:latin typeface="Calibri"/>
                <a:cs typeface="Calibri"/>
              </a:rPr>
              <a:t>phospharomolybdate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form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molybdenum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blue </a:t>
            </a:r>
            <a:r>
              <a:rPr sz="3200" dirty="0">
                <a:latin typeface="Calibri"/>
                <a:cs typeface="Calibri"/>
              </a:rPr>
              <a:t>colour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complex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read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420nm.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7656" rIns="0" bIns="0" rtlCol="0">
            <a:spAutoFit/>
          </a:bodyPr>
          <a:lstStyle/>
          <a:p>
            <a:pPr marL="37973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Procedure</a:t>
            </a:r>
            <a:r>
              <a:rPr sz="4000" spc="-215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52704" y="1575562"/>
            <a:ext cx="8097520" cy="3309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5280" marR="5080" indent="-323215" algn="just">
              <a:lnSpc>
                <a:spcPct val="100000"/>
              </a:lnSpc>
              <a:spcBef>
                <a:spcPts val="105"/>
              </a:spcBef>
              <a:buSzPct val="45312"/>
              <a:buFont typeface="Microsoft Sans Serif"/>
              <a:buChar char="•"/>
              <a:tabLst>
                <a:tab pos="335280" algn="l"/>
                <a:tab pos="560705" algn="l"/>
              </a:tabLst>
            </a:pP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dirty="0">
                <a:latin typeface="Microsoft Sans Serif"/>
                <a:cs typeface="Microsoft Sans Serif"/>
              </a:rPr>
              <a:t>1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blood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added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boiling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tube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contain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7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water+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10%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sodium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tungastate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mix </a:t>
            </a:r>
            <a:r>
              <a:rPr sz="3200" dirty="0">
                <a:latin typeface="Microsoft Sans Serif"/>
                <a:cs typeface="Microsoft Sans Serif"/>
              </a:rPr>
              <a:t>it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+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2/3N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H2SO4 with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shaking.</a:t>
            </a:r>
            <a:endParaRPr sz="3200">
              <a:latin typeface="Microsoft Sans Serif"/>
              <a:cs typeface="Microsoft Sans Serif"/>
            </a:endParaRPr>
          </a:p>
          <a:p>
            <a:pPr marL="335280" indent="-322580" algn="just">
              <a:lnSpc>
                <a:spcPct val="100000"/>
              </a:lnSpc>
              <a:spcBef>
                <a:spcPts val="1405"/>
              </a:spcBef>
              <a:buSzPct val="45312"/>
              <a:buChar char="●"/>
              <a:tabLst>
                <a:tab pos="335280" algn="l"/>
              </a:tabLst>
            </a:pPr>
            <a:r>
              <a:rPr sz="3200" dirty="0">
                <a:latin typeface="Microsoft Sans Serif"/>
                <a:cs typeface="Microsoft Sans Serif"/>
              </a:rPr>
              <a:t>Allowed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 stand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for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10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min.</a:t>
            </a:r>
            <a:endParaRPr sz="3200">
              <a:latin typeface="Microsoft Sans Serif"/>
              <a:cs typeface="Microsoft Sans Serif"/>
            </a:endParaRPr>
          </a:p>
          <a:p>
            <a:pPr marL="335280" marR="15875" indent="-323215" algn="just">
              <a:lnSpc>
                <a:spcPct val="100000"/>
              </a:lnSpc>
              <a:spcBef>
                <a:spcPts val="1405"/>
              </a:spcBef>
              <a:buSzPct val="45312"/>
              <a:buChar char="●"/>
              <a:tabLst>
                <a:tab pos="335280" algn="l"/>
              </a:tabLst>
            </a:pPr>
            <a:r>
              <a:rPr sz="3200" dirty="0">
                <a:latin typeface="Microsoft Sans Serif"/>
                <a:cs typeface="Microsoft Sans Serif"/>
              </a:rPr>
              <a:t>Filtered</a:t>
            </a:r>
            <a:r>
              <a:rPr sz="3200" spc="-7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it(This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filtered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tungastic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acid </a:t>
            </a:r>
            <a:r>
              <a:rPr sz="3200" dirty="0">
                <a:latin typeface="Microsoft Sans Serif"/>
                <a:cs typeface="Microsoft Sans Serif"/>
              </a:rPr>
              <a:t>blood filtrate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 it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taken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as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test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sample).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279" y="375006"/>
            <a:ext cx="8006393" cy="55480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3858234"/>
            <a:ext cx="8242300" cy="242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marR="5080" indent="-173990">
              <a:lnSpc>
                <a:spcPct val="119000"/>
              </a:lnSpc>
              <a:spcBef>
                <a:spcPts val="95"/>
              </a:spcBef>
              <a:buChar char="•"/>
              <a:tabLst>
                <a:tab pos="186055" algn="l"/>
                <a:tab pos="469265" algn="l"/>
                <a:tab pos="2399030" algn="l"/>
              </a:tabLst>
            </a:pPr>
            <a:r>
              <a:rPr sz="2900" dirty="0">
                <a:latin typeface="Microsoft Sans Serif"/>
                <a:cs typeface="Microsoft Sans Serif"/>
              </a:rPr>
              <a:t>	</a:t>
            </a:r>
            <a:r>
              <a:rPr sz="2900" dirty="0">
                <a:latin typeface="Calibri"/>
                <a:cs typeface="Calibri"/>
              </a:rPr>
              <a:t>Plot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standard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curve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by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taking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concentration</a:t>
            </a:r>
            <a:r>
              <a:rPr sz="2900" spc="-75" dirty="0">
                <a:latin typeface="Calibri"/>
                <a:cs typeface="Calibri"/>
              </a:rPr>
              <a:t> </a:t>
            </a:r>
            <a:r>
              <a:rPr sz="2900" spc="-25" dirty="0">
                <a:latin typeface="Calibri"/>
                <a:cs typeface="Calibri"/>
              </a:rPr>
              <a:t>of </a:t>
            </a:r>
            <a:r>
              <a:rPr sz="2900" dirty="0">
                <a:latin typeface="Calibri"/>
                <a:cs typeface="Calibri"/>
              </a:rPr>
              <a:t>glucose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along</a:t>
            </a:r>
            <a:r>
              <a:rPr sz="2900" dirty="0">
                <a:latin typeface="Calibri"/>
                <a:cs typeface="Calibri"/>
              </a:rPr>
              <a:t>	</a:t>
            </a:r>
            <a:r>
              <a:rPr sz="2900" spc="-10" dirty="0">
                <a:latin typeface="Calibri"/>
                <a:cs typeface="Calibri"/>
              </a:rPr>
              <a:t>X-</a:t>
            </a:r>
            <a:r>
              <a:rPr sz="2900" dirty="0">
                <a:latin typeface="Calibri"/>
                <a:cs typeface="Calibri"/>
              </a:rPr>
              <a:t>axis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and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absorbance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at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420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nm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along</a:t>
            </a:r>
            <a:endParaRPr sz="2900">
              <a:latin typeface="Calibri"/>
              <a:cs typeface="Calibri"/>
            </a:endParaRPr>
          </a:p>
          <a:p>
            <a:pPr marL="172720" algn="ctr">
              <a:lnSpc>
                <a:spcPct val="100000"/>
              </a:lnSpc>
              <a:spcBef>
                <a:spcPts val="185"/>
              </a:spcBef>
            </a:pPr>
            <a:r>
              <a:rPr sz="2900" spc="-10" dirty="0">
                <a:latin typeface="Calibri"/>
                <a:cs typeface="Calibri"/>
              </a:rPr>
              <a:t>Y-axis.</a:t>
            </a:r>
            <a:endParaRPr sz="2900">
              <a:latin typeface="Calibri"/>
              <a:cs typeface="Calibri"/>
            </a:endParaRPr>
          </a:p>
          <a:p>
            <a:pPr marL="253365" marR="71755" algn="ctr">
              <a:lnSpc>
                <a:spcPct val="100000"/>
              </a:lnSpc>
              <a:tabLst>
                <a:tab pos="3181985" algn="l"/>
              </a:tabLst>
            </a:pPr>
            <a:r>
              <a:rPr sz="2900" dirty="0">
                <a:latin typeface="Calibri"/>
                <a:cs typeface="Calibri"/>
              </a:rPr>
              <a:t>From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standard</a:t>
            </a:r>
            <a:r>
              <a:rPr sz="2900" dirty="0">
                <a:latin typeface="Calibri"/>
                <a:cs typeface="Calibri"/>
              </a:rPr>
              <a:t>	curve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calculate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concentration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glucose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in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the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given</a:t>
            </a:r>
            <a:r>
              <a:rPr sz="2900" spc="-4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sample.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11062"/>
            <a:ext cx="6400800" cy="33422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Calculation</a:t>
            </a:r>
            <a:r>
              <a:rPr sz="4000" spc="-229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53313" y="2465958"/>
            <a:ext cx="803592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5285740" algn="l"/>
                <a:tab pos="5716905" algn="l"/>
              </a:tabLst>
            </a:pPr>
            <a:r>
              <a:rPr sz="3200" dirty="0">
                <a:latin typeface="Times New Roman"/>
                <a:cs typeface="Times New Roman"/>
              </a:rPr>
              <a:t>Mg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glucose/100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ml of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blood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0" dirty="0">
                <a:latin typeface="Times New Roman"/>
                <a:cs typeface="Times New Roman"/>
              </a:rPr>
              <a:t>=</a:t>
            </a:r>
            <a:r>
              <a:rPr sz="3200" dirty="0">
                <a:latin typeface="Times New Roman"/>
                <a:cs typeface="Times New Roman"/>
              </a:rPr>
              <a:t>	mg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glucose </a:t>
            </a:r>
            <a:r>
              <a:rPr sz="3200" dirty="0">
                <a:latin typeface="Times New Roman"/>
                <a:cs typeface="Times New Roman"/>
              </a:rPr>
              <a:t>in standard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×</a:t>
            </a:r>
            <a:r>
              <a:rPr sz="3200" dirty="0">
                <a:latin typeface="Times New Roman"/>
                <a:cs typeface="Times New Roman"/>
              </a:rPr>
              <a:t>(OD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test/OD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standard)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Calibri"/>
                <a:cs typeface="Calibri"/>
              </a:rPr>
              <a:t>× </a:t>
            </a:r>
            <a:r>
              <a:rPr sz="3200" spc="-10" dirty="0">
                <a:latin typeface="Times New Roman"/>
                <a:cs typeface="Times New Roman"/>
              </a:rPr>
              <a:t>100/0.2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400" y="1162558"/>
            <a:ext cx="27552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latin typeface="Times New Roman"/>
                <a:cs typeface="Times New Roman"/>
              </a:rPr>
              <a:t>Disadvantages: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2700" y="1874266"/>
            <a:ext cx="857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•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196" y="1665478"/>
            <a:ext cx="68287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Time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consuming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method.</a:t>
            </a:r>
            <a:endParaRPr sz="3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3000" dirty="0">
                <a:latin typeface="Times New Roman"/>
                <a:cs typeface="Times New Roman"/>
              </a:rPr>
              <a:t>Non-specific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method,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also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measure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fructose.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2700" y="2331847"/>
            <a:ext cx="857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latin typeface="Microsoft Sans Serif"/>
                <a:cs typeface="Microsoft Sans Serif"/>
              </a:rPr>
              <a:t>•</a:t>
            </a:r>
            <a:endParaRPr sz="13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057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-6603"/>
            <a:ext cx="2992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Glucometer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162682"/>
            <a:ext cx="846836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019175" indent="-4572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Blood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placed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test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strip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insert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glucometer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measure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blood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sugar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level.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each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strip,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layers,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including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stiff </a:t>
            </a:r>
            <a:r>
              <a:rPr sz="2800" dirty="0">
                <a:latin typeface="Calibri"/>
                <a:cs typeface="Calibri"/>
              </a:rPr>
              <a:t>plastic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layers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containing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chemicals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acting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spacer.</a:t>
            </a:r>
            <a:endParaRPr sz="2800">
              <a:latin typeface="Calibri"/>
              <a:cs typeface="Calibri"/>
            </a:endParaRPr>
          </a:p>
          <a:p>
            <a:pPr marL="469900" marR="226695" indent="-45720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For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instance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containing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two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electrodes </a:t>
            </a:r>
            <a:r>
              <a:rPr sz="2800" dirty="0">
                <a:latin typeface="Calibri"/>
                <a:cs typeface="Calibri"/>
              </a:rPr>
              <a:t>(silver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similar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metals).</a:t>
            </a:r>
            <a:endParaRPr sz="2800">
              <a:latin typeface="Calibri"/>
              <a:cs typeface="Calibri"/>
            </a:endParaRPr>
          </a:p>
          <a:p>
            <a:pPr marL="469900" marR="240665" indent="-457200" algn="just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There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immobilized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enzyme,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 </a:t>
            </a:r>
            <a:r>
              <a:rPr sz="2800" dirty="0">
                <a:latin typeface="Calibri"/>
                <a:cs typeface="Calibri"/>
              </a:rPr>
              <a:t>oxidase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another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layer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containing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microcrystalline </a:t>
            </a:r>
            <a:r>
              <a:rPr sz="2800" dirty="0">
                <a:latin typeface="Calibri"/>
                <a:cs typeface="Calibri"/>
              </a:rPr>
              <a:t>potassium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ferricyanide.</a:t>
            </a:r>
            <a:endParaRPr sz="2800">
              <a:latin typeface="Calibri"/>
              <a:cs typeface="Calibri"/>
            </a:endParaRPr>
          </a:p>
          <a:p>
            <a:pPr marL="469265" indent="-456565" algn="just">
              <a:lnSpc>
                <a:spcPct val="100000"/>
              </a:lnSpc>
              <a:buFont typeface="Microsoft Sans Serif"/>
              <a:buChar char="•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interest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glucose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enzyme.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294" y="5841"/>
            <a:ext cx="2107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Principle: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846" y="732789"/>
            <a:ext cx="1518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Microsoft Sans Serif"/>
                <a:cs typeface="Microsoft Sans Serif"/>
              </a:rPr>
              <a:t>Glucose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015111"/>
            <a:ext cx="1737360" cy="103505"/>
          </a:xfrm>
          <a:custGeom>
            <a:avLst/>
            <a:gdLst/>
            <a:ahLst/>
            <a:cxnLst/>
            <a:rect l="l" t="t" r="r" b="b"/>
            <a:pathLst>
              <a:path w="1737360" h="103505">
                <a:moveTo>
                  <a:pt x="1712250" y="51688"/>
                </a:moveTo>
                <a:lnTo>
                  <a:pt x="1642364" y="92455"/>
                </a:lnTo>
                <a:lnTo>
                  <a:pt x="1641348" y="96265"/>
                </a:lnTo>
                <a:lnTo>
                  <a:pt x="1644903" y="102362"/>
                </a:lnTo>
                <a:lnTo>
                  <a:pt x="1648714" y="103377"/>
                </a:lnTo>
                <a:lnTo>
                  <a:pt x="1726469" y="58038"/>
                </a:lnTo>
                <a:lnTo>
                  <a:pt x="1724787" y="58038"/>
                </a:lnTo>
                <a:lnTo>
                  <a:pt x="1724787" y="57150"/>
                </a:lnTo>
                <a:lnTo>
                  <a:pt x="1721612" y="57150"/>
                </a:lnTo>
                <a:lnTo>
                  <a:pt x="1712250" y="51688"/>
                </a:lnTo>
                <a:close/>
              </a:path>
              <a:path w="1737360" h="103505">
                <a:moveTo>
                  <a:pt x="170136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701364" y="58038"/>
                </a:lnTo>
                <a:lnTo>
                  <a:pt x="1712250" y="51688"/>
                </a:lnTo>
                <a:lnTo>
                  <a:pt x="1701364" y="45338"/>
                </a:lnTo>
                <a:close/>
              </a:path>
              <a:path w="1737360" h="103505">
                <a:moveTo>
                  <a:pt x="1726469" y="45338"/>
                </a:moveTo>
                <a:lnTo>
                  <a:pt x="1724787" y="45338"/>
                </a:lnTo>
                <a:lnTo>
                  <a:pt x="1724787" y="58038"/>
                </a:lnTo>
                <a:lnTo>
                  <a:pt x="1726469" y="58038"/>
                </a:lnTo>
                <a:lnTo>
                  <a:pt x="1737360" y="51688"/>
                </a:lnTo>
                <a:lnTo>
                  <a:pt x="1726469" y="45338"/>
                </a:lnTo>
                <a:close/>
              </a:path>
              <a:path w="1737360" h="103505">
                <a:moveTo>
                  <a:pt x="1721612" y="46227"/>
                </a:moveTo>
                <a:lnTo>
                  <a:pt x="1712250" y="51688"/>
                </a:lnTo>
                <a:lnTo>
                  <a:pt x="1721612" y="57150"/>
                </a:lnTo>
                <a:lnTo>
                  <a:pt x="1721612" y="46227"/>
                </a:lnTo>
                <a:close/>
              </a:path>
              <a:path w="1737360" h="103505">
                <a:moveTo>
                  <a:pt x="1724787" y="46227"/>
                </a:moveTo>
                <a:lnTo>
                  <a:pt x="1721612" y="46227"/>
                </a:lnTo>
                <a:lnTo>
                  <a:pt x="1721612" y="57150"/>
                </a:lnTo>
                <a:lnTo>
                  <a:pt x="1724787" y="57150"/>
                </a:lnTo>
                <a:lnTo>
                  <a:pt x="1724787" y="46227"/>
                </a:lnTo>
                <a:close/>
              </a:path>
              <a:path w="1737360" h="103505">
                <a:moveTo>
                  <a:pt x="1648714" y="0"/>
                </a:moveTo>
                <a:lnTo>
                  <a:pt x="1644903" y="1015"/>
                </a:lnTo>
                <a:lnTo>
                  <a:pt x="1641348" y="7112"/>
                </a:lnTo>
                <a:lnTo>
                  <a:pt x="1642364" y="10922"/>
                </a:lnTo>
                <a:lnTo>
                  <a:pt x="1712250" y="51688"/>
                </a:lnTo>
                <a:lnTo>
                  <a:pt x="1721612" y="46227"/>
                </a:lnTo>
                <a:lnTo>
                  <a:pt x="1724787" y="46227"/>
                </a:lnTo>
                <a:lnTo>
                  <a:pt x="1724787" y="45338"/>
                </a:lnTo>
                <a:lnTo>
                  <a:pt x="1726469" y="45338"/>
                </a:lnTo>
                <a:lnTo>
                  <a:pt x="1648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75585" y="696595"/>
            <a:ext cx="605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Microsoft Sans Serif"/>
                <a:cs typeface="Microsoft Sans Serif"/>
              </a:rPr>
              <a:t>GOD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9928" y="693242"/>
            <a:ext cx="2825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Glucuronic</a:t>
            </a:r>
            <a:r>
              <a:rPr sz="3200" spc="-155" dirty="0">
                <a:latin typeface="Microsoft Sans Serif"/>
                <a:cs typeface="Microsoft Sans Serif"/>
              </a:rPr>
              <a:t> </a:t>
            </a:r>
            <a:r>
              <a:rPr sz="3200" spc="-20" dirty="0">
                <a:latin typeface="Microsoft Sans Serif"/>
                <a:cs typeface="Microsoft Sans Serif"/>
              </a:rPr>
              <a:t>acid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35040" y="1709292"/>
            <a:ext cx="1463040" cy="103505"/>
          </a:xfrm>
          <a:custGeom>
            <a:avLst/>
            <a:gdLst/>
            <a:ahLst/>
            <a:cxnLst/>
            <a:rect l="l" t="t" r="r" b="b"/>
            <a:pathLst>
              <a:path w="1463040" h="103505">
                <a:moveTo>
                  <a:pt x="1437930" y="51689"/>
                </a:moveTo>
                <a:lnTo>
                  <a:pt x="1368043" y="92456"/>
                </a:lnTo>
                <a:lnTo>
                  <a:pt x="1367028" y="96393"/>
                </a:lnTo>
                <a:lnTo>
                  <a:pt x="1368806" y="99314"/>
                </a:lnTo>
                <a:lnTo>
                  <a:pt x="1370584" y="102362"/>
                </a:lnTo>
                <a:lnTo>
                  <a:pt x="1374393" y="103378"/>
                </a:lnTo>
                <a:lnTo>
                  <a:pt x="1452149" y="58039"/>
                </a:lnTo>
                <a:lnTo>
                  <a:pt x="1450466" y="58039"/>
                </a:lnTo>
                <a:lnTo>
                  <a:pt x="1450466" y="57150"/>
                </a:lnTo>
                <a:lnTo>
                  <a:pt x="1447291" y="57150"/>
                </a:lnTo>
                <a:lnTo>
                  <a:pt x="1437930" y="51689"/>
                </a:lnTo>
                <a:close/>
              </a:path>
              <a:path w="1463040" h="103505">
                <a:moveTo>
                  <a:pt x="1427044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1427044" y="58039"/>
                </a:lnTo>
                <a:lnTo>
                  <a:pt x="1437930" y="51689"/>
                </a:lnTo>
                <a:lnTo>
                  <a:pt x="1427044" y="45339"/>
                </a:lnTo>
                <a:close/>
              </a:path>
              <a:path w="1463040" h="103505">
                <a:moveTo>
                  <a:pt x="1452149" y="45339"/>
                </a:moveTo>
                <a:lnTo>
                  <a:pt x="1450466" y="45339"/>
                </a:lnTo>
                <a:lnTo>
                  <a:pt x="1450466" y="58039"/>
                </a:lnTo>
                <a:lnTo>
                  <a:pt x="1452149" y="58039"/>
                </a:lnTo>
                <a:lnTo>
                  <a:pt x="1463039" y="51689"/>
                </a:lnTo>
                <a:lnTo>
                  <a:pt x="1452149" y="45339"/>
                </a:lnTo>
                <a:close/>
              </a:path>
              <a:path w="1463040" h="103505">
                <a:moveTo>
                  <a:pt x="1447291" y="46228"/>
                </a:moveTo>
                <a:lnTo>
                  <a:pt x="1437930" y="51689"/>
                </a:lnTo>
                <a:lnTo>
                  <a:pt x="1447291" y="57150"/>
                </a:lnTo>
                <a:lnTo>
                  <a:pt x="1447291" y="46228"/>
                </a:lnTo>
                <a:close/>
              </a:path>
              <a:path w="1463040" h="103505">
                <a:moveTo>
                  <a:pt x="1450466" y="46228"/>
                </a:moveTo>
                <a:lnTo>
                  <a:pt x="1447291" y="46228"/>
                </a:lnTo>
                <a:lnTo>
                  <a:pt x="1447291" y="57150"/>
                </a:lnTo>
                <a:lnTo>
                  <a:pt x="1450466" y="57150"/>
                </a:lnTo>
                <a:lnTo>
                  <a:pt x="1450466" y="46228"/>
                </a:lnTo>
                <a:close/>
              </a:path>
              <a:path w="1463040" h="103505">
                <a:moveTo>
                  <a:pt x="1374393" y="0"/>
                </a:moveTo>
                <a:lnTo>
                  <a:pt x="1370584" y="1016"/>
                </a:lnTo>
                <a:lnTo>
                  <a:pt x="1367028" y="7112"/>
                </a:lnTo>
                <a:lnTo>
                  <a:pt x="1368043" y="10922"/>
                </a:lnTo>
                <a:lnTo>
                  <a:pt x="1437930" y="51689"/>
                </a:lnTo>
                <a:lnTo>
                  <a:pt x="1447291" y="46228"/>
                </a:lnTo>
                <a:lnTo>
                  <a:pt x="1450466" y="46228"/>
                </a:lnTo>
                <a:lnTo>
                  <a:pt x="1450466" y="45339"/>
                </a:lnTo>
                <a:lnTo>
                  <a:pt x="1452149" y="45339"/>
                </a:lnTo>
                <a:lnTo>
                  <a:pt x="13743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74867" y="2508757"/>
            <a:ext cx="823594" cy="103505"/>
          </a:xfrm>
          <a:custGeom>
            <a:avLst/>
            <a:gdLst/>
            <a:ahLst/>
            <a:cxnLst/>
            <a:rect l="l" t="t" r="r" b="b"/>
            <a:pathLst>
              <a:path w="823595" h="103505">
                <a:moveTo>
                  <a:pt x="797850" y="51688"/>
                </a:moveTo>
                <a:lnTo>
                  <a:pt x="731012" y="90677"/>
                </a:lnTo>
                <a:lnTo>
                  <a:pt x="727964" y="92328"/>
                </a:lnTo>
                <a:lnTo>
                  <a:pt x="726948" y="96265"/>
                </a:lnTo>
                <a:lnTo>
                  <a:pt x="730504" y="102362"/>
                </a:lnTo>
                <a:lnTo>
                  <a:pt x="734441" y="103377"/>
                </a:lnTo>
                <a:lnTo>
                  <a:pt x="812196" y="58038"/>
                </a:lnTo>
                <a:lnTo>
                  <a:pt x="810387" y="58038"/>
                </a:lnTo>
                <a:lnTo>
                  <a:pt x="810387" y="57150"/>
                </a:lnTo>
                <a:lnTo>
                  <a:pt x="807212" y="57150"/>
                </a:lnTo>
                <a:lnTo>
                  <a:pt x="797850" y="51688"/>
                </a:lnTo>
                <a:close/>
              </a:path>
              <a:path w="823595" h="103505">
                <a:moveTo>
                  <a:pt x="78696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786964" y="58038"/>
                </a:lnTo>
                <a:lnTo>
                  <a:pt x="797850" y="51688"/>
                </a:lnTo>
                <a:lnTo>
                  <a:pt x="786964" y="45338"/>
                </a:lnTo>
                <a:close/>
              </a:path>
              <a:path w="823595" h="103505">
                <a:moveTo>
                  <a:pt x="812196" y="45338"/>
                </a:moveTo>
                <a:lnTo>
                  <a:pt x="810387" y="45338"/>
                </a:lnTo>
                <a:lnTo>
                  <a:pt x="810387" y="58038"/>
                </a:lnTo>
                <a:lnTo>
                  <a:pt x="812196" y="58038"/>
                </a:lnTo>
                <a:lnTo>
                  <a:pt x="823087" y="51688"/>
                </a:lnTo>
                <a:lnTo>
                  <a:pt x="812196" y="45338"/>
                </a:lnTo>
                <a:close/>
              </a:path>
              <a:path w="823595" h="103505">
                <a:moveTo>
                  <a:pt x="807212" y="46227"/>
                </a:moveTo>
                <a:lnTo>
                  <a:pt x="797850" y="51688"/>
                </a:lnTo>
                <a:lnTo>
                  <a:pt x="807212" y="57150"/>
                </a:lnTo>
                <a:lnTo>
                  <a:pt x="807212" y="46227"/>
                </a:lnTo>
                <a:close/>
              </a:path>
              <a:path w="823595" h="103505">
                <a:moveTo>
                  <a:pt x="810387" y="46227"/>
                </a:moveTo>
                <a:lnTo>
                  <a:pt x="807212" y="46227"/>
                </a:lnTo>
                <a:lnTo>
                  <a:pt x="807212" y="57150"/>
                </a:lnTo>
                <a:lnTo>
                  <a:pt x="810387" y="57150"/>
                </a:lnTo>
                <a:lnTo>
                  <a:pt x="810387" y="46227"/>
                </a:lnTo>
                <a:close/>
              </a:path>
              <a:path w="823595" h="103505">
                <a:moveTo>
                  <a:pt x="734441" y="0"/>
                </a:moveTo>
                <a:lnTo>
                  <a:pt x="730504" y="1015"/>
                </a:lnTo>
                <a:lnTo>
                  <a:pt x="728726" y="4063"/>
                </a:lnTo>
                <a:lnTo>
                  <a:pt x="726948" y="6984"/>
                </a:lnTo>
                <a:lnTo>
                  <a:pt x="727964" y="10921"/>
                </a:lnTo>
                <a:lnTo>
                  <a:pt x="797850" y="51688"/>
                </a:lnTo>
                <a:lnTo>
                  <a:pt x="807212" y="46227"/>
                </a:lnTo>
                <a:lnTo>
                  <a:pt x="810387" y="46227"/>
                </a:lnTo>
                <a:lnTo>
                  <a:pt x="810387" y="45338"/>
                </a:lnTo>
                <a:lnTo>
                  <a:pt x="812196" y="45338"/>
                </a:lnTo>
                <a:lnTo>
                  <a:pt x="7344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0968" y="2508757"/>
            <a:ext cx="548640" cy="103505"/>
          </a:xfrm>
          <a:custGeom>
            <a:avLst/>
            <a:gdLst/>
            <a:ahLst/>
            <a:cxnLst/>
            <a:rect l="l" t="t" r="r" b="b"/>
            <a:pathLst>
              <a:path w="548640" h="103505">
                <a:moveTo>
                  <a:pt x="523530" y="51688"/>
                </a:moveTo>
                <a:lnTo>
                  <a:pt x="456691" y="90677"/>
                </a:lnTo>
                <a:lnTo>
                  <a:pt x="453644" y="92328"/>
                </a:lnTo>
                <a:lnTo>
                  <a:pt x="452627" y="96265"/>
                </a:lnTo>
                <a:lnTo>
                  <a:pt x="456183" y="102362"/>
                </a:lnTo>
                <a:lnTo>
                  <a:pt x="460121" y="103377"/>
                </a:lnTo>
                <a:lnTo>
                  <a:pt x="463041" y="101600"/>
                </a:lnTo>
                <a:lnTo>
                  <a:pt x="537749" y="58038"/>
                </a:lnTo>
                <a:lnTo>
                  <a:pt x="536066" y="58038"/>
                </a:lnTo>
                <a:lnTo>
                  <a:pt x="536066" y="57150"/>
                </a:lnTo>
                <a:lnTo>
                  <a:pt x="532891" y="57150"/>
                </a:lnTo>
                <a:lnTo>
                  <a:pt x="523530" y="51688"/>
                </a:lnTo>
                <a:close/>
              </a:path>
              <a:path w="548640" h="103505">
                <a:moveTo>
                  <a:pt x="512644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512644" y="58038"/>
                </a:lnTo>
                <a:lnTo>
                  <a:pt x="523530" y="51688"/>
                </a:lnTo>
                <a:lnTo>
                  <a:pt x="512644" y="45338"/>
                </a:lnTo>
                <a:close/>
              </a:path>
              <a:path w="548640" h="103505">
                <a:moveTo>
                  <a:pt x="537749" y="45338"/>
                </a:moveTo>
                <a:lnTo>
                  <a:pt x="536066" y="45338"/>
                </a:lnTo>
                <a:lnTo>
                  <a:pt x="536066" y="58038"/>
                </a:lnTo>
                <a:lnTo>
                  <a:pt x="537749" y="58038"/>
                </a:lnTo>
                <a:lnTo>
                  <a:pt x="548639" y="51688"/>
                </a:lnTo>
                <a:lnTo>
                  <a:pt x="537749" y="45338"/>
                </a:lnTo>
                <a:close/>
              </a:path>
              <a:path w="548640" h="103505">
                <a:moveTo>
                  <a:pt x="532891" y="46227"/>
                </a:moveTo>
                <a:lnTo>
                  <a:pt x="523530" y="51688"/>
                </a:lnTo>
                <a:lnTo>
                  <a:pt x="532891" y="57150"/>
                </a:lnTo>
                <a:lnTo>
                  <a:pt x="532891" y="46227"/>
                </a:lnTo>
                <a:close/>
              </a:path>
              <a:path w="548640" h="103505">
                <a:moveTo>
                  <a:pt x="536066" y="46227"/>
                </a:moveTo>
                <a:lnTo>
                  <a:pt x="532891" y="46227"/>
                </a:lnTo>
                <a:lnTo>
                  <a:pt x="532891" y="57150"/>
                </a:lnTo>
                <a:lnTo>
                  <a:pt x="536066" y="57150"/>
                </a:lnTo>
                <a:lnTo>
                  <a:pt x="536066" y="46227"/>
                </a:lnTo>
                <a:close/>
              </a:path>
              <a:path w="548640" h="103505">
                <a:moveTo>
                  <a:pt x="460121" y="0"/>
                </a:moveTo>
                <a:lnTo>
                  <a:pt x="456183" y="1015"/>
                </a:lnTo>
                <a:lnTo>
                  <a:pt x="454405" y="4063"/>
                </a:lnTo>
                <a:lnTo>
                  <a:pt x="452627" y="6984"/>
                </a:lnTo>
                <a:lnTo>
                  <a:pt x="453644" y="10921"/>
                </a:lnTo>
                <a:lnTo>
                  <a:pt x="523530" y="51688"/>
                </a:lnTo>
                <a:lnTo>
                  <a:pt x="532891" y="46227"/>
                </a:lnTo>
                <a:lnTo>
                  <a:pt x="536066" y="46227"/>
                </a:lnTo>
                <a:lnTo>
                  <a:pt x="536066" y="45338"/>
                </a:lnTo>
                <a:lnTo>
                  <a:pt x="537749" y="45338"/>
                </a:lnTo>
                <a:lnTo>
                  <a:pt x="463041" y="1777"/>
                </a:lnTo>
                <a:lnTo>
                  <a:pt x="4601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1140" y="1434845"/>
            <a:ext cx="8827135" cy="4850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Microsoft Sans Serif"/>
                <a:cs typeface="Microsoft Sans Serif"/>
              </a:rPr>
              <a:t>Glucuronic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acid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+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ferricynide</a:t>
            </a:r>
            <a:endParaRPr sz="3200">
              <a:latin typeface="Microsoft Sans Serif"/>
              <a:cs typeface="Microsoft Sans Serif"/>
            </a:endParaRPr>
          </a:p>
          <a:p>
            <a:pPr marL="3326129">
              <a:lnSpc>
                <a:spcPct val="100000"/>
              </a:lnSpc>
              <a:spcBef>
                <a:spcPts val="2800"/>
              </a:spcBef>
              <a:tabLst>
                <a:tab pos="6412865" algn="l"/>
                <a:tab pos="7457440" algn="l"/>
              </a:tabLst>
            </a:pPr>
            <a:r>
              <a:rPr sz="3200" spc="-10" dirty="0">
                <a:latin typeface="Microsoft Sans Serif"/>
                <a:cs typeface="Microsoft Sans Serif"/>
              </a:rPr>
              <a:t>ferrocynide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50" dirty="0">
                <a:latin typeface="Microsoft Sans Serif"/>
                <a:cs typeface="Microsoft Sans Serif"/>
              </a:rPr>
              <a:t>ē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10" dirty="0">
                <a:latin typeface="Microsoft Sans Serif"/>
                <a:cs typeface="Microsoft Sans Serif"/>
              </a:rPr>
              <a:t>Current</a:t>
            </a:r>
            <a:endParaRPr sz="3200">
              <a:latin typeface="Microsoft Sans Serif"/>
              <a:cs typeface="Microsoft Sans Serif"/>
            </a:endParaRPr>
          </a:p>
          <a:p>
            <a:pPr marL="297815" marR="665480" indent="-285750" algn="just">
              <a:lnSpc>
                <a:spcPct val="100000"/>
              </a:lnSpc>
              <a:spcBef>
                <a:spcPts val="62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principle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behind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blood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glucose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meter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on 	</a:t>
            </a:r>
            <a:r>
              <a:rPr sz="2800" spc="-10" dirty="0">
                <a:latin typeface="Calibri"/>
                <a:cs typeface="Calibri"/>
              </a:rPr>
              <a:t>reactions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analyzed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electrochemical</a:t>
            </a:r>
            <a:r>
              <a:rPr sz="2800" spc="43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sensor.</a:t>
            </a:r>
            <a:endParaRPr sz="2800">
              <a:latin typeface="Calibri"/>
              <a:cs typeface="Calibri"/>
            </a:endParaRPr>
          </a:p>
          <a:p>
            <a:pPr marL="297815" marR="606425" indent="-285750" algn="just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glucose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blood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sample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 	</a:t>
            </a:r>
            <a:r>
              <a:rPr sz="2800" dirty="0">
                <a:latin typeface="Calibri"/>
                <a:cs typeface="Calibri"/>
              </a:rPr>
              <a:t>oxidase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glucuronic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acid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reacts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	ferricyanide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ferrocyanide.</a:t>
            </a:r>
            <a:endParaRPr sz="2800">
              <a:latin typeface="Calibri"/>
              <a:cs typeface="Calibri"/>
            </a:endParaRPr>
          </a:p>
          <a:p>
            <a:pPr marL="299085" marR="17843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electrode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oxidizes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ferrocyanide,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generate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current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directly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proportional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 concentration.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00076"/>
            <a:ext cx="8235315" cy="590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Glucometer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chemistry.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9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Currently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glucometer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available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25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379730" lvl="1" indent="-229870">
              <a:lnSpc>
                <a:spcPct val="100000"/>
              </a:lnSpc>
              <a:buChar char="-"/>
              <a:tabLst>
                <a:tab pos="379730" algn="l"/>
              </a:tabLst>
            </a:pP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10" dirty="0">
                <a:latin typeface="Calibri"/>
                <a:cs typeface="Calibri"/>
              </a:rPr>
              <a:t> equivalent</a:t>
            </a:r>
            <a:endParaRPr sz="2400">
              <a:latin typeface="Calibri"/>
              <a:cs typeface="Calibri"/>
            </a:endParaRPr>
          </a:p>
          <a:p>
            <a:pPr marL="379730" lvl="1" indent="-229870">
              <a:lnSpc>
                <a:spcPct val="100000"/>
              </a:lnSpc>
              <a:buChar char="-"/>
              <a:tabLst>
                <a:tab pos="379730" algn="l"/>
              </a:tabLst>
            </a:pPr>
            <a:r>
              <a:rPr sz="2400" dirty="0">
                <a:latin typeface="Calibri"/>
                <a:cs typeface="Calibri"/>
              </a:rPr>
              <a:t>whole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10" dirty="0">
                <a:latin typeface="Calibri"/>
                <a:cs typeface="Calibri"/>
              </a:rPr>
              <a:t> glucose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ts val="2590"/>
              </a:lnSpc>
              <a:spcBef>
                <a:spcPts val="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Glucose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plasma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15%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whole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590"/>
              </a:lnSpc>
            </a:pPr>
            <a:r>
              <a:rPr sz="2400" spc="-10" dirty="0">
                <a:latin typeface="Calibri"/>
                <a:cs typeface="Calibri"/>
              </a:rPr>
              <a:t>blood.</a:t>
            </a:r>
            <a:endParaRPr sz="2400">
              <a:latin typeface="Calibri"/>
              <a:cs typeface="Calibri"/>
            </a:endParaRPr>
          </a:p>
          <a:p>
            <a:pPr marL="355600" marR="132715" indent="-342900">
              <a:lnSpc>
                <a:spcPct val="80000"/>
              </a:lnSpc>
              <a:spcBef>
                <a:spcPts val="575"/>
              </a:spcBef>
              <a:buFont typeface="Microsoft Sans Serif"/>
              <a:buChar char="•"/>
              <a:tabLst>
                <a:tab pos="355600" algn="l"/>
                <a:tab pos="2158365" algn="l"/>
                <a:tab pos="3795395" algn="l"/>
                <a:tab pos="4197985" algn="l"/>
                <a:tab pos="4422140" algn="l"/>
              </a:tabLst>
            </a:pPr>
            <a:r>
              <a:rPr sz="2400" dirty="0">
                <a:latin typeface="Calibri"/>
                <a:cs typeface="Calibri"/>
              </a:rPr>
              <a:t>So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patients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	know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</a:t>
            </a:r>
            <a:r>
              <a:rPr sz="2400" spc="-25" dirty="0">
                <a:latin typeface="Calibri"/>
                <a:cs typeface="Calibri"/>
              </a:rPr>
              <a:t> in </a:t>
            </a:r>
            <a:r>
              <a:rPr sz="2400" dirty="0">
                <a:latin typeface="Calibri"/>
                <a:cs typeface="Calibri"/>
              </a:rPr>
              <a:t>“whole</a:t>
            </a:r>
            <a:r>
              <a:rPr sz="2400" spc="-10" dirty="0">
                <a:latin typeface="Calibri"/>
                <a:cs typeface="Calibri"/>
              </a:rPr>
              <a:t> blood</a:t>
            </a:r>
            <a:r>
              <a:rPr sz="2400" dirty="0">
                <a:latin typeface="Calibri"/>
                <a:cs typeface="Calibri"/>
              </a:rPr>
              <a:t>	equivalent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ˮ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	“plasma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equivalent</a:t>
            </a:r>
            <a:r>
              <a:rPr sz="2400" spc="-35" dirty="0">
                <a:latin typeface="Calibri"/>
                <a:cs typeface="Calibri"/>
              </a:rPr>
              <a:t> ˮ.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Advantages: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Can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capillary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blood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collection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method.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Microsoft Sans Serif"/>
              <a:buChar char="•"/>
            </a:pPr>
            <a:endParaRPr sz="23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Disadvantages: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5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coastly.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slightly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result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actual.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594" rIns="0" bIns="0" rtlCol="0">
            <a:spAutoFit/>
          </a:bodyPr>
          <a:lstStyle/>
          <a:p>
            <a:pPr marL="3757929" marR="5080" indent="-296354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MEASUREMENT</a:t>
            </a:r>
            <a:r>
              <a:rPr sz="4400" spc="-90" dirty="0"/>
              <a:t> </a:t>
            </a:r>
            <a:r>
              <a:rPr sz="4400" dirty="0"/>
              <a:t>OF</a:t>
            </a:r>
            <a:r>
              <a:rPr sz="4400" spc="-95" dirty="0"/>
              <a:t> </a:t>
            </a:r>
            <a:r>
              <a:rPr sz="4400" dirty="0"/>
              <a:t>GLUCOSE</a:t>
            </a:r>
            <a:r>
              <a:rPr sz="4400" spc="-90" dirty="0"/>
              <a:t> </a:t>
            </a:r>
            <a:r>
              <a:rPr sz="4400" spc="-25" dirty="0"/>
              <a:t>IN </a:t>
            </a:r>
            <a:r>
              <a:rPr sz="4400" spc="-10" dirty="0"/>
              <a:t>URINE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720" y="2357120"/>
            <a:ext cx="6177915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indent="-4572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471170" algn="l"/>
              </a:tabLst>
            </a:pP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glucose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estimation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urine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collected.</a:t>
            </a:r>
            <a:endParaRPr sz="2400">
              <a:latin typeface="Calibri"/>
              <a:cs typeface="Calibri"/>
            </a:endParaRPr>
          </a:p>
          <a:p>
            <a:pPr marL="608330" indent="-594360">
              <a:lnSpc>
                <a:spcPct val="100000"/>
              </a:lnSpc>
              <a:spcBef>
                <a:spcPts val="2005"/>
              </a:spcBef>
              <a:buClr>
                <a:srgbClr val="000000"/>
              </a:buClr>
              <a:buFont typeface="Microsoft Sans Serif"/>
              <a:buChar char="•"/>
              <a:tabLst>
                <a:tab pos="608330" algn="l"/>
              </a:tabLst>
            </a:pPr>
            <a:r>
              <a:rPr sz="2400" b="1" spc="-10" dirty="0">
                <a:solidFill>
                  <a:srgbClr val="00AFEF"/>
                </a:solidFill>
                <a:latin typeface="Calibri"/>
                <a:cs typeface="Calibri"/>
              </a:rPr>
              <a:t>METHOD:</a:t>
            </a:r>
            <a:endParaRPr sz="2400">
              <a:latin typeface="Calibri"/>
              <a:cs typeface="Calibri"/>
            </a:endParaRPr>
          </a:p>
          <a:p>
            <a:pPr marL="13970" marR="4386580">
              <a:lnSpc>
                <a:spcPts val="4890"/>
              </a:lnSpc>
              <a:spcBef>
                <a:spcPts val="480"/>
              </a:spcBef>
            </a:pPr>
            <a:r>
              <a:rPr sz="2400" spc="-10" dirty="0">
                <a:latin typeface="Calibri"/>
                <a:cs typeface="Calibri"/>
              </a:rPr>
              <a:t>1.Qualitative </a:t>
            </a:r>
            <a:r>
              <a:rPr sz="2400" spc="-20" dirty="0">
                <a:latin typeface="Calibri"/>
                <a:cs typeface="Calibri"/>
              </a:rPr>
              <a:t>2.Quantitative</a:t>
            </a:r>
            <a:endParaRPr sz="2400">
              <a:latin typeface="Calibri"/>
              <a:cs typeface="Calibri"/>
            </a:endParaRPr>
          </a:p>
          <a:p>
            <a:pPr marL="244475" marR="2566035" indent="-234315">
              <a:lnSpc>
                <a:spcPts val="4870"/>
              </a:lnSpc>
              <a:spcBef>
                <a:spcPts val="5"/>
              </a:spcBef>
              <a:buSzPct val="95833"/>
              <a:buAutoNum type="arabicPeriod" startAt="3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Semi-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quantitative 	</a:t>
            </a:r>
            <a:r>
              <a:rPr sz="2400" spc="-35" dirty="0">
                <a:latin typeface="Calibri"/>
                <a:cs typeface="Calibri"/>
              </a:rPr>
              <a:t>1)</a:t>
            </a:r>
            <a:r>
              <a:rPr sz="2400" spc="-35" dirty="0">
                <a:solidFill>
                  <a:srgbClr val="00AFEF"/>
                </a:solidFill>
                <a:latin typeface="Calibri"/>
                <a:cs typeface="Calibri"/>
              </a:rPr>
              <a:t>QUALITATIVE</a:t>
            </a:r>
            <a:r>
              <a:rPr sz="2400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METHOD:</a:t>
            </a:r>
            <a:endParaRPr sz="2400">
              <a:latin typeface="Calibri"/>
              <a:cs typeface="Calibri"/>
            </a:endParaRPr>
          </a:p>
          <a:p>
            <a:pPr marL="118745" lvl="1" indent="-114935">
              <a:lnSpc>
                <a:spcPct val="100000"/>
              </a:lnSpc>
              <a:spcBef>
                <a:spcPts val="1515"/>
              </a:spcBef>
              <a:buSzPct val="95833"/>
              <a:buFont typeface="Microsoft Sans Serif"/>
              <a:buChar char="•"/>
              <a:tabLst>
                <a:tab pos="118745" algn="l"/>
              </a:tabLst>
            </a:pPr>
            <a:r>
              <a:rPr sz="2400" dirty="0">
                <a:latin typeface="Calibri"/>
                <a:cs typeface="Calibri"/>
              </a:rPr>
              <a:t>It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determination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Benedict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423"/>
            <a:ext cx="8064500" cy="617728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Glycosylated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hemoglobin</a:t>
            </a:r>
            <a:r>
              <a:rPr sz="32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619125" indent="-606425">
              <a:lnSpc>
                <a:spcPct val="100000"/>
              </a:lnSpc>
              <a:spcBef>
                <a:spcPts val="1175"/>
              </a:spcBef>
              <a:buFont typeface="Microsoft Sans Serif"/>
              <a:buChar char="•"/>
              <a:tabLst>
                <a:tab pos="619125" algn="l"/>
              </a:tabLst>
            </a:pPr>
            <a:r>
              <a:rPr sz="3200" dirty="0">
                <a:latin typeface="Calibri"/>
                <a:cs typeface="Calibri"/>
              </a:rPr>
              <a:t>hemoglobin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bound.</a:t>
            </a:r>
            <a:endParaRPr sz="3200">
              <a:latin typeface="Calibri"/>
              <a:cs typeface="Calibri"/>
            </a:endParaRPr>
          </a:p>
          <a:p>
            <a:pPr marL="527685" marR="1363980" indent="-515620">
              <a:lnSpc>
                <a:spcPts val="3460"/>
              </a:lnSpc>
              <a:spcBef>
                <a:spcPts val="815"/>
              </a:spcBef>
              <a:buFont typeface="Microsoft Sans Serif"/>
              <a:buChar char="•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Also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known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glycohemoglobin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as </a:t>
            </a:r>
            <a:r>
              <a:rPr sz="3200" dirty="0">
                <a:latin typeface="Calibri"/>
                <a:cs typeface="Calibri"/>
              </a:rPr>
              <a:t>hemoglobin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A1C.</a:t>
            </a:r>
            <a:endParaRPr sz="3200">
              <a:latin typeface="Calibri"/>
              <a:cs typeface="Calibri"/>
            </a:endParaRPr>
          </a:p>
          <a:p>
            <a:pPr marL="527685" marR="603885" indent="-515620">
              <a:lnSpc>
                <a:spcPts val="3460"/>
              </a:lnSpc>
              <a:spcBef>
                <a:spcPts val="765"/>
              </a:spcBef>
              <a:buFont typeface="Microsoft Sans Serif"/>
              <a:buChar char="•"/>
              <a:tabLst>
                <a:tab pos="527685" algn="l"/>
              </a:tabLst>
            </a:pPr>
            <a:r>
              <a:rPr sz="3200" spc="-45" dirty="0">
                <a:latin typeface="Calibri"/>
                <a:cs typeface="Calibri"/>
              </a:rPr>
              <a:t>Tested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monitor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long-term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control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diabetes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mellitus.</a:t>
            </a:r>
            <a:endParaRPr sz="3200">
              <a:latin typeface="Calibri"/>
              <a:cs typeface="Calibri"/>
            </a:endParaRPr>
          </a:p>
          <a:p>
            <a:pPr marL="527685" marR="762000" indent="-515620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Its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level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increase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person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poorly </a:t>
            </a:r>
            <a:r>
              <a:rPr sz="3200" dirty="0">
                <a:latin typeface="Calibri"/>
                <a:cs typeface="Calibri"/>
              </a:rPr>
              <a:t>controlled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diabetes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mellitus.</a:t>
            </a:r>
            <a:endParaRPr sz="3200">
              <a:latin typeface="Calibri"/>
              <a:cs typeface="Calibri"/>
            </a:endParaRPr>
          </a:p>
          <a:p>
            <a:pPr marL="527685" marR="5080" indent="-515620">
              <a:lnSpc>
                <a:spcPts val="3460"/>
              </a:lnSpc>
              <a:spcBef>
                <a:spcPts val="760"/>
              </a:spcBef>
              <a:buFont typeface="Microsoft Sans Serif"/>
              <a:buChar char="•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Since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attached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hemoglobin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up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life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RBC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(120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days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).</a:t>
            </a:r>
            <a:endParaRPr sz="3200">
              <a:latin typeface="Calibri"/>
              <a:cs typeface="Calibri"/>
            </a:endParaRPr>
          </a:p>
          <a:p>
            <a:pPr marL="527685" marR="40640" indent="-515620">
              <a:lnSpc>
                <a:spcPts val="3460"/>
              </a:lnSpc>
              <a:spcBef>
                <a:spcPts val="765"/>
              </a:spcBef>
              <a:buFont typeface="Microsoft Sans Serif"/>
              <a:buChar char="•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It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reflect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average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blood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level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over </a:t>
            </a:r>
            <a:r>
              <a:rPr sz="3200" dirty="0">
                <a:latin typeface="Calibri"/>
                <a:cs typeface="Calibri"/>
              </a:rPr>
              <a:t>past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month.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9594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00AFEF"/>
                </a:solidFill>
                <a:latin typeface="Calibri"/>
                <a:cs typeface="Calibri"/>
              </a:rPr>
              <a:t>2)</a:t>
            </a:r>
            <a:r>
              <a:rPr sz="4400" b="0" spc="-10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0" spc="-55" dirty="0">
                <a:solidFill>
                  <a:srgbClr val="00AFEF"/>
                </a:solidFill>
                <a:latin typeface="Calibri"/>
                <a:cs typeface="Calibri"/>
              </a:rPr>
              <a:t>QUANTITATIVE</a:t>
            </a:r>
            <a:r>
              <a:rPr sz="4400" b="0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b="0" spc="-35" dirty="0">
                <a:solidFill>
                  <a:srgbClr val="00AFEF"/>
                </a:solidFill>
                <a:latin typeface="Calibri"/>
                <a:cs typeface="Calibri"/>
              </a:rPr>
              <a:t>MATHOD: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320" y="1541780"/>
            <a:ext cx="7495540" cy="4191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7620">
              <a:lnSpc>
                <a:spcPct val="100000"/>
              </a:lnSpc>
              <a:spcBef>
                <a:spcPts val="10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It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Determination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Hexokinase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Glucose Dehydrogenase</a:t>
            </a:r>
            <a:endParaRPr sz="32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2230"/>
              </a:spcBef>
            </a:pPr>
            <a:r>
              <a:rPr sz="4400" dirty="0">
                <a:solidFill>
                  <a:srgbClr val="00AFEF"/>
                </a:solidFill>
                <a:latin typeface="Calibri"/>
                <a:cs typeface="Calibri"/>
              </a:rPr>
              <a:t>3)SEMI</a:t>
            </a:r>
            <a:r>
              <a:rPr sz="4400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spc="-55" dirty="0">
                <a:solidFill>
                  <a:srgbClr val="00AFEF"/>
                </a:solidFill>
                <a:latin typeface="Calibri"/>
                <a:cs typeface="Calibri"/>
              </a:rPr>
              <a:t>QUANTITATIVE</a:t>
            </a:r>
            <a:r>
              <a:rPr sz="4400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AFEF"/>
                </a:solidFill>
                <a:latin typeface="Calibri"/>
                <a:cs typeface="Calibri"/>
              </a:rPr>
              <a:t>MATHOD:</a:t>
            </a:r>
            <a:endParaRPr sz="4400">
              <a:latin typeface="Calibri"/>
              <a:cs typeface="Calibri"/>
            </a:endParaRPr>
          </a:p>
          <a:p>
            <a:pPr marL="12700" marR="97790" indent="-8890">
              <a:lnSpc>
                <a:spcPct val="100000"/>
              </a:lnSpc>
              <a:spcBef>
                <a:spcPts val="2350"/>
              </a:spcBef>
              <a:buSzPct val="97222"/>
              <a:buFont typeface="Microsoft Sans Serif"/>
              <a:buChar char="•"/>
              <a:tabLst>
                <a:tab pos="172085" algn="l"/>
                <a:tab pos="4344035" algn="l"/>
              </a:tabLst>
            </a:pPr>
            <a:r>
              <a:rPr sz="3600" dirty="0">
                <a:latin typeface="Calibri"/>
                <a:cs typeface="Calibri"/>
              </a:rPr>
              <a:t>	It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determination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by</a:t>
            </a:r>
            <a:r>
              <a:rPr sz="3600" dirty="0">
                <a:latin typeface="Calibri"/>
                <a:cs typeface="Calibri"/>
              </a:rPr>
              <a:t>	Glucose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Oxidase </a:t>
            </a:r>
            <a:r>
              <a:rPr sz="3600" dirty="0">
                <a:latin typeface="Calibri"/>
                <a:cs typeface="Calibri"/>
              </a:rPr>
              <a:t>strip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test</a:t>
            </a:r>
            <a:endParaRPr sz="3600">
              <a:latin typeface="Calibri"/>
              <a:cs typeface="Calibri"/>
            </a:endParaRPr>
          </a:p>
          <a:p>
            <a:pPr marL="172085" indent="-168275">
              <a:lnSpc>
                <a:spcPct val="100000"/>
              </a:lnSpc>
              <a:spcBef>
                <a:spcPts val="2295"/>
              </a:spcBef>
              <a:buSzPct val="97222"/>
              <a:buFont typeface="Microsoft Sans Serif"/>
              <a:buChar char="•"/>
              <a:tabLst>
                <a:tab pos="172085" algn="l"/>
              </a:tabLst>
            </a:pPr>
            <a:r>
              <a:rPr sz="3600" dirty="0">
                <a:latin typeface="Calibri"/>
                <a:cs typeface="Calibri"/>
              </a:rPr>
              <a:t>E.g.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Urine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strip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505" y="147650"/>
            <a:ext cx="40982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Arial"/>
                <a:cs typeface="Arial"/>
              </a:rPr>
              <a:t>Benedict's </a:t>
            </a:r>
            <a:r>
              <a:rPr sz="4400" spc="-65" dirty="0">
                <a:latin typeface="Arial"/>
                <a:cs typeface="Arial"/>
              </a:rPr>
              <a:t>Test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720" y="863346"/>
            <a:ext cx="8146415" cy="5695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689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Microsoft Sans Serif"/>
                <a:cs typeface="Microsoft Sans Serif"/>
              </a:rPr>
              <a:t>This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very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simple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and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effective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method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the </a:t>
            </a:r>
            <a:r>
              <a:rPr sz="2800" dirty="0">
                <a:latin typeface="Microsoft Sans Serif"/>
                <a:cs typeface="Microsoft Sans Serif"/>
              </a:rPr>
              <a:t>amount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glucose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urine</a:t>
            </a:r>
            <a:endParaRPr sz="2800">
              <a:latin typeface="Microsoft Sans Serif"/>
              <a:cs typeface="Microsoft Sans Serif"/>
            </a:endParaRPr>
          </a:p>
          <a:p>
            <a:pPr marL="427990" indent="-415290">
              <a:lnSpc>
                <a:spcPts val="3300"/>
              </a:lnSpc>
              <a:buClr>
                <a:srgbClr val="000000"/>
              </a:buClr>
              <a:buFont typeface="Wingdings"/>
              <a:buChar char=""/>
              <a:tabLst>
                <a:tab pos="427990" algn="l"/>
              </a:tabLst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Principle:</a:t>
            </a:r>
            <a:endParaRPr sz="2800">
              <a:latin typeface="Arial"/>
              <a:cs typeface="Arial"/>
            </a:endParaRPr>
          </a:p>
          <a:p>
            <a:pPr marL="12700" marR="5080" indent="221615">
              <a:lnSpc>
                <a:spcPts val="3840"/>
              </a:lnSpc>
              <a:spcBef>
                <a:spcPts val="65"/>
              </a:spcBef>
              <a:buChar char="•"/>
              <a:tabLst>
                <a:tab pos="234315" algn="l"/>
              </a:tabLst>
            </a:pPr>
            <a:r>
              <a:rPr sz="2800" spc="-20" dirty="0">
                <a:latin typeface="Microsoft Sans Serif"/>
                <a:cs typeface="Microsoft Sans Serif"/>
              </a:rPr>
              <a:t>Glucose(R-</a:t>
            </a:r>
            <a:r>
              <a:rPr sz="2800" dirty="0">
                <a:latin typeface="Microsoft Sans Serif"/>
                <a:cs typeface="Microsoft Sans Serif"/>
              </a:rPr>
              <a:t>CHO)+</a:t>
            </a:r>
            <a:r>
              <a:rPr sz="2800" spc="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2Cu</a:t>
            </a:r>
            <a:r>
              <a:rPr sz="2800" dirty="0">
                <a:latin typeface="Calibri"/>
                <a:cs typeface="Calibri"/>
              </a:rPr>
              <a:t>⁺² </a:t>
            </a:r>
            <a:r>
              <a:rPr sz="2400" dirty="0">
                <a:latin typeface="Microsoft Sans Serif"/>
                <a:cs typeface="Microsoft Sans Serif"/>
              </a:rPr>
              <a:t>+2H</a:t>
            </a:r>
            <a:r>
              <a:rPr sz="2400" dirty="0">
                <a:latin typeface="Calibri"/>
                <a:cs typeface="Calibri"/>
              </a:rPr>
              <a:t>₂</a:t>
            </a:r>
            <a:r>
              <a:rPr sz="2400" dirty="0">
                <a:latin typeface="Microsoft Sans Serif"/>
                <a:cs typeface="Microsoft Sans Serif"/>
              </a:rPr>
              <a:t>O</a:t>
            </a:r>
            <a:r>
              <a:rPr sz="2000" dirty="0">
                <a:latin typeface="Calibri"/>
                <a:cs typeface="Calibri"/>
              </a:rPr>
              <a:t>→</a:t>
            </a:r>
            <a:r>
              <a:rPr sz="2000" spc="229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Gluconic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acid(R- </a:t>
            </a:r>
            <a:r>
              <a:rPr sz="3200" dirty="0">
                <a:latin typeface="Calibri"/>
                <a:cs typeface="Calibri"/>
              </a:rPr>
              <a:t>COOH)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+Cu₂O</a:t>
            </a:r>
            <a:r>
              <a:rPr sz="3200" spc="-20" dirty="0">
                <a:latin typeface="Calibri"/>
                <a:cs typeface="Calibri"/>
              </a:rPr>
              <a:t> +4H⁺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Procedure: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208915">
              <a:lnSpc>
                <a:spcPct val="100000"/>
              </a:lnSpc>
            </a:pPr>
            <a:r>
              <a:rPr sz="2800" dirty="0">
                <a:latin typeface="Microsoft Sans Serif"/>
                <a:cs typeface="Microsoft Sans Serif"/>
              </a:rPr>
              <a:t>5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ml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Benedict's </a:t>
            </a:r>
            <a:r>
              <a:rPr sz="2800" spc="-10" dirty="0">
                <a:latin typeface="Microsoft Sans Serif"/>
                <a:cs typeface="Microsoft Sans Serif"/>
              </a:rPr>
              <a:t>reagent</a:t>
            </a:r>
            <a:endParaRPr sz="2800">
              <a:latin typeface="Microsoft Sans Serif"/>
              <a:cs typeface="Microsoft Sans Serif"/>
            </a:endParaRPr>
          </a:p>
          <a:p>
            <a:pPr marL="1586865">
              <a:lnSpc>
                <a:spcPct val="100000"/>
              </a:lnSpc>
            </a:pPr>
            <a:r>
              <a:rPr sz="2800" spc="-5" dirty="0">
                <a:latin typeface="Microsoft Sans Serif"/>
                <a:cs typeface="Microsoft Sans Serif"/>
              </a:rPr>
              <a:t>↓</a:t>
            </a:r>
            <a:endParaRPr sz="2800">
              <a:latin typeface="Microsoft Sans Serif"/>
              <a:cs typeface="Microsoft Sans Serif"/>
            </a:endParaRPr>
          </a:p>
          <a:p>
            <a:pPr marL="208915">
              <a:lnSpc>
                <a:spcPct val="100000"/>
              </a:lnSpc>
            </a:pPr>
            <a:r>
              <a:rPr sz="2800" dirty="0">
                <a:latin typeface="Microsoft Sans Serif"/>
                <a:cs typeface="Microsoft Sans Serif"/>
              </a:rPr>
              <a:t>8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 10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drops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urine</a:t>
            </a:r>
            <a:endParaRPr sz="2800">
              <a:latin typeface="Microsoft Sans Serif"/>
              <a:cs typeface="Microsoft Sans Serif"/>
            </a:endParaRPr>
          </a:p>
          <a:p>
            <a:pPr marL="158686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Microsoft Sans Serif"/>
                <a:cs typeface="Microsoft Sans Serif"/>
              </a:rPr>
              <a:t>↓</a:t>
            </a:r>
            <a:r>
              <a:rPr sz="1600" spc="-10" dirty="0">
                <a:latin typeface="Microsoft Sans Serif"/>
                <a:cs typeface="Microsoft Sans Serif"/>
              </a:rPr>
              <a:t>Boiling</a:t>
            </a:r>
            <a:r>
              <a:rPr sz="1600" spc="-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the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mixture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&amp;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cool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down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it</a:t>
            </a:r>
            <a:endParaRPr sz="1600">
              <a:latin typeface="Microsoft Sans Serif"/>
              <a:cs typeface="Microsoft Sans Serif"/>
            </a:endParaRPr>
          </a:p>
          <a:p>
            <a:pPr marL="208915">
              <a:lnSpc>
                <a:spcPct val="100000"/>
              </a:lnSpc>
            </a:pPr>
            <a:r>
              <a:rPr sz="2800" dirty="0">
                <a:latin typeface="Microsoft Sans Serif"/>
                <a:cs typeface="Microsoft Sans Serif"/>
              </a:rPr>
              <a:t>observe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changes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colour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688" y="126314"/>
            <a:ext cx="828167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9825" marR="5080" indent="-366776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Result</a:t>
            </a:r>
            <a:r>
              <a:rPr sz="4400" spc="-95" dirty="0"/>
              <a:t> </a:t>
            </a:r>
            <a:r>
              <a:rPr sz="4400" dirty="0"/>
              <a:t>&amp;</a:t>
            </a:r>
            <a:r>
              <a:rPr sz="4400" spc="-55" dirty="0"/>
              <a:t> </a:t>
            </a:r>
            <a:r>
              <a:rPr sz="4400" spc="-10" dirty="0"/>
              <a:t>Interpretation</a:t>
            </a:r>
            <a:r>
              <a:rPr sz="4400" spc="-95" dirty="0"/>
              <a:t> </a:t>
            </a:r>
            <a:r>
              <a:rPr sz="4400" dirty="0"/>
              <a:t>on</a:t>
            </a:r>
            <a:r>
              <a:rPr sz="4400" spc="-55" dirty="0"/>
              <a:t> </a:t>
            </a:r>
            <a:r>
              <a:rPr sz="4400" spc="-10" dirty="0"/>
              <a:t>Benedict </a:t>
            </a:r>
            <a:r>
              <a:rPr sz="4400" spc="-20" dirty="0"/>
              <a:t>Test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720" y="1368653"/>
            <a:ext cx="6824345" cy="3735704"/>
          </a:xfrm>
          <a:prstGeom prst="rect">
            <a:avLst/>
          </a:prstGeom>
        </p:spPr>
        <p:txBody>
          <a:bodyPr vert="horz" wrap="square" lIns="0" tIns="266700" rIns="0" bIns="0" rtlCol="0">
            <a:spAutoFit/>
          </a:bodyPr>
          <a:lstStyle/>
          <a:p>
            <a:pPr marL="155575" indent="-150495">
              <a:lnSpc>
                <a:spcPct val="100000"/>
              </a:lnSpc>
              <a:spcBef>
                <a:spcPts val="2100"/>
              </a:spcBef>
              <a:buSzPct val="96875"/>
              <a:buChar char="•"/>
              <a:tabLst>
                <a:tab pos="155575" algn="l"/>
              </a:tabLst>
            </a:pPr>
            <a:r>
              <a:rPr sz="3200" dirty="0">
                <a:latin typeface="Microsoft Sans Serif"/>
                <a:cs typeface="Microsoft Sans Serif"/>
              </a:rPr>
              <a:t>Blue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- sugar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absent;</a:t>
            </a:r>
            <a:endParaRPr sz="3200">
              <a:latin typeface="Microsoft Sans Serif"/>
              <a:cs typeface="Microsoft Sans Serif"/>
            </a:endParaRPr>
          </a:p>
          <a:p>
            <a:pPr marL="155575" indent="-150495">
              <a:lnSpc>
                <a:spcPct val="100000"/>
              </a:lnSpc>
              <a:spcBef>
                <a:spcPts val="2005"/>
              </a:spcBef>
              <a:buSzPct val="96875"/>
              <a:buChar char="•"/>
              <a:tabLst>
                <a:tab pos="155575" algn="l"/>
                <a:tab pos="1756410" algn="l"/>
              </a:tabLst>
            </a:pPr>
            <a:r>
              <a:rPr sz="3200" dirty="0">
                <a:latin typeface="Microsoft Sans Serif"/>
                <a:cs typeface="Microsoft Sans Serif"/>
              </a:rPr>
              <a:t>Green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50" dirty="0">
                <a:latin typeface="Microsoft Sans Serif"/>
                <a:cs typeface="Microsoft Sans Serif"/>
              </a:rPr>
              <a:t>-</a:t>
            </a:r>
            <a:r>
              <a:rPr sz="3200" dirty="0">
                <a:latin typeface="Microsoft Sans Serif"/>
                <a:cs typeface="Microsoft Sans Serif"/>
              </a:rPr>
              <a:t>	0.5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gm%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sugar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=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+1</a:t>
            </a:r>
            <a:endParaRPr sz="3200">
              <a:latin typeface="Microsoft Sans Serif"/>
              <a:cs typeface="Microsoft Sans Serif"/>
            </a:endParaRPr>
          </a:p>
          <a:p>
            <a:pPr marL="155575" indent="-150495">
              <a:lnSpc>
                <a:spcPct val="100000"/>
              </a:lnSpc>
              <a:spcBef>
                <a:spcPts val="2005"/>
              </a:spcBef>
              <a:buSzPct val="96875"/>
              <a:buChar char="•"/>
              <a:tabLst>
                <a:tab pos="155575" algn="l"/>
              </a:tabLst>
            </a:pPr>
            <a:r>
              <a:rPr sz="3200" spc="-30" dirty="0">
                <a:latin typeface="Microsoft Sans Serif"/>
                <a:cs typeface="Microsoft Sans Serif"/>
              </a:rPr>
              <a:t>Yellow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840" dirty="0">
                <a:latin typeface="Microsoft Sans Serif"/>
                <a:cs typeface="Microsoft Sans Serif"/>
              </a:rPr>
              <a:t>–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1.0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gm% sugar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=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+2</a:t>
            </a:r>
            <a:endParaRPr sz="3200">
              <a:latin typeface="Microsoft Sans Serif"/>
              <a:cs typeface="Microsoft Sans Serif"/>
            </a:endParaRPr>
          </a:p>
          <a:p>
            <a:pPr marL="155575" indent="-150495">
              <a:lnSpc>
                <a:spcPct val="100000"/>
              </a:lnSpc>
              <a:spcBef>
                <a:spcPts val="1995"/>
              </a:spcBef>
              <a:buSzPct val="96875"/>
              <a:buChar char="•"/>
              <a:tabLst>
                <a:tab pos="155575" algn="l"/>
              </a:tabLst>
            </a:pPr>
            <a:r>
              <a:rPr sz="3200" dirty="0">
                <a:latin typeface="Microsoft Sans Serif"/>
                <a:cs typeface="Microsoft Sans Serif"/>
              </a:rPr>
              <a:t>Orange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-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1.5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gm%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sugar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=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+3</a:t>
            </a:r>
            <a:endParaRPr sz="3200">
              <a:latin typeface="Microsoft Sans Serif"/>
              <a:cs typeface="Microsoft Sans Serif"/>
            </a:endParaRPr>
          </a:p>
          <a:p>
            <a:pPr marL="155575" indent="-150495">
              <a:lnSpc>
                <a:spcPct val="100000"/>
              </a:lnSpc>
              <a:spcBef>
                <a:spcPts val="2005"/>
              </a:spcBef>
              <a:buSzPct val="96875"/>
              <a:buChar char="•"/>
              <a:tabLst>
                <a:tab pos="155575" algn="l"/>
              </a:tabLst>
            </a:pPr>
            <a:r>
              <a:rPr sz="3200" dirty="0">
                <a:latin typeface="Microsoft Sans Serif"/>
                <a:cs typeface="Microsoft Sans Serif"/>
              </a:rPr>
              <a:t>Brick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red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spc="840" dirty="0">
                <a:latin typeface="Microsoft Sans Serif"/>
                <a:cs typeface="Microsoft Sans Serif"/>
              </a:rPr>
              <a:t>–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2.0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%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or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more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sugar =</a:t>
            </a:r>
            <a:r>
              <a:rPr sz="3200" spc="3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+4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76199"/>
            <a:ext cx="8686800" cy="6781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45861" y="5733999"/>
            <a:ext cx="628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127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blue </a:t>
            </a:r>
            <a:r>
              <a:rPr sz="1800" spc="-10" dirty="0">
                <a:latin typeface="Calibri"/>
                <a:cs typeface="Calibri"/>
              </a:rPr>
              <a:t>absent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0823" y="5733999"/>
            <a:ext cx="170561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245" indent="36576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colour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: </a:t>
            </a:r>
            <a:r>
              <a:rPr sz="1800" dirty="0">
                <a:latin typeface="Calibri"/>
                <a:cs typeface="Calibri"/>
              </a:rPr>
              <a:t>gm%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sugar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431800">
              <a:lnSpc>
                <a:spcPts val="3300"/>
              </a:lnSpc>
              <a:tabLst>
                <a:tab pos="1595755" algn="l"/>
              </a:tabLst>
            </a:pPr>
            <a:r>
              <a:rPr sz="1800" dirty="0">
                <a:latin typeface="Calibri"/>
                <a:cs typeface="Calibri"/>
              </a:rPr>
              <a:t>grade</a:t>
            </a:r>
            <a:r>
              <a:rPr sz="1800" spc="37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: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800" b="1" spc="-5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8410" y="5733999"/>
            <a:ext cx="558800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green </a:t>
            </a:r>
            <a:r>
              <a:rPr sz="1800" spc="-20" dirty="0">
                <a:latin typeface="Calibri"/>
                <a:cs typeface="Calibri"/>
              </a:rPr>
              <a:t>0.5%</a:t>
            </a:r>
            <a:endParaRPr sz="18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935"/>
              </a:spcBef>
            </a:pPr>
            <a:r>
              <a:rPr sz="1800" spc="-25" dirty="0">
                <a:latin typeface="Calibri"/>
                <a:cs typeface="Calibri"/>
              </a:rPr>
              <a:t>+1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8493" y="5733999"/>
            <a:ext cx="67246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5080" indent="-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orange 1.5%</a:t>
            </a:r>
            <a:endParaRPr sz="1800">
              <a:latin typeface="Calibri"/>
              <a:cs typeface="Calibri"/>
            </a:endParaRPr>
          </a:p>
          <a:p>
            <a:pPr marL="34925">
              <a:lnSpc>
                <a:spcPct val="100000"/>
              </a:lnSpc>
              <a:spcBef>
                <a:spcPts val="935"/>
              </a:spcBef>
            </a:pPr>
            <a:r>
              <a:rPr sz="1800" spc="-25" dirty="0">
                <a:latin typeface="Calibri"/>
                <a:cs typeface="Calibri"/>
              </a:rPr>
              <a:t>+3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4113" y="5733999"/>
            <a:ext cx="840105" cy="96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 indent="-558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brick</a:t>
            </a:r>
            <a:r>
              <a:rPr sz="1800" spc="-25" dirty="0">
                <a:latin typeface="Calibri"/>
                <a:cs typeface="Calibri"/>
              </a:rPr>
              <a:t> red </a:t>
            </a:r>
            <a:r>
              <a:rPr sz="1800" spc="-20" dirty="0">
                <a:latin typeface="Calibri"/>
                <a:cs typeface="Calibri"/>
              </a:rPr>
              <a:t>2.0%</a:t>
            </a:r>
            <a:endParaRPr sz="1800">
              <a:latin typeface="Calibri"/>
              <a:cs typeface="Calibri"/>
            </a:endParaRPr>
          </a:p>
          <a:p>
            <a:pPr marL="142875">
              <a:lnSpc>
                <a:spcPct val="100000"/>
              </a:lnSpc>
              <a:spcBef>
                <a:spcPts val="935"/>
              </a:spcBef>
            </a:pPr>
            <a:r>
              <a:rPr sz="1800" spc="-25" dirty="0">
                <a:latin typeface="Calibri"/>
                <a:cs typeface="Calibri"/>
              </a:rPr>
              <a:t>+4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6657" y="324434"/>
            <a:ext cx="6257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Significant</a:t>
            </a:r>
            <a:r>
              <a:rPr sz="4400" spc="-80" dirty="0"/>
              <a:t> </a:t>
            </a:r>
            <a:r>
              <a:rPr sz="4400" dirty="0"/>
              <a:t>of</a:t>
            </a:r>
            <a:r>
              <a:rPr sz="4400" spc="-35" dirty="0"/>
              <a:t> </a:t>
            </a:r>
            <a:r>
              <a:rPr sz="4400" dirty="0"/>
              <a:t>Benedict</a:t>
            </a:r>
            <a:r>
              <a:rPr sz="4400" spc="-50" dirty="0"/>
              <a:t> </a:t>
            </a:r>
            <a:r>
              <a:rPr sz="4400" spc="-75" dirty="0"/>
              <a:t>Test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5815" y="975701"/>
            <a:ext cx="8110220" cy="248221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90"/>
              </a:spcBef>
              <a:buFont typeface="Microsoft Sans Serif"/>
              <a:buChar char="•"/>
              <a:tabLst>
                <a:tab pos="469900" algn="l"/>
                <a:tab pos="7014209" algn="l"/>
              </a:tabLst>
            </a:pPr>
            <a:r>
              <a:rPr sz="3200" dirty="0">
                <a:latin typeface="Calibri"/>
                <a:cs typeface="Calibri"/>
              </a:rPr>
              <a:t>Each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reducing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substance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positive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12700" marR="5080" indent="-12065">
              <a:lnSpc>
                <a:spcPct val="100000"/>
              </a:lnSpc>
              <a:spcBef>
                <a:spcPts val="1989"/>
              </a:spcBef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So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Following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substance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gives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false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positive </a:t>
            </a:r>
            <a:r>
              <a:rPr sz="3200" dirty="0">
                <a:latin typeface="Calibri"/>
                <a:cs typeface="Calibri"/>
              </a:rPr>
              <a:t>test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E.g.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Vitamin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B-Complex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vitamin,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Salicylic </a:t>
            </a:r>
            <a:r>
              <a:rPr sz="3200" spc="-20" dirty="0">
                <a:latin typeface="Calibri"/>
                <a:cs typeface="Calibri"/>
              </a:rPr>
              <a:t>acid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766" y="126314"/>
            <a:ext cx="7192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Glucose</a:t>
            </a:r>
            <a:r>
              <a:rPr sz="4400" spc="-105" dirty="0"/>
              <a:t> </a:t>
            </a:r>
            <a:r>
              <a:rPr sz="4400" dirty="0"/>
              <a:t>Oxidase</a:t>
            </a:r>
            <a:r>
              <a:rPr sz="4400" spc="-75" dirty="0"/>
              <a:t> </a:t>
            </a:r>
            <a:r>
              <a:rPr sz="4400" spc="-70" dirty="0"/>
              <a:t>Test</a:t>
            </a:r>
            <a:r>
              <a:rPr sz="4400" spc="-85" dirty="0"/>
              <a:t> </a:t>
            </a:r>
            <a:r>
              <a:rPr sz="4400" dirty="0"/>
              <a:t>or</a:t>
            </a:r>
            <a:r>
              <a:rPr sz="4400" spc="-70" dirty="0"/>
              <a:t> </a:t>
            </a:r>
            <a:r>
              <a:rPr sz="4400" spc="-10" dirty="0"/>
              <a:t>Diastix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4720" y="1051153"/>
            <a:ext cx="7926705" cy="568452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155575" indent="-150495">
              <a:lnSpc>
                <a:spcPct val="100000"/>
              </a:lnSpc>
              <a:spcBef>
                <a:spcPts val="2090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Paper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plastic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strips,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called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diastix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55575" indent="-150495">
              <a:lnSpc>
                <a:spcPct val="100000"/>
              </a:lnSpc>
              <a:spcBef>
                <a:spcPts val="199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color-</a:t>
            </a:r>
            <a:r>
              <a:rPr sz="3200" dirty="0">
                <a:latin typeface="Calibri"/>
                <a:cs typeface="Calibri"/>
              </a:rPr>
              <a:t>chart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provided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strips.</a:t>
            </a:r>
            <a:endParaRPr sz="3200">
              <a:latin typeface="Calibri"/>
              <a:cs typeface="Calibri"/>
            </a:endParaRPr>
          </a:p>
          <a:p>
            <a:pPr marL="12700" marR="714375" indent="-7620">
              <a:lnSpc>
                <a:spcPct val="100000"/>
              </a:lnSpc>
              <a:spcBef>
                <a:spcPts val="2005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Strip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contain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dye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O-</a:t>
            </a:r>
            <a:r>
              <a:rPr sz="3200" spc="-10" dirty="0">
                <a:latin typeface="Calibri"/>
                <a:cs typeface="Calibri"/>
              </a:rPr>
              <a:t>toluidine, tetramethylbenzidine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potassium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iodide,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4- </a:t>
            </a:r>
            <a:r>
              <a:rPr sz="3200" dirty="0">
                <a:latin typeface="Calibri"/>
                <a:cs typeface="Calibri"/>
              </a:rPr>
              <a:t>amino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phynazome,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phenol.</a:t>
            </a:r>
            <a:endParaRPr sz="3200">
              <a:latin typeface="Calibri"/>
              <a:cs typeface="Calibri"/>
            </a:endParaRPr>
          </a:p>
          <a:p>
            <a:pPr marL="12700" marR="343535" indent="-7620">
              <a:lnSpc>
                <a:spcPct val="100000"/>
              </a:lnSpc>
              <a:spcBef>
                <a:spcPts val="2010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dye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changes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colour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coming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contact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urine.</a:t>
            </a:r>
            <a:endParaRPr sz="3200">
              <a:latin typeface="Calibri"/>
              <a:cs typeface="Calibri"/>
            </a:endParaRPr>
          </a:p>
          <a:p>
            <a:pPr marL="12700" marR="5080" indent="-7620">
              <a:lnSpc>
                <a:spcPct val="100000"/>
              </a:lnSpc>
              <a:spcBef>
                <a:spcPts val="1989"/>
              </a:spcBef>
              <a:buSzPct val="96875"/>
              <a:buFont typeface="Microsoft Sans Serif"/>
              <a:buChar char="•"/>
              <a:tabLst>
                <a:tab pos="155575" algn="l"/>
              </a:tabLst>
            </a:pPr>
            <a:r>
              <a:rPr sz="3200" dirty="0">
                <a:latin typeface="Calibri"/>
                <a:cs typeface="Calibri"/>
              </a:rPr>
              <a:t>	After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30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60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seconds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colour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strip </a:t>
            </a:r>
            <a:r>
              <a:rPr sz="3200" dirty="0">
                <a:latin typeface="Calibri"/>
                <a:cs typeface="Calibri"/>
              </a:rPr>
              <a:t>matched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colours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provided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chart.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798" rIns="0" bIns="0" rtlCol="0">
            <a:spAutoFit/>
          </a:bodyPr>
          <a:lstStyle/>
          <a:p>
            <a:pPr marL="2961005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Oxidase</a:t>
            </a:r>
            <a:r>
              <a:rPr sz="4400" spc="-55" dirty="0"/>
              <a:t> </a:t>
            </a:r>
            <a:r>
              <a:rPr sz="4400" spc="-10" dirty="0"/>
              <a:t>Strip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514" y="2971800"/>
            <a:ext cx="830554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036" y="2286"/>
            <a:ext cx="7861934" cy="643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97500"/>
              <a:buFont typeface="Microsoft Sans Serif"/>
              <a:buChar char="•"/>
              <a:tabLst>
                <a:tab pos="190500" algn="l"/>
                <a:tab pos="5709285" algn="l"/>
              </a:tabLst>
            </a:pP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GLUCOSE</a:t>
            </a:r>
            <a:r>
              <a:rPr sz="4000" b="1" spc="-1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FF0000"/>
                </a:solidFill>
                <a:latin typeface="Calibri"/>
                <a:cs typeface="Calibri"/>
              </a:rPr>
              <a:t>ESTIMATION</a:t>
            </a:r>
            <a:r>
              <a:rPr sz="40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CSF</a:t>
            </a:r>
            <a:endParaRPr sz="4000">
              <a:latin typeface="Calibri"/>
              <a:cs typeface="Calibri"/>
            </a:endParaRPr>
          </a:p>
          <a:p>
            <a:pPr marL="12700" marR="709930" indent="-12065">
              <a:lnSpc>
                <a:spcPct val="100000"/>
              </a:lnSpc>
              <a:spcBef>
                <a:spcPts val="207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	CSF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fluid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flows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through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subarachnoid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space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brain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spinal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cord.</a:t>
            </a:r>
            <a:endParaRPr sz="2800">
              <a:latin typeface="Calibri"/>
              <a:cs typeface="Calibri"/>
            </a:endParaRPr>
          </a:p>
          <a:p>
            <a:pPr marL="12700" marR="5080" indent="-12065">
              <a:lnSpc>
                <a:spcPct val="100000"/>
              </a:lnSpc>
              <a:spcBef>
                <a:spcPts val="200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	CSF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fluid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mostly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collected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vial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it </a:t>
            </a:r>
            <a:r>
              <a:rPr sz="2800" dirty="0">
                <a:latin typeface="Calibri"/>
                <a:cs typeface="Calibri"/>
              </a:rPr>
              <a:t>into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ice-</a:t>
            </a:r>
            <a:r>
              <a:rPr sz="2800" dirty="0">
                <a:latin typeface="Calibri"/>
                <a:cs typeface="Calibri"/>
              </a:rPr>
              <a:t>pack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transport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laboratory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analyze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immediately.</a:t>
            </a:r>
            <a:endParaRPr sz="2800">
              <a:latin typeface="Calibri"/>
              <a:cs typeface="Calibri"/>
            </a:endParaRPr>
          </a:p>
          <a:p>
            <a:pPr marL="12700" marR="835660" indent="-12065">
              <a:lnSpc>
                <a:spcPct val="100000"/>
              </a:lnSpc>
              <a:spcBef>
                <a:spcPts val="199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	In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CSF,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bacteria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cells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present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so </a:t>
            </a:r>
            <a:r>
              <a:rPr sz="2800" spc="-10" dirty="0">
                <a:latin typeface="Calibri"/>
                <a:cs typeface="Calibri"/>
              </a:rPr>
              <a:t>analyzed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immediately</a:t>
            </a:r>
            <a:endParaRPr sz="2800">
              <a:latin typeface="Calibri"/>
              <a:cs typeface="Calibri"/>
            </a:endParaRPr>
          </a:p>
          <a:p>
            <a:pPr marL="135255" indent="-134620">
              <a:lnSpc>
                <a:spcPct val="100000"/>
              </a:lnSpc>
              <a:spcBef>
                <a:spcPts val="200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It's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obtained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lumbar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puncture,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3-L</a:t>
            </a:r>
            <a:r>
              <a:rPr sz="2800" spc="-50" dirty="0">
                <a:latin typeface="Calibri"/>
                <a:cs typeface="Calibri"/>
              </a:rPr>
              <a:t> 4</a:t>
            </a:r>
            <a:endParaRPr sz="2800">
              <a:latin typeface="Calibri"/>
              <a:cs typeface="Calibri"/>
            </a:endParaRPr>
          </a:p>
          <a:p>
            <a:pPr marL="135255" indent="-134620">
              <a:lnSpc>
                <a:spcPct val="100000"/>
              </a:lnSpc>
              <a:spcBef>
                <a:spcPts val="200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CSF,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Glucose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estimation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GOD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method.</a:t>
            </a:r>
            <a:endParaRPr sz="2800">
              <a:latin typeface="Calibri"/>
              <a:cs typeface="Calibri"/>
            </a:endParaRPr>
          </a:p>
          <a:p>
            <a:pPr marL="135255" indent="-134620">
              <a:lnSpc>
                <a:spcPct val="100000"/>
              </a:lnSpc>
              <a:spcBef>
                <a:spcPts val="1995"/>
              </a:spcBef>
              <a:buSzPct val="94642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CSF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Contain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2/3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part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plasma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580" y="157048"/>
            <a:ext cx="54902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CLINICAL </a:t>
            </a:r>
            <a:r>
              <a:rPr sz="4400" spc="-10" dirty="0"/>
              <a:t>SIGNIFICANCE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29615" y="770382"/>
            <a:ext cx="5256530" cy="4601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AFE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ncreased</a:t>
            </a:r>
            <a:r>
              <a:rPr sz="2800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glucose</a:t>
            </a:r>
            <a:r>
              <a:rPr sz="2800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:</a:t>
            </a:r>
            <a:r>
              <a:rPr sz="2800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(hyper</a:t>
            </a:r>
            <a:r>
              <a:rPr sz="2800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glycemia)</a:t>
            </a:r>
            <a:endParaRPr sz="2800">
              <a:latin typeface="Calibri"/>
              <a:cs typeface="Calibri"/>
            </a:endParaRPr>
          </a:p>
          <a:p>
            <a:pPr marL="459105" indent="-446405">
              <a:lnSpc>
                <a:spcPct val="100000"/>
              </a:lnSpc>
              <a:spcBef>
                <a:spcPts val="2020"/>
              </a:spcBef>
              <a:buFont typeface="Microsoft Sans Serif"/>
              <a:buChar char="•"/>
              <a:tabLst>
                <a:tab pos="459105" algn="l"/>
              </a:tabLst>
            </a:pPr>
            <a:r>
              <a:rPr sz="2800" dirty="0">
                <a:latin typeface="Calibri"/>
                <a:cs typeface="Calibri"/>
              </a:rPr>
              <a:t>Diabetes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mellitus</a:t>
            </a:r>
            <a:endParaRPr sz="2800">
              <a:latin typeface="Calibri"/>
              <a:cs typeface="Calibri"/>
            </a:endParaRPr>
          </a:p>
          <a:p>
            <a:pPr marL="93345" marR="17145" indent="-81280">
              <a:lnSpc>
                <a:spcPct val="159300"/>
              </a:lnSpc>
              <a:spcBef>
                <a:spcPts val="10"/>
              </a:spcBef>
              <a:buFont typeface="Microsoft Sans Serif"/>
              <a:buChar char="•"/>
              <a:tabLst>
                <a:tab pos="93345" algn="l"/>
                <a:tab pos="459105" algn="l"/>
              </a:tabLst>
            </a:pPr>
            <a:r>
              <a:rPr sz="2800" spc="-10" dirty="0">
                <a:latin typeface="Calibri"/>
                <a:cs typeface="Calibri"/>
              </a:rPr>
              <a:t>	Adrenocortical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hyper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activity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Decreased</a:t>
            </a:r>
            <a:r>
              <a:rPr sz="2800" spc="-1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glucose:</a:t>
            </a:r>
            <a:r>
              <a:rPr sz="2800" spc="-11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(hypo</a:t>
            </a:r>
            <a:r>
              <a:rPr sz="2800" spc="-114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glycemia)</a:t>
            </a:r>
            <a:endParaRPr sz="2800">
              <a:latin typeface="Calibri"/>
              <a:cs typeface="Calibri"/>
            </a:endParaRPr>
          </a:p>
          <a:p>
            <a:pPr marL="550545" indent="-537845">
              <a:lnSpc>
                <a:spcPct val="100000"/>
              </a:lnSpc>
              <a:spcBef>
                <a:spcPts val="2005"/>
              </a:spcBef>
              <a:buFont typeface="Microsoft Sans Serif"/>
              <a:buChar char="•"/>
              <a:tabLst>
                <a:tab pos="550545" algn="l"/>
              </a:tabLst>
            </a:pPr>
            <a:r>
              <a:rPr sz="2800" dirty="0">
                <a:latin typeface="Calibri"/>
                <a:cs typeface="Calibri"/>
              </a:rPr>
              <a:t>Bacterial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infection</a:t>
            </a:r>
            <a:endParaRPr sz="2800">
              <a:latin typeface="Calibri"/>
              <a:cs typeface="Calibri"/>
            </a:endParaRPr>
          </a:p>
          <a:p>
            <a:pPr marL="541655" indent="-528955">
              <a:lnSpc>
                <a:spcPct val="100000"/>
              </a:lnSpc>
              <a:spcBef>
                <a:spcPts val="2005"/>
              </a:spcBef>
              <a:buFont typeface="Microsoft Sans Serif"/>
              <a:buChar char="•"/>
              <a:tabLst>
                <a:tab pos="541655" algn="l"/>
              </a:tabLst>
            </a:pPr>
            <a:r>
              <a:rPr sz="2800" dirty="0">
                <a:latin typeface="Calibri"/>
                <a:cs typeface="Calibri"/>
              </a:rPr>
              <a:t>Hypo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thyroidism</a:t>
            </a:r>
            <a:endParaRPr sz="2800">
              <a:latin typeface="Calibri"/>
              <a:cs typeface="Calibri"/>
            </a:endParaRPr>
          </a:p>
          <a:p>
            <a:pPr marL="541655" indent="-528955">
              <a:lnSpc>
                <a:spcPct val="100000"/>
              </a:lnSpc>
              <a:spcBef>
                <a:spcPts val="1995"/>
              </a:spcBef>
              <a:buFont typeface="Microsoft Sans Serif"/>
              <a:buChar char="•"/>
              <a:tabLst>
                <a:tab pos="541655" algn="l"/>
                <a:tab pos="1460500" algn="l"/>
              </a:tabLst>
            </a:pPr>
            <a:r>
              <a:rPr sz="2800" spc="-20" dirty="0">
                <a:latin typeface="Calibri"/>
                <a:cs typeface="Calibri"/>
              </a:rPr>
              <a:t>Hypo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adrenalism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082" y="938910"/>
            <a:ext cx="53390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PRINCIPAL</a:t>
            </a:r>
            <a:r>
              <a:rPr sz="6000" spc="-280" dirty="0"/>
              <a:t> </a:t>
            </a:r>
            <a:r>
              <a:rPr sz="6000" spc="-25" dirty="0"/>
              <a:t>OF </a:t>
            </a:r>
            <a:r>
              <a:rPr sz="6000" spc="-10" dirty="0"/>
              <a:t>CARBOHYDRATE </a:t>
            </a:r>
            <a:r>
              <a:rPr sz="6000" dirty="0"/>
              <a:t>CHEMISTRY</a:t>
            </a:r>
            <a:r>
              <a:rPr sz="6000" spc="-170" dirty="0"/>
              <a:t> </a:t>
            </a:r>
            <a:r>
              <a:rPr sz="6000" spc="-40" dirty="0"/>
              <a:t>TEST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496646"/>
            <a:ext cx="7666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Ranges</a:t>
            </a:r>
            <a:r>
              <a:rPr sz="4000" spc="-135" dirty="0"/>
              <a:t> </a:t>
            </a:r>
            <a:r>
              <a:rPr sz="4000" dirty="0"/>
              <a:t>of</a:t>
            </a:r>
            <a:r>
              <a:rPr sz="4000" spc="-155" dirty="0"/>
              <a:t> </a:t>
            </a:r>
            <a:r>
              <a:rPr sz="4000" spc="-20" dirty="0"/>
              <a:t>glycosylated</a:t>
            </a:r>
            <a:r>
              <a:rPr sz="4000" spc="-105" dirty="0"/>
              <a:t> </a:t>
            </a:r>
            <a:r>
              <a:rPr sz="4000" dirty="0"/>
              <a:t>hemoglobin</a:t>
            </a:r>
            <a:r>
              <a:rPr sz="4000" spc="-160" dirty="0"/>
              <a:t> </a:t>
            </a:r>
            <a:r>
              <a:rPr sz="3600" spc="-50" dirty="0"/>
              <a:t>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29258"/>
            <a:ext cx="7952740" cy="32454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69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Normal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range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5.7%.</a:t>
            </a:r>
            <a:endParaRPr sz="3200">
              <a:latin typeface="Calibri"/>
              <a:cs typeface="Calibri"/>
            </a:endParaRPr>
          </a:p>
          <a:p>
            <a:pPr marL="469900" marR="5080" indent="-457834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469900" algn="l"/>
                <a:tab pos="7003415" algn="l"/>
              </a:tabLst>
            </a:pPr>
            <a:r>
              <a:rPr sz="3200" dirty="0">
                <a:latin typeface="Calibri"/>
                <a:cs typeface="Calibri"/>
              </a:rPr>
              <a:t>Hemoglobin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A1C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between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5.7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6.4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%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mean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have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greater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change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getting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diabetes.</a:t>
            </a:r>
            <a:endParaRPr sz="3200">
              <a:latin typeface="Calibri"/>
              <a:cs typeface="Calibri"/>
            </a:endParaRPr>
          </a:p>
          <a:p>
            <a:pPr marL="469900" marR="935990" indent="-457834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Level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6.5%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higher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</a:t>
            </a:r>
            <a:r>
              <a:rPr sz="3200" spc="-20" dirty="0">
                <a:latin typeface="Calibri"/>
                <a:cs typeface="Calibri"/>
              </a:rPr>
              <a:t> have </a:t>
            </a:r>
            <a:r>
              <a:rPr sz="3200" spc="-10" dirty="0">
                <a:latin typeface="Calibri"/>
                <a:cs typeface="Calibri"/>
              </a:rPr>
              <a:t>diabetes.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994" y="377774"/>
            <a:ext cx="1621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80" dirty="0"/>
              <a:t>Tests: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510635"/>
            <a:ext cx="345059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65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Molisch′s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Benedict′s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Barfoed′s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Seliwanhoff′s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Inversion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765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Iodine </a:t>
            </a:r>
            <a:r>
              <a:rPr sz="3200" spc="-20" dirty="0">
                <a:latin typeface="Calibri"/>
                <a:cs typeface="Calibri"/>
              </a:rPr>
              <a:t>test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9076" rIns="0" bIns="0" rtlCol="0">
            <a:spAutoFit/>
          </a:bodyPr>
          <a:lstStyle/>
          <a:p>
            <a:pPr marL="2952115">
              <a:lnSpc>
                <a:spcPct val="100000"/>
              </a:lnSpc>
              <a:spcBef>
                <a:spcPts val="100"/>
              </a:spcBef>
            </a:pPr>
            <a:r>
              <a:rPr dirty="0"/>
              <a:t>Molisch</a:t>
            </a:r>
            <a:r>
              <a:rPr spc="-15" dirty="0"/>
              <a:t> </a:t>
            </a:r>
            <a:r>
              <a:rPr spc="-20" dirty="0"/>
              <a:t>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8986"/>
            <a:ext cx="7614920" cy="37033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marR="5080" indent="-343535">
              <a:lnSpc>
                <a:spcPct val="83000"/>
              </a:lnSpc>
              <a:spcBef>
                <a:spcPts val="755"/>
              </a:spcBef>
            </a:pP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This</a:t>
            </a:r>
            <a:r>
              <a:rPr sz="32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test</a:t>
            </a:r>
            <a:r>
              <a:rPr sz="3200" spc="-2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is</a:t>
            </a:r>
            <a:r>
              <a:rPr sz="32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specific</a:t>
            </a:r>
            <a:r>
              <a:rPr sz="3200" spc="-35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for</a:t>
            </a:r>
            <a:r>
              <a:rPr sz="3200" spc="-2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00AFEF"/>
                </a:solidFill>
                <a:latin typeface="Microsoft Sans Serif"/>
                <a:cs typeface="Microsoft Sans Serif"/>
              </a:rPr>
              <a:t>all</a:t>
            </a:r>
            <a:r>
              <a:rPr sz="3200" spc="-2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carbohydrates. </a:t>
            </a:r>
            <a:r>
              <a:rPr sz="3200" dirty="0">
                <a:latin typeface="Microsoft Sans Serif"/>
                <a:cs typeface="Microsoft Sans Serif"/>
              </a:rPr>
              <a:t>Monosaccharide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gives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b="1" dirty="0">
                <a:solidFill>
                  <a:srgbClr val="252599"/>
                </a:solidFill>
                <a:latin typeface="Arial"/>
                <a:cs typeface="Arial"/>
              </a:rPr>
              <a:t>rapid</a:t>
            </a:r>
            <a:r>
              <a:rPr sz="3200" b="1" spc="-60" dirty="0">
                <a:solidFill>
                  <a:srgbClr val="252599"/>
                </a:solidFill>
                <a:latin typeface="Arial"/>
                <a:cs typeface="Arial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positive </a:t>
            </a:r>
            <a:r>
              <a:rPr sz="3200" dirty="0">
                <a:latin typeface="Microsoft Sans Serif"/>
                <a:cs typeface="Microsoft Sans Serif"/>
              </a:rPr>
              <a:t>test,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Disaccharides</a:t>
            </a:r>
            <a:r>
              <a:rPr sz="3200" spc="-6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polysaccharides </a:t>
            </a:r>
            <a:r>
              <a:rPr sz="3200" dirty="0">
                <a:latin typeface="Microsoft Sans Serif"/>
                <a:cs typeface="Microsoft Sans Serif"/>
              </a:rPr>
              <a:t>react </a:t>
            </a:r>
            <a:r>
              <a:rPr sz="3200" b="1" spc="-10" dirty="0">
                <a:solidFill>
                  <a:srgbClr val="252599"/>
                </a:solidFill>
                <a:latin typeface="Arial"/>
                <a:cs typeface="Arial"/>
              </a:rPr>
              <a:t>slower</a:t>
            </a:r>
            <a:r>
              <a:rPr sz="3200" spc="-10" dirty="0"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250">
              <a:latin typeface="Microsoft Sans Serif"/>
              <a:cs typeface="Microsoft Sans Serif"/>
            </a:endParaRPr>
          </a:p>
          <a:p>
            <a:pPr marL="355600" marR="450215" indent="-343535" algn="just">
              <a:lnSpc>
                <a:spcPct val="83000"/>
              </a:lnSpc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Objective</a:t>
            </a:r>
            <a:r>
              <a:rPr sz="320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r>
              <a:rPr sz="3200" spc="7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200" spc="-114" dirty="0">
                <a:latin typeface="Microsoft Sans Serif"/>
                <a:cs typeface="Microsoft Sans Serif"/>
              </a:rPr>
              <a:t>To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identify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carbohydrate </a:t>
            </a:r>
            <a:r>
              <a:rPr sz="3200" dirty="0">
                <a:latin typeface="Microsoft Sans Serif"/>
                <a:cs typeface="Microsoft Sans Serif"/>
              </a:rPr>
              <a:t>from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other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macromolecules</a:t>
            </a:r>
            <a:r>
              <a:rPr sz="3200" spc="-5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lipids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and </a:t>
            </a:r>
            <a:r>
              <a:rPr sz="3200" spc="-10" dirty="0">
                <a:latin typeface="Microsoft Sans Serif"/>
                <a:cs typeface="Microsoft Sans Serif"/>
              </a:rPr>
              <a:t>proteins.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471881"/>
            <a:ext cx="1879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Principle: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078738"/>
            <a:ext cx="7849234" cy="20878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5600" marR="610870" indent="-343535">
              <a:lnSpc>
                <a:spcPts val="2390"/>
              </a:lnSpc>
              <a:spcBef>
                <a:spcPts val="585"/>
              </a:spcBef>
            </a:pP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test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reagent(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H2SO4</a:t>
            </a:r>
            <a:r>
              <a:rPr sz="2400" dirty="0">
                <a:latin typeface="Microsoft Sans Serif"/>
                <a:cs typeface="Microsoft Sans Serif"/>
              </a:rPr>
              <a:t>)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dehydrates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pentose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form </a:t>
            </a:r>
            <a:r>
              <a:rPr sz="2400" dirty="0">
                <a:latin typeface="Microsoft Sans Serif"/>
                <a:cs typeface="Microsoft Sans Serif"/>
              </a:rPr>
              <a:t>furfural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dehydrates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hexoses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form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5- </a:t>
            </a:r>
            <a:r>
              <a:rPr sz="2400" dirty="0">
                <a:latin typeface="Microsoft Sans Serif"/>
                <a:cs typeface="Microsoft Sans Serif"/>
              </a:rPr>
              <a:t>hydroxymethyl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furfural.</a:t>
            </a:r>
            <a:endParaRPr sz="24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ct val="83100"/>
              </a:lnSpc>
              <a:spcBef>
                <a:spcPts val="1400"/>
              </a:spcBef>
              <a:tabLst>
                <a:tab pos="2333625" algn="l"/>
              </a:tabLst>
            </a:pP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furfural </a:t>
            </a:r>
            <a:r>
              <a:rPr sz="2400" spc="-25" dirty="0">
                <a:latin typeface="Microsoft Sans Serif"/>
                <a:cs typeface="Microsoft Sans Serif"/>
              </a:rPr>
              <a:t>and</a:t>
            </a:r>
            <a:r>
              <a:rPr sz="2400" dirty="0">
                <a:latin typeface="Microsoft Sans Serif"/>
                <a:cs typeface="Microsoft Sans Serif"/>
              </a:rPr>
              <a:t>	5-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hydroxymethyl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furfural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further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react </a:t>
            </a:r>
            <a:r>
              <a:rPr sz="2400" dirty="0">
                <a:latin typeface="Microsoft Sans Serif"/>
                <a:cs typeface="Microsoft Sans Serif"/>
              </a:rPr>
              <a:t>with</a:t>
            </a:r>
            <a:r>
              <a:rPr sz="2400" spc="-10" dirty="0">
                <a:latin typeface="Microsoft Sans Serif"/>
                <a:cs typeface="Microsoft Sans Serif"/>
              </a:rPr>
              <a:t> α-</a:t>
            </a:r>
            <a:r>
              <a:rPr sz="2400" dirty="0">
                <a:latin typeface="Microsoft Sans Serif"/>
                <a:cs typeface="Microsoft Sans Serif"/>
              </a:rPr>
              <a:t>naphthol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present in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test reagent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produce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a </a:t>
            </a:r>
            <a:r>
              <a:rPr sz="2400" dirty="0">
                <a:latin typeface="Microsoft Sans Serif"/>
                <a:cs typeface="Microsoft Sans Serif"/>
              </a:rPr>
              <a:t>purple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product.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66685" y="3654297"/>
            <a:ext cx="4283710" cy="1298575"/>
            <a:chOff x="1066685" y="3654297"/>
            <a:chExt cx="4283710" cy="12985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685" y="3654297"/>
              <a:ext cx="2433574" cy="12985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0247" y="4049922"/>
              <a:ext cx="1850389" cy="171450"/>
            </a:xfrm>
            <a:custGeom>
              <a:avLst/>
              <a:gdLst/>
              <a:ahLst/>
              <a:cxnLst/>
              <a:rect l="l" t="t" r="r" b="b"/>
              <a:pathLst>
                <a:path w="1850389" h="171450">
                  <a:moveTo>
                    <a:pt x="1700319" y="0"/>
                  </a:moveTo>
                  <a:lnTo>
                    <a:pt x="1693005" y="488"/>
                  </a:lnTo>
                  <a:lnTo>
                    <a:pt x="1686405" y="3643"/>
                  </a:lnTo>
                  <a:lnTo>
                    <a:pt x="1681352" y="9251"/>
                  </a:lnTo>
                  <a:lnTo>
                    <a:pt x="1678888" y="16446"/>
                  </a:lnTo>
                  <a:lnTo>
                    <a:pt x="1679352" y="23760"/>
                  </a:lnTo>
                  <a:lnTo>
                    <a:pt x="1682531" y="30360"/>
                  </a:lnTo>
                  <a:lnTo>
                    <a:pt x="1688211" y="35413"/>
                  </a:lnTo>
                  <a:lnTo>
                    <a:pt x="1741675" y="66625"/>
                  </a:lnTo>
                  <a:lnTo>
                    <a:pt x="1812289" y="66655"/>
                  </a:lnTo>
                  <a:lnTo>
                    <a:pt x="1812289" y="104882"/>
                  </a:lnTo>
                  <a:lnTo>
                    <a:pt x="1741508" y="104882"/>
                  </a:lnTo>
                  <a:lnTo>
                    <a:pt x="1688211" y="135997"/>
                  </a:lnTo>
                  <a:lnTo>
                    <a:pt x="1682531" y="141047"/>
                  </a:lnTo>
                  <a:lnTo>
                    <a:pt x="1679352" y="147633"/>
                  </a:lnTo>
                  <a:lnTo>
                    <a:pt x="1678888" y="154910"/>
                  </a:lnTo>
                  <a:lnTo>
                    <a:pt x="1681352" y="162032"/>
                  </a:lnTo>
                  <a:lnTo>
                    <a:pt x="1686331" y="167713"/>
                  </a:lnTo>
                  <a:lnTo>
                    <a:pt x="1692894" y="170906"/>
                  </a:lnTo>
                  <a:lnTo>
                    <a:pt x="1700194" y="171408"/>
                  </a:lnTo>
                  <a:lnTo>
                    <a:pt x="1707388" y="169017"/>
                  </a:lnTo>
                  <a:lnTo>
                    <a:pt x="1817277" y="104882"/>
                  </a:lnTo>
                  <a:lnTo>
                    <a:pt x="1812289" y="104882"/>
                  </a:lnTo>
                  <a:lnTo>
                    <a:pt x="1817328" y="104852"/>
                  </a:lnTo>
                  <a:lnTo>
                    <a:pt x="1850136" y="85705"/>
                  </a:lnTo>
                  <a:lnTo>
                    <a:pt x="1707514" y="2393"/>
                  </a:lnTo>
                  <a:lnTo>
                    <a:pt x="1700319" y="0"/>
                  </a:lnTo>
                  <a:close/>
                </a:path>
                <a:path w="1850389" h="171450">
                  <a:moveTo>
                    <a:pt x="1774357" y="85705"/>
                  </a:moveTo>
                  <a:lnTo>
                    <a:pt x="1741559" y="104852"/>
                  </a:lnTo>
                  <a:lnTo>
                    <a:pt x="1812289" y="104882"/>
                  </a:lnTo>
                  <a:lnTo>
                    <a:pt x="1812289" y="102215"/>
                  </a:lnTo>
                  <a:lnTo>
                    <a:pt x="1802638" y="102215"/>
                  </a:lnTo>
                  <a:lnTo>
                    <a:pt x="1774357" y="85705"/>
                  </a:lnTo>
                  <a:close/>
                </a:path>
                <a:path w="1850389" h="171450">
                  <a:moveTo>
                    <a:pt x="0" y="65893"/>
                  </a:moveTo>
                  <a:lnTo>
                    <a:pt x="0" y="104120"/>
                  </a:lnTo>
                  <a:lnTo>
                    <a:pt x="1741559" y="104852"/>
                  </a:lnTo>
                  <a:lnTo>
                    <a:pt x="1774357" y="85705"/>
                  </a:lnTo>
                  <a:lnTo>
                    <a:pt x="1741675" y="66625"/>
                  </a:lnTo>
                  <a:lnTo>
                    <a:pt x="0" y="65893"/>
                  </a:lnTo>
                  <a:close/>
                </a:path>
                <a:path w="1850389" h="171450">
                  <a:moveTo>
                    <a:pt x="1802638" y="69195"/>
                  </a:moveTo>
                  <a:lnTo>
                    <a:pt x="1774357" y="85705"/>
                  </a:lnTo>
                  <a:lnTo>
                    <a:pt x="1802638" y="102215"/>
                  </a:lnTo>
                  <a:lnTo>
                    <a:pt x="1802638" y="69195"/>
                  </a:lnTo>
                  <a:close/>
                </a:path>
                <a:path w="1850389" h="171450">
                  <a:moveTo>
                    <a:pt x="1812289" y="69195"/>
                  </a:moveTo>
                  <a:lnTo>
                    <a:pt x="1802638" y="69195"/>
                  </a:lnTo>
                  <a:lnTo>
                    <a:pt x="1802638" y="102215"/>
                  </a:lnTo>
                  <a:lnTo>
                    <a:pt x="1812289" y="102215"/>
                  </a:lnTo>
                  <a:lnTo>
                    <a:pt x="1812289" y="69195"/>
                  </a:lnTo>
                  <a:close/>
                </a:path>
                <a:path w="1850389" h="171450">
                  <a:moveTo>
                    <a:pt x="1741675" y="66625"/>
                  </a:moveTo>
                  <a:lnTo>
                    <a:pt x="1774357" y="85705"/>
                  </a:lnTo>
                  <a:lnTo>
                    <a:pt x="1802638" y="69195"/>
                  </a:lnTo>
                  <a:lnTo>
                    <a:pt x="1812289" y="69195"/>
                  </a:lnTo>
                  <a:lnTo>
                    <a:pt x="1812289" y="66655"/>
                  </a:lnTo>
                  <a:lnTo>
                    <a:pt x="1741675" y="66625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66685" y="5127447"/>
            <a:ext cx="4283710" cy="1294130"/>
            <a:chOff x="1066685" y="5127447"/>
            <a:chExt cx="4283710" cy="129413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685" y="5127447"/>
              <a:ext cx="2433574" cy="12938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00247" y="5574123"/>
              <a:ext cx="1850389" cy="171450"/>
            </a:xfrm>
            <a:custGeom>
              <a:avLst/>
              <a:gdLst/>
              <a:ahLst/>
              <a:cxnLst/>
              <a:rect l="l" t="t" r="r" b="b"/>
              <a:pathLst>
                <a:path w="1850389" h="171450">
                  <a:moveTo>
                    <a:pt x="1700319" y="0"/>
                  </a:moveTo>
                  <a:lnTo>
                    <a:pt x="1693005" y="494"/>
                  </a:lnTo>
                  <a:lnTo>
                    <a:pt x="1686405" y="3679"/>
                  </a:lnTo>
                  <a:lnTo>
                    <a:pt x="1681352" y="9304"/>
                  </a:lnTo>
                  <a:lnTo>
                    <a:pt x="1678888" y="16492"/>
                  </a:lnTo>
                  <a:lnTo>
                    <a:pt x="1679352" y="23800"/>
                  </a:lnTo>
                  <a:lnTo>
                    <a:pt x="1682531" y="30391"/>
                  </a:lnTo>
                  <a:lnTo>
                    <a:pt x="1688211" y="35428"/>
                  </a:lnTo>
                  <a:lnTo>
                    <a:pt x="1741702" y="66668"/>
                  </a:lnTo>
                  <a:lnTo>
                    <a:pt x="1812289" y="66696"/>
                  </a:lnTo>
                  <a:lnTo>
                    <a:pt x="1812289" y="104859"/>
                  </a:lnTo>
                  <a:lnTo>
                    <a:pt x="1741656" y="104859"/>
                  </a:lnTo>
                  <a:lnTo>
                    <a:pt x="1688211" y="136025"/>
                  </a:lnTo>
                  <a:lnTo>
                    <a:pt x="1682531" y="141062"/>
                  </a:lnTo>
                  <a:lnTo>
                    <a:pt x="1679352" y="147650"/>
                  </a:lnTo>
                  <a:lnTo>
                    <a:pt x="1678888" y="154950"/>
                  </a:lnTo>
                  <a:lnTo>
                    <a:pt x="1681352" y="162123"/>
                  </a:lnTo>
                  <a:lnTo>
                    <a:pt x="1686331" y="167785"/>
                  </a:lnTo>
                  <a:lnTo>
                    <a:pt x="1692894" y="170964"/>
                  </a:lnTo>
                  <a:lnTo>
                    <a:pt x="1700194" y="171441"/>
                  </a:lnTo>
                  <a:lnTo>
                    <a:pt x="1707388" y="168994"/>
                  </a:lnTo>
                  <a:lnTo>
                    <a:pt x="1817428" y="104859"/>
                  </a:lnTo>
                  <a:lnTo>
                    <a:pt x="1812289" y="104859"/>
                  </a:lnTo>
                  <a:lnTo>
                    <a:pt x="1817475" y="104832"/>
                  </a:lnTo>
                  <a:lnTo>
                    <a:pt x="1850136" y="85796"/>
                  </a:lnTo>
                  <a:lnTo>
                    <a:pt x="1707514" y="2446"/>
                  </a:lnTo>
                  <a:lnTo>
                    <a:pt x="1700319" y="0"/>
                  </a:lnTo>
                  <a:close/>
                </a:path>
                <a:path w="1850389" h="171450">
                  <a:moveTo>
                    <a:pt x="1774401" y="85765"/>
                  </a:moveTo>
                  <a:lnTo>
                    <a:pt x="1741703" y="104832"/>
                  </a:lnTo>
                  <a:lnTo>
                    <a:pt x="1812289" y="104859"/>
                  </a:lnTo>
                  <a:lnTo>
                    <a:pt x="1812289" y="102256"/>
                  </a:lnTo>
                  <a:lnTo>
                    <a:pt x="1802638" y="102256"/>
                  </a:lnTo>
                  <a:lnTo>
                    <a:pt x="1774401" y="85765"/>
                  </a:lnTo>
                  <a:close/>
                </a:path>
                <a:path w="1850389" h="171450">
                  <a:moveTo>
                    <a:pt x="0" y="65997"/>
                  </a:moveTo>
                  <a:lnTo>
                    <a:pt x="0" y="104161"/>
                  </a:lnTo>
                  <a:lnTo>
                    <a:pt x="1741703" y="104832"/>
                  </a:lnTo>
                  <a:lnTo>
                    <a:pt x="1774401" y="85765"/>
                  </a:lnTo>
                  <a:lnTo>
                    <a:pt x="1741702" y="66668"/>
                  </a:lnTo>
                  <a:lnTo>
                    <a:pt x="0" y="65997"/>
                  </a:lnTo>
                  <a:close/>
                </a:path>
                <a:path w="1850389" h="171450">
                  <a:moveTo>
                    <a:pt x="1802638" y="69299"/>
                  </a:moveTo>
                  <a:lnTo>
                    <a:pt x="1774401" y="85765"/>
                  </a:lnTo>
                  <a:lnTo>
                    <a:pt x="1802638" y="102256"/>
                  </a:lnTo>
                  <a:lnTo>
                    <a:pt x="1802638" y="69299"/>
                  </a:lnTo>
                  <a:close/>
                </a:path>
                <a:path w="1850389" h="171450">
                  <a:moveTo>
                    <a:pt x="1812289" y="69299"/>
                  </a:moveTo>
                  <a:lnTo>
                    <a:pt x="1802638" y="69299"/>
                  </a:lnTo>
                  <a:lnTo>
                    <a:pt x="1802638" y="102256"/>
                  </a:lnTo>
                  <a:lnTo>
                    <a:pt x="1812289" y="102256"/>
                  </a:lnTo>
                  <a:lnTo>
                    <a:pt x="1812289" y="69299"/>
                  </a:lnTo>
                  <a:close/>
                </a:path>
                <a:path w="1850389" h="171450">
                  <a:moveTo>
                    <a:pt x="1741702" y="66668"/>
                  </a:moveTo>
                  <a:lnTo>
                    <a:pt x="1774401" y="85765"/>
                  </a:lnTo>
                  <a:lnTo>
                    <a:pt x="1802638" y="69299"/>
                  </a:lnTo>
                  <a:lnTo>
                    <a:pt x="1812289" y="69299"/>
                  </a:lnTo>
                  <a:lnTo>
                    <a:pt x="1812289" y="66696"/>
                  </a:lnTo>
                  <a:lnTo>
                    <a:pt x="1741702" y="66668"/>
                  </a:lnTo>
                  <a:close/>
                </a:path>
              </a:pathLst>
            </a:custGeom>
            <a:solidFill>
              <a:srgbClr val="00C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59529" y="3807714"/>
            <a:ext cx="110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α-naphthol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80158" y="4650994"/>
            <a:ext cx="5196205" cy="1700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40330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furfural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Microsoft Sans Serif"/>
              <a:cs typeface="Microsoft Sans Serif"/>
            </a:endParaRPr>
          </a:p>
          <a:p>
            <a:pPr marL="31750" algn="ctr">
              <a:lnSpc>
                <a:spcPts val="2155"/>
              </a:lnSpc>
            </a:pPr>
            <a:r>
              <a:rPr sz="1800" spc="-10" dirty="0">
                <a:latin typeface="Microsoft Sans Serif"/>
                <a:cs typeface="Microsoft Sans Serif"/>
              </a:rPr>
              <a:t>α-naphthol</a:t>
            </a:r>
            <a:endParaRPr sz="1800">
              <a:latin typeface="Microsoft Sans Serif"/>
              <a:cs typeface="Microsoft Sans Serif"/>
            </a:endParaRPr>
          </a:p>
          <a:p>
            <a:pPr marL="3952240" algn="ctr">
              <a:lnSpc>
                <a:spcPts val="2155"/>
              </a:lnSpc>
            </a:pPr>
            <a:r>
              <a:rPr sz="1800" dirty="0">
                <a:latin typeface="Microsoft Sans Serif"/>
                <a:cs typeface="Microsoft Sans Serif"/>
              </a:rPr>
              <a:t>Purpel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color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R="2649220" algn="ct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Microsoft Sans Serif"/>
                <a:cs typeface="Microsoft Sans Serif"/>
              </a:rPr>
              <a:t>5-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hydroxymethyl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furfural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2779" y="3915917"/>
            <a:ext cx="1243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Purple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color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1075" y="3352685"/>
            <a:ext cx="1050836" cy="2492629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0117" y="491108"/>
            <a:ext cx="2680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Procedure</a:t>
            </a:r>
            <a:r>
              <a:rPr sz="4400" spc="-175" dirty="0"/>
              <a:t> </a:t>
            </a:r>
            <a:r>
              <a:rPr sz="4400" spc="-50" dirty="0"/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14958" y="1300733"/>
            <a:ext cx="6565265" cy="2032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15"/>
              </a:lnSpc>
              <a:spcBef>
                <a:spcPts val="105"/>
              </a:spcBef>
            </a:pP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ml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sample</a:t>
            </a:r>
            <a:r>
              <a:rPr sz="2000" spc="-10" dirty="0">
                <a:latin typeface="Microsoft Sans Serif"/>
                <a:cs typeface="Microsoft Sans Serif"/>
              </a:rPr>
              <a:t> solution</a:t>
            </a:r>
            <a:endParaRPr sz="2000">
              <a:latin typeface="Microsoft Sans Serif"/>
              <a:cs typeface="Microsoft Sans Serif"/>
            </a:endParaRPr>
          </a:p>
          <a:p>
            <a:pPr marL="920750">
              <a:lnSpc>
                <a:spcPts val="2235"/>
              </a:lnSpc>
            </a:pPr>
            <a:r>
              <a:rPr sz="2000" spc="-20" dirty="0">
                <a:latin typeface="Microsoft Sans Serif"/>
                <a:cs typeface="Microsoft Sans Serif"/>
              </a:rPr>
              <a:t>↓add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35"/>
              </a:lnSpc>
            </a:pPr>
            <a:r>
              <a:rPr sz="2000" dirty="0">
                <a:latin typeface="Microsoft Sans Serif"/>
                <a:cs typeface="Microsoft Sans Serif"/>
              </a:rPr>
              <a:t>2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drops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of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the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Molisch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reagent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α-napthol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 95%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ethanol)</a:t>
            </a:r>
            <a:endParaRPr sz="2000">
              <a:latin typeface="Microsoft Sans Serif"/>
              <a:cs typeface="Microsoft Sans Serif"/>
            </a:endParaRPr>
          </a:p>
          <a:p>
            <a:pPr marL="990600">
              <a:lnSpc>
                <a:spcPts val="2230"/>
              </a:lnSpc>
            </a:pPr>
            <a:r>
              <a:rPr sz="2000" dirty="0">
                <a:latin typeface="Microsoft Sans Serif"/>
                <a:cs typeface="Microsoft Sans Serif"/>
              </a:rPr>
              <a:t>↓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add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30"/>
              </a:lnSpc>
            </a:pPr>
            <a:r>
              <a:rPr sz="2000" dirty="0">
                <a:latin typeface="Microsoft Sans Serif"/>
                <a:cs typeface="Microsoft Sans Serif"/>
              </a:rPr>
              <a:t>2 ml of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concentrated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sulfuric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acid</a:t>
            </a:r>
            <a:endParaRPr sz="2000">
              <a:latin typeface="Microsoft Sans Serif"/>
              <a:cs typeface="Microsoft Sans Serif"/>
            </a:endParaRPr>
          </a:p>
          <a:p>
            <a:pPr marL="990600">
              <a:lnSpc>
                <a:spcPts val="2230"/>
              </a:lnSpc>
            </a:pPr>
            <a:r>
              <a:rPr sz="2000" dirty="0">
                <a:latin typeface="Microsoft Sans Serif"/>
                <a:cs typeface="Microsoft Sans Serif"/>
              </a:rPr>
              <a:t>↓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315"/>
              </a:lnSpc>
            </a:pPr>
            <a:r>
              <a:rPr sz="2000" dirty="0">
                <a:latin typeface="Microsoft Sans Serif"/>
                <a:cs typeface="Microsoft Sans Serif"/>
              </a:rPr>
              <a:t>violet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ring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appear</a:t>
            </a:r>
            <a:endParaRPr sz="20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535" y="4451096"/>
          <a:ext cx="8001000" cy="22091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/>
                <a:gridCol w="4000500"/>
              </a:tblGrid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1-gluccose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2-ribose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3-sucrose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4-starch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785" y="460959"/>
            <a:ext cx="3423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Benedict's</a:t>
            </a:r>
            <a:r>
              <a:rPr sz="4400" spc="-50" dirty="0"/>
              <a:t> </a:t>
            </a:r>
            <a:r>
              <a:rPr sz="4400" spc="-20" dirty="0"/>
              <a:t>test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5244" y="1258570"/>
            <a:ext cx="8434705" cy="530415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marR="986155" indent="-342900">
              <a:lnSpc>
                <a:spcPts val="2390"/>
              </a:lnSpc>
              <a:spcBef>
                <a:spcPts val="585"/>
              </a:spcBef>
            </a:pPr>
            <a:r>
              <a:rPr sz="2400" dirty="0">
                <a:latin typeface="Microsoft Sans Serif"/>
                <a:cs typeface="Microsoft Sans Serif"/>
              </a:rPr>
              <a:t>Benedict's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reagent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used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 test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presence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of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sugars.</a:t>
            </a:r>
            <a:endParaRPr sz="2400">
              <a:latin typeface="Microsoft Sans Serif"/>
              <a:cs typeface="Microsoft Sans Serif"/>
            </a:endParaRPr>
          </a:p>
          <a:p>
            <a:pPr marL="354965" marR="5715" indent="-342900">
              <a:lnSpc>
                <a:spcPts val="2390"/>
              </a:lnSpc>
              <a:spcBef>
                <a:spcPts val="1400"/>
              </a:spcBef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All</a:t>
            </a:r>
            <a:r>
              <a:rPr sz="240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monosachharides</a:t>
            </a:r>
            <a:r>
              <a:rPr sz="2400" spc="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sugars; they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all have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free </a:t>
            </a:r>
            <a:r>
              <a:rPr sz="2400" dirty="0">
                <a:latin typeface="Microsoft Sans Serif"/>
                <a:cs typeface="Microsoft Sans Serif"/>
              </a:rPr>
              <a:t>reactive</a:t>
            </a:r>
            <a:r>
              <a:rPr sz="2400" spc="-1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carbonyl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group.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 marL="354965" marR="5080" indent="-342900">
              <a:lnSpc>
                <a:spcPct val="82900"/>
              </a:lnSpc>
              <a:spcBef>
                <a:spcPts val="1750"/>
              </a:spcBef>
              <a:tabLst>
                <a:tab pos="3423920" algn="l"/>
              </a:tabLst>
            </a:pPr>
            <a:r>
              <a:rPr sz="2400" b="1" dirty="0">
                <a:solidFill>
                  <a:srgbClr val="3333CC"/>
                </a:solidFill>
                <a:latin typeface="Arial"/>
                <a:cs typeface="Arial"/>
              </a:rPr>
              <a:t>Some</a:t>
            </a:r>
            <a:r>
              <a:rPr sz="2400" b="1" spc="-6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disaccharides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have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exposed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carbonyl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groups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are </a:t>
            </a:r>
            <a:r>
              <a:rPr sz="2400" dirty="0">
                <a:latin typeface="Microsoft Sans Serif"/>
                <a:cs typeface="Microsoft Sans Serif"/>
              </a:rPr>
              <a:t>also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sugars.</a:t>
            </a:r>
            <a:r>
              <a:rPr sz="2400" dirty="0">
                <a:latin typeface="Microsoft Sans Serif"/>
                <a:cs typeface="Microsoft Sans Serif"/>
              </a:rPr>
              <a:t>	Other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disaccharides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such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sucrose </a:t>
            </a:r>
            <a:r>
              <a:rPr sz="2400" dirty="0">
                <a:latin typeface="Microsoft Sans Serif"/>
                <a:cs typeface="Microsoft Sans Serif"/>
              </a:rPr>
              <a:t>are </a:t>
            </a:r>
            <a:r>
              <a:rPr sz="2400" spc="-10" dirty="0">
                <a:latin typeface="Microsoft Sans Serif"/>
                <a:cs typeface="Microsoft Sans Serif"/>
              </a:rPr>
              <a:t>non-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sugars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will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not react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with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Benedict's solution.</a:t>
            </a:r>
            <a:endParaRPr sz="2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700">
              <a:latin typeface="Microsoft Sans Serif"/>
              <a:cs typeface="Microsoft Sans Serif"/>
            </a:endParaRPr>
          </a:p>
          <a:p>
            <a:pPr marL="354965" marR="334010" indent="-342900">
              <a:lnSpc>
                <a:spcPts val="2390"/>
              </a:lnSpc>
              <a:spcBef>
                <a:spcPts val="1739"/>
              </a:spcBef>
            </a:pPr>
            <a:r>
              <a:rPr sz="2400" dirty="0">
                <a:latin typeface="Microsoft Sans Serif"/>
                <a:cs typeface="Microsoft Sans Serif"/>
              </a:rPr>
              <a:t>Large polymers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glucose,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such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starch,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are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not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reducing sugars</a:t>
            </a:r>
            <a:endParaRPr sz="2400">
              <a:latin typeface="Microsoft Sans Serif"/>
              <a:cs typeface="Microsoft Sans Serif"/>
            </a:endParaRPr>
          </a:p>
          <a:p>
            <a:pPr marL="354965" marR="655955" indent="-342900">
              <a:lnSpc>
                <a:spcPts val="2390"/>
              </a:lnSpc>
              <a:spcBef>
                <a:spcPts val="1400"/>
              </a:spcBef>
              <a:tabLst>
                <a:tab pos="1630680" algn="l"/>
              </a:tabLst>
            </a:pP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Objective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400" spc="-100" dirty="0">
                <a:latin typeface="Microsoft Sans Serif"/>
                <a:cs typeface="Microsoft Sans Serif"/>
              </a:rPr>
              <a:t>To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distinguish between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non-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sugars.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372" y="527684"/>
            <a:ext cx="18548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Arial"/>
                <a:cs typeface="Arial"/>
              </a:rPr>
              <a:t>Principle</a:t>
            </a:r>
            <a:r>
              <a:rPr sz="3200" b="0" spc="-10" dirty="0">
                <a:latin typeface="Microsoft Sans Serif"/>
                <a:cs typeface="Microsoft Sans Serif"/>
              </a:rPr>
              <a:t>:</a:t>
            </a:r>
            <a:endParaRPr sz="3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372" y="1134313"/>
            <a:ext cx="7925434" cy="208851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marR="38735" indent="-342900" algn="just">
              <a:lnSpc>
                <a:spcPts val="2390"/>
              </a:lnSpc>
              <a:spcBef>
                <a:spcPts val="590"/>
              </a:spcBef>
            </a:pP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copper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sulfate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(CuSO4)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present in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Benedict's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solution </a:t>
            </a:r>
            <a:r>
              <a:rPr sz="2400" dirty="0">
                <a:latin typeface="Microsoft Sans Serif"/>
                <a:cs typeface="Microsoft Sans Serif"/>
              </a:rPr>
              <a:t>reacts with electrons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from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 aldehyde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or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ketone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group </a:t>
            </a:r>
            <a:r>
              <a:rPr sz="2400" dirty="0">
                <a:latin typeface="Microsoft Sans Serif"/>
                <a:cs typeface="Microsoft Sans Serif"/>
              </a:rPr>
              <a:t>of the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sugar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b="1" dirty="0">
                <a:solidFill>
                  <a:srgbClr val="00AFEF"/>
                </a:solidFill>
                <a:latin typeface="Arial"/>
                <a:cs typeface="Arial"/>
              </a:rPr>
              <a:t>alkaline</a:t>
            </a:r>
            <a:r>
              <a:rPr sz="2400" b="1" spc="-5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AFEF"/>
                </a:solidFill>
                <a:latin typeface="Arial"/>
                <a:cs typeface="Arial"/>
              </a:rPr>
              <a:t>medium</a:t>
            </a:r>
            <a:r>
              <a:rPr sz="24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.</a:t>
            </a:r>
            <a:endParaRPr sz="2400">
              <a:latin typeface="Microsoft Sans Serif"/>
              <a:cs typeface="Microsoft Sans Serif"/>
            </a:endParaRPr>
          </a:p>
          <a:p>
            <a:pPr marL="355600" marR="5080" indent="-342900">
              <a:lnSpc>
                <a:spcPct val="83200"/>
              </a:lnSpc>
              <a:spcBef>
                <a:spcPts val="1395"/>
              </a:spcBef>
            </a:pPr>
            <a:r>
              <a:rPr sz="2400" dirty="0">
                <a:latin typeface="Microsoft Sans Serif"/>
                <a:cs typeface="Microsoft Sans Serif"/>
              </a:rPr>
              <a:t>Reducing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sugars are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oxidized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by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copper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ion in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solution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form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carboxylic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acid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reddish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precipitate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of </a:t>
            </a:r>
            <a:r>
              <a:rPr sz="2400" dirty="0">
                <a:latin typeface="Microsoft Sans Serif"/>
                <a:cs typeface="Microsoft Sans Serif"/>
              </a:rPr>
              <a:t>copper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oxide.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2717" y="4533844"/>
            <a:ext cx="6951980" cy="1574165"/>
            <a:chOff x="342717" y="4533844"/>
            <a:chExt cx="6951980" cy="15741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208" y="4571999"/>
              <a:ext cx="6666145" cy="9812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1797" y="4552924"/>
              <a:ext cx="6913880" cy="1089025"/>
            </a:xfrm>
            <a:custGeom>
              <a:avLst/>
              <a:gdLst/>
              <a:ahLst/>
              <a:cxnLst/>
              <a:rect l="l" t="t" r="r" b="b"/>
              <a:pathLst>
                <a:path w="6913880" h="1089025">
                  <a:moveTo>
                    <a:pt x="0" y="1088999"/>
                  </a:moveTo>
                  <a:lnTo>
                    <a:pt x="6913752" y="1088999"/>
                  </a:lnTo>
                  <a:lnTo>
                    <a:pt x="6913752" y="0"/>
                  </a:lnTo>
                  <a:lnTo>
                    <a:pt x="0" y="0"/>
                  </a:lnTo>
                  <a:lnTo>
                    <a:pt x="0" y="1088999"/>
                  </a:lnTo>
                  <a:close/>
                </a:path>
              </a:pathLst>
            </a:custGeom>
            <a:ln w="3815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66152" y="5345302"/>
              <a:ext cx="171450" cy="762635"/>
            </a:xfrm>
            <a:custGeom>
              <a:avLst/>
              <a:gdLst/>
              <a:ahLst/>
              <a:cxnLst/>
              <a:rect l="l" t="t" r="r" b="b"/>
              <a:pathLst>
                <a:path w="171450" h="762635">
                  <a:moveTo>
                    <a:pt x="16392" y="590976"/>
                  </a:moveTo>
                  <a:lnTo>
                    <a:pt x="9197" y="593432"/>
                  </a:lnTo>
                  <a:lnTo>
                    <a:pt x="3591" y="598469"/>
                  </a:lnTo>
                  <a:lnTo>
                    <a:pt x="450" y="605058"/>
                  </a:lnTo>
                  <a:lnTo>
                    <a:pt x="0" y="612358"/>
                  </a:lnTo>
                  <a:lnTo>
                    <a:pt x="2466" y="619531"/>
                  </a:lnTo>
                  <a:lnTo>
                    <a:pt x="85778" y="762177"/>
                  </a:lnTo>
                  <a:lnTo>
                    <a:pt x="107823" y="724331"/>
                  </a:lnTo>
                  <a:lnTo>
                    <a:pt x="66728" y="724331"/>
                  </a:lnTo>
                  <a:lnTo>
                    <a:pt x="66634" y="653735"/>
                  </a:lnTo>
                  <a:lnTo>
                    <a:pt x="35359" y="600265"/>
                  </a:lnTo>
                  <a:lnTo>
                    <a:pt x="30307" y="594613"/>
                  </a:lnTo>
                  <a:lnTo>
                    <a:pt x="23707" y="591443"/>
                  </a:lnTo>
                  <a:lnTo>
                    <a:pt x="16392" y="590976"/>
                  </a:lnTo>
                  <a:close/>
                </a:path>
                <a:path w="171450" h="762635">
                  <a:moveTo>
                    <a:pt x="66654" y="653769"/>
                  </a:moveTo>
                  <a:lnTo>
                    <a:pt x="66728" y="724331"/>
                  </a:lnTo>
                  <a:lnTo>
                    <a:pt x="104828" y="724293"/>
                  </a:lnTo>
                  <a:lnTo>
                    <a:pt x="104820" y="714717"/>
                  </a:lnTo>
                  <a:lnTo>
                    <a:pt x="69268" y="714717"/>
                  </a:lnTo>
                  <a:lnTo>
                    <a:pt x="85746" y="686410"/>
                  </a:lnTo>
                  <a:lnTo>
                    <a:pt x="66654" y="653769"/>
                  </a:lnTo>
                  <a:close/>
                </a:path>
                <a:path w="171450" h="762635">
                  <a:moveTo>
                    <a:pt x="154856" y="590843"/>
                  </a:moveTo>
                  <a:lnTo>
                    <a:pt x="147579" y="591327"/>
                  </a:lnTo>
                  <a:lnTo>
                    <a:pt x="140993" y="594512"/>
                  </a:lnTo>
                  <a:lnTo>
                    <a:pt x="135943" y="600176"/>
                  </a:lnTo>
                  <a:lnTo>
                    <a:pt x="104766" y="653735"/>
                  </a:lnTo>
                  <a:lnTo>
                    <a:pt x="104828" y="724293"/>
                  </a:lnTo>
                  <a:lnTo>
                    <a:pt x="66728" y="724331"/>
                  </a:lnTo>
                  <a:lnTo>
                    <a:pt x="107823" y="724331"/>
                  </a:lnTo>
                  <a:lnTo>
                    <a:pt x="168963" y="619366"/>
                  </a:lnTo>
                  <a:lnTo>
                    <a:pt x="171354" y="612195"/>
                  </a:lnTo>
                  <a:lnTo>
                    <a:pt x="170852" y="604899"/>
                  </a:lnTo>
                  <a:lnTo>
                    <a:pt x="167659" y="598315"/>
                  </a:lnTo>
                  <a:lnTo>
                    <a:pt x="161978" y="593280"/>
                  </a:lnTo>
                  <a:lnTo>
                    <a:pt x="154856" y="590843"/>
                  </a:lnTo>
                  <a:close/>
                </a:path>
                <a:path w="171450" h="762635">
                  <a:moveTo>
                    <a:pt x="85746" y="686410"/>
                  </a:moveTo>
                  <a:lnTo>
                    <a:pt x="69268" y="714717"/>
                  </a:lnTo>
                  <a:lnTo>
                    <a:pt x="102288" y="714692"/>
                  </a:lnTo>
                  <a:lnTo>
                    <a:pt x="85746" y="686410"/>
                  </a:lnTo>
                  <a:close/>
                </a:path>
                <a:path w="171450" h="762635">
                  <a:moveTo>
                    <a:pt x="104766" y="653735"/>
                  </a:moveTo>
                  <a:lnTo>
                    <a:pt x="85746" y="686410"/>
                  </a:lnTo>
                  <a:lnTo>
                    <a:pt x="102288" y="714692"/>
                  </a:lnTo>
                  <a:lnTo>
                    <a:pt x="69268" y="714717"/>
                  </a:lnTo>
                  <a:lnTo>
                    <a:pt x="104820" y="714717"/>
                  </a:lnTo>
                  <a:lnTo>
                    <a:pt x="104766" y="653735"/>
                  </a:lnTo>
                  <a:close/>
                </a:path>
                <a:path w="171450" h="762635">
                  <a:moveTo>
                    <a:pt x="104193" y="0"/>
                  </a:moveTo>
                  <a:lnTo>
                    <a:pt x="65966" y="0"/>
                  </a:lnTo>
                  <a:lnTo>
                    <a:pt x="66654" y="653769"/>
                  </a:lnTo>
                  <a:lnTo>
                    <a:pt x="85746" y="686410"/>
                  </a:lnTo>
                  <a:lnTo>
                    <a:pt x="104746" y="653769"/>
                  </a:lnTo>
                  <a:lnTo>
                    <a:pt x="104711" y="590843"/>
                  </a:lnTo>
                  <a:lnTo>
                    <a:pt x="10419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68697" y="6192723"/>
            <a:ext cx="29057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Sans Serif"/>
                <a:cs typeface="Microsoft Sans Serif"/>
              </a:rPr>
              <a:t>reddish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precipitate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of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copper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341107" y="2828823"/>
            <a:ext cx="1772920" cy="3456304"/>
            <a:chOff x="7341107" y="2828823"/>
            <a:chExt cx="1772920" cy="3456304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3647" y="2828823"/>
              <a:ext cx="1770126" cy="34560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41108" y="2828861"/>
              <a:ext cx="1651000" cy="1209675"/>
            </a:xfrm>
            <a:custGeom>
              <a:avLst/>
              <a:gdLst/>
              <a:ahLst/>
              <a:cxnLst/>
              <a:rect l="l" t="t" r="r" b="b"/>
              <a:pathLst>
                <a:path w="1651000" h="1209675">
                  <a:moveTo>
                    <a:pt x="348830" y="17703"/>
                  </a:moveTo>
                  <a:lnTo>
                    <a:pt x="0" y="17703"/>
                  </a:lnTo>
                  <a:lnTo>
                    <a:pt x="0" y="1084389"/>
                  </a:lnTo>
                  <a:lnTo>
                    <a:pt x="348830" y="1084389"/>
                  </a:lnTo>
                  <a:lnTo>
                    <a:pt x="348830" y="17703"/>
                  </a:lnTo>
                  <a:close/>
                </a:path>
                <a:path w="1651000" h="1209675">
                  <a:moveTo>
                    <a:pt x="964399" y="0"/>
                  </a:moveTo>
                  <a:lnTo>
                    <a:pt x="360680" y="0"/>
                  </a:lnTo>
                  <a:lnTo>
                    <a:pt x="360680" y="952563"/>
                  </a:lnTo>
                  <a:lnTo>
                    <a:pt x="964399" y="952563"/>
                  </a:lnTo>
                  <a:lnTo>
                    <a:pt x="964399" y="0"/>
                  </a:lnTo>
                  <a:close/>
                </a:path>
                <a:path w="1651000" h="1209675">
                  <a:moveTo>
                    <a:pt x="1650580" y="220687"/>
                  </a:moveTo>
                  <a:lnTo>
                    <a:pt x="1046861" y="220687"/>
                  </a:lnTo>
                  <a:lnTo>
                    <a:pt x="1046861" y="1209611"/>
                  </a:lnTo>
                  <a:lnTo>
                    <a:pt x="1650580" y="1209611"/>
                  </a:lnTo>
                  <a:lnTo>
                    <a:pt x="1650580" y="2206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80548" y="2906648"/>
            <a:ext cx="1583055" cy="984250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233045" marR="5080">
              <a:lnSpc>
                <a:spcPts val="2020"/>
              </a:lnSpc>
              <a:spcBef>
                <a:spcPts val="110"/>
              </a:spcBef>
            </a:pPr>
            <a:r>
              <a:rPr sz="1800" b="1" spc="-10" dirty="0">
                <a:latin typeface="Arial"/>
                <a:cs typeface="Arial"/>
              </a:rPr>
              <a:t>glucos </a:t>
            </a:r>
            <a:r>
              <a:rPr sz="1800" b="1" spc="-5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 marR="213995">
              <a:lnSpc>
                <a:spcPts val="2020"/>
              </a:lnSpc>
              <a:spcBef>
                <a:spcPts val="1365"/>
              </a:spcBef>
            </a:pPr>
            <a:r>
              <a:rPr sz="1800" b="1" spc="-10" dirty="0">
                <a:latin typeface="Arial"/>
                <a:cs typeface="Arial"/>
              </a:rPr>
              <a:t>sucros </a:t>
            </a:r>
            <a:r>
              <a:rPr sz="1800" b="1" spc="-5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29845">
              <a:lnSpc>
                <a:spcPct val="100000"/>
              </a:lnSpc>
              <a:spcBef>
                <a:spcPts val="625"/>
              </a:spcBef>
            </a:pPr>
            <a:r>
              <a:rPr sz="1800" b="1" spc="-10" dirty="0">
                <a:latin typeface="Arial"/>
                <a:cs typeface="Arial"/>
              </a:rPr>
              <a:t>lactose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90932"/>
            <a:ext cx="7994650" cy="329882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marR="548640" indent="-342900">
              <a:lnSpc>
                <a:spcPct val="83000"/>
              </a:lnSpc>
              <a:spcBef>
                <a:spcPts val="755"/>
              </a:spcBef>
            </a:pPr>
            <a:r>
              <a:rPr sz="3200" dirty="0">
                <a:latin typeface="Microsoft Sans Serif"/>
                <a:cs typeface="Microsoft Sans Serif"/>
              </a:rPr>
              <a:t>Colour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precipitate</a:t>
            </a:r>
            <a:r>
              <a:rPr sz="3200" spc="-5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give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idea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about </a:t>
            </a:r>
            <a:r>
              <a:rPr sz="3200" dirty="0">
                <a:latin typeface="Microsoft Sans Serif"/>
                <a:cs typeface="Microsoft Sans Serif"/>
              </a:rPr>
              <a:t>quantity of sugar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present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 the </a:t>
            </a:r>
            <a:r>
              <a:rPr sz="3200" spc="-10" dirty="0">
                <a:latin typeface="Microsoft Sans Serif"/>
                <a:cs typeface="Microsoft Sans Serif"/>
              </a:rPr>
              <a:t>solution </a:t>
            </a:r>
            <a:r>
              <a:rPr sz="3200" dirty="0">
                <a:latin typeface="Microsoft Sans Serif"/>
                <a:cs typeface="Microsoft Sans Serif"/>
              </a:rPr>
              <a:t>hence</a:t>
            </a:r>
            <a:r>
              <a:rPr sz="3200" spc="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the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test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2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semi-</a:t>
            </a:r>
            <a:r>
              <a:rPr sz="3200" spc="-10" dirty="0">
                <a:latin typeface="Microsoft Sans Serif"/>
                <a:cs typeface="Microsoft Sans Serif"/>
              </a:rPr>
              <a:t>quantitative.</a:t>
            </a:r>
            <a:endParaRPr sz="3200">
              <a:latin typeface="Microsoft Sans Serif"/>
              <a:cs typeface="Microsoft Sans Serif"/>
            </a:endParaRPr>
          </a:p>
          <a:p>
            <a:pPr marL="469900" marR="5080" indent="-457200">
              <a:lnSpc>
                <a:spcPts val="3200"/>
              </a:lnSpc>
              <a:spcBef>
                <a:spcPts val="138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Microsoft Sans Serif"/>
                <a:cs typeface="Microsoft Sans Serif"/>
              </a:rPr>
              <a:t>It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can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give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false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positive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result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because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of </a:t>
            </a:r>
            <a:r>
              <a:rPr sz="3200" dirty="0">
                <a:latin typeface="Microsoft Sans Serif"/>
                <a:cs typeface="Microsoft Sans Serif"/>
              </a:rPr>
              <a:t>non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spc="95" dirty="0">
                <a:latin typeface="Microsoft Sans Serif"/>
                <a:cs typeface="Microsoft Sans Serif"/>
              </a:rPr>
              <a:t>–glucose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reducing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substance.</a:t>
            </a:r>
            <a:endParaRPr sz="3200">
              <a:latin typeface="Microsoft Sans Serif"/>
              <a:cs typeface="Microsoft Sans Serif"/>
            </a:endParaRPr>
          </a:p>
          <a:p>
            <a:pPr marL="469900" marR="1083945" indent="-457200">
              <a:lnSpc>
                <a:spcPts val="3190"/>
              </a:lnSpc>
              <a:spcBef>
                <a:spcPts val="138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Microsoft Sans Serif"/>
                <a:cs typeface="Microsoft Sans Serif"/>
              </a:rPr>
              <a:t>Grade</a:t>
            </a:r>
            <a:r>
              <a:rPr sz="3200" spc="-6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Color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Reaction</a:t>
            </a:r>
            <a:r>
              <a:rPr sz="3200" spc="-4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Mixture </a:t>
            </a:r>
            <a:r>
              <a:rPr sz="3200" dirty="0">
                <a:latin typeface="Microsoft Sans Serif"/>
                <a:cs typeface="Microsoft Sans Serif"/>
              </a:rPr>
              <a:t>Approximate</a:t>
            </a:r>
            <a:r>
              <a:rPr sz="3200" spc="-14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Glucose</a:t>
            </a:r>
            <a:r>
              <a:rPr sz="3200" spc="-15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concentration</a:t>
            </a:r>
            <a:endParaRPr sz="3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3975247"/>
            <a:ext cx="8610600" cy="2202180"/>
            <a:chOff x="304800" y="3975247"/>
            <a:chExt cx="8610600" cy="2202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237" y="3975247"/>
              <a:ext cx="8556511" cy="21969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4800" y="6172200"/>
              <a:ext cx="8610600" cy="0"/>
            </a:xfrm>
            <a:custGeom>
              <a:avLst/>
              <a:gdLst/>
              <a:ahLst/>
              <a:cxnLst/>
              <a:rect l="l" t="t" r="r" b="b"/>
              <a:pathLst>
                <a:path w="8610600">
                  <a:moveTo>
                    <a:pt x="0" y="0"/>
                  </a:moveTo>
                  <a:lnTo>
                    <a:pt x="861060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90932"/>
            <a:ext cx="22828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Procedure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004" y="581914"/>
            <a:ext cx="6463665" cy="24326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10"/>
              </a:spcBef>
              <a:buAutoNum type="arabicPlain"/>
              <a:tabLst>
                <a:tab pos="266700" algn="l"/>
              </a:tabLst>
            </a:pPr>
            <a:r>
              <a:rPr sz="2400" dirty="0">
                <a:latin typeface="Microsoft Sans Serif"/>
                <a:cs typeface="Microsoft Sans Serif"/>
              </a:rPr>
              <a:t>ml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 a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sample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solution</a:t>
            </a:r>
            <a:endParaRPr sz="2400">
              <a:latin typeface="Microsoft Sans Serif"/>
              <a:cs typeface="Microsoft Sans Serif"/>
            </a:endParaRPr>
          </a:p>
          <a:p>
            <a:pPr marL="1360170">
              <a:lnSpc>
                <a:spcPct val="100000"/>
              </a:lnSpc>
              <a:spcBef>
                <a:spcPts val="910"/>
              </a:spcBef>
            </a:pPr>
            <a:r>
              <a:rPr sz="2400" spc="-20" dirty="0">
                <a:latin typeface="Microsoft Sans Serif"/>
                <a:cs typeface="Microsoft Sans Serif"/>
              </a:rPr>
              <a:t>↓</a:t>
            </a:r>
            <a:r>
              <a:rPr sz="2000" spc="-20" dirty="0">
                <a:latin typeface="Microsoft Sans Serif"/>
                <a:cs typeface="Microsoft Sans Serif"/>
              </a:rPr>
              <a:t>add</a:t>
            </a:r>
            <a:endParaRPr sz="2000">
              <a:latin typeface="Microsoft Sans Serif"/>
              <a:cs typeface="Microsoft Sans Serif"/>
            </a:endParaRPr>
          </a:p>
          <a:p>
            <a:pPr marL="350520" indent="-252729">
              <a:lnSpc>
                <a:spcPct val="100000"/>
              </a:lnSpc>
              <a:spcBef>
                <a:spcPts val="915"/>
              </a:spcBef>
              <a:buAutoNum type="arabicPlain" startAt="2"/>
              <a:tabLst>
                <a:tab pos="350520" algn="l"/>
              </a:tabLst>
            </a:pPr>
            <a:r>
              <a:rPr sz="2400" dirty="0">
                <a:latin typeface="Microsoft Sans Serif"/>
                <a:cs typeface="Microsoft Sans Serif"/>
              </a:rPr>
              <a:t>ml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Benedict's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reagent</a:t>
            </a:r>
            <a:endParaRPr sz="2400">
              <a:latin typeface="Microsoft Sans Serif"/>
              <a:cs typeface="Microsoft Sans Serif"/>
            </a:endParaRPr>
          </a:p>
          <a:p>
            <a:pPr marL="1360170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Microsoft Sans Serif"/>
                <a:cs typeface="Microsoft Sans Serif"/>
              </a:rPr>
              <a:t>↓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heated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in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a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boiling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water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bath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for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5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minutes</a:t>
            </a:r>
            <a:endParaRPr sz="2000">
              <a:latin typeface="Microsoft Sans Serif"/>
              <a:cs typeface="Microsoft Sans Serif"/>
            </a:endParaRPr>
          </a:p>
          <a:p>
            <a:pPr marL="267335">
              <a:lnSpc>
                <a:spcPct val="100000"/>
              </a:lnSpc>
              <a:spcBef>
                <a:spcPts val="900"/>
              </a:spcBef>
            </a:pPr>
            <a:r>
              <a:rPr sz="2400" dirty="0">
                <a:latin typeface="Microsoft Sans Serif"/>
                <a:cs typeface="Microsoft Sans Serif"/>
              </a:rPr>
              <a:t>formation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reddish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precipitate.</a:t>
            </a:r>
            <a:endParaRPr sz="24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4413250"/>
          <a:ext cx="822960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1-glucose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2-sucrose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3-lactose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425" y="184480"/>
            <a:ext cx="2951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Barfoed’s</a:t>
            </a:r>
            <a:r>
              <a:rPr sz="4000" spc="-145" dirty="0"/>
              <a:t> </a:t>
            </a:r>
            <a:r>
              <a:rPr sz="4000" spc="-50" dirty="0"/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028446"/>
            <a:ext cx="68072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This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test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is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performed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to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distinguish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between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0" y="1287526"/>
            <a:ext cx="56273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reducing</a:t>
            </a:r>
            <a:r>
              <a:rPr sz="2700" spc="-9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monosaccharides,</a:t>
            </a:r>
            <a:r>
              <a:rPr sz="2700" spc="-10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reducing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40" y="1546605"/>
            <a:ext cx="715581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disaccharides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and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non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reducing</a:t>
            </a:r>
            <a:r>
              <a:rPr sz="2700" spc="-5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disaccharides.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027" y="2420239"/>
            <a:ext cx="77431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1185" algn="l"/>
              </a:tabLst>
            </a:pP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Objective:</a:t>
            </a:r>
            <a:r>
              <a:rPr sz="27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700" spc="-105" dirty="0">
                <a:latin typeface="Microsoft Sans Serif"/>
                <a:cs typeface="Microsoft Sans Serif"/>
              </a:rPr>
              <a:t>To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distinguish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between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mono-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,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di-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spc="-25" dirty="0">
                <a:latin typeface="Microsoft Sans Serif"/>
                <a:cs typeface="Microsoft Sans Serif"/>
              </a:rPr>
              <a:t>and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440" y="2679319"/>
            <a:ext cx="26765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poly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saccharides.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3554348"/>
            <a:ext cx="15703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0000"/>
                </a:solidFill>
                <a:latin typeface="Arial"/>
                <a:cs typeface="Arial"/>
              </a:rPr>
              <a:t>Principle</a:t>
            </a:r>
            <a:r>
              <a:rPr sz="27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540" y="3991736"/>
            <a:ext cx="712850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Barfoed’s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test used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copper (II) ions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in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slightly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440" y="4250817"/>
            <a:ext cx="22161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FEF"/>
                </a:solidFill>
                <a:latin typeface="Microsoft Sans Serif"/>
                <a:cs typeface="Microsoft Sans Serif"/>
              </a:rPr>
              <a:t>acidic</a:t>
            </a:r>
            <a:r>
              <a:rPr sz="2700" spc="-50" dirty="0">
                <a:solidFill>
                  <a:srgbClr val="00AFEF"/>
                </a:solidFill>
                <a:latin typeface="Microsoft Sans Serif"/>
                <a:cs typeface="Microsoft Sans Serif"/>
              </a:rPr>
              <a:t> </a:t>
            </a:r>
            <a:r>
              <a:rPr sz="2700" spc="-10" dirty="0">
                <a:solidFill>
                  <a:srgbClr val="00AFEF"/>
                </a:solidFill>
                <a:latin typeface="Microsoft Sans Serif"/>
                <a:cs typeface="Microsoft Sans Serif"/>
              </a:rPr>
              <a:t>medium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540" y="4686376"/>
            <a:ext cx="722820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Reducing</a:t>
            </a:r>
            <a:r>
              <a:rPr sz="2700" spc="-8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monosaccharides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are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oxidized</a:t>
            </a:r>
            <a:r>
              <a:rPr sz="2700" spc="-6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by</a:t>
            </a:r>
            <a:r>
              <a:rPr sz="2700" spc="-70" dirty="0">
                <a:latin typeface="Microsoft Sans Serif"/>
                <a:cs typeface="Microsoft Sans Serif"/>
              </a:rPr>
              <a:t> </a:t>
            </a:r>
            <a:r>
              <a:rPr sz="2700" spc="-25" dirty="0">
                <a:latin typeface="Microsoft Sans Serif"/>
                <a:cs typeface="Microsoft Sans Serif"/>
              </a:rPr>
              <a:t>the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440" y="4947666"/>
            <a:ext cx="77228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copper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ion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in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solution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to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form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carboxylic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acid</a:t>
            </a:r>
            <a:r>
              <a:rPr sz="2700" spc="-5" dirty="0">
                <a:latin typeface="Microsoft Sans Serif"/>
                <a:cs typeface="Microsoft Sans Serif"/>
              </a:rPr>
              <a:t> </a:t>
            </a:r>
            <a:r>
              <a:rPr sz="2700" spc="-25" dirty="0">
                <a:latin typeface="Microsoft Sans Serif"/>
                <a:cs typeface="Microsoft Sans Serif"/>
              </a:rPr>
              <a:t>and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6440" y="5206746"/>
            <a:ext cx="69424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a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reddish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precipitate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of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copper</a:t>
            </a:r>
            <a:r>
              <a:rPr sz="2700" spc="-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(I)</a:t>
            </a:r>
            <a:r>
              <a:rPr sz="2700" spc="-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oxide</a:t>
            </a:r>
            <a:r>
              <a:rPr sz="2700" spc="-2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within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6440" y="5465775"/>
            <a:ext cx="72853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Microsoft Sans Serif"/>
                <a:cs typeface="Microsoft Sans Serif"/>
              </a:rPr>
              <a:t>three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minutes.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Reducing</a:t>
            </a:r>
            <a:r>
              <a:rPr sz="2700" spc="-6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disaccharides</a:t>
            </a:r>
            <a:r>
              <a:rPr sz="2700" spc="-7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undergo</a:t>
            </a:r>
            <a:endParaRPr sz="27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3540" y="5698970"/>
            <a:ext cx="7227570" cy="9010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00"/>
              </a:spcBef>
            </a:pP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1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same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reaction,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but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do</a:t>
            </a:r>
            <a:r>
              <a:rPr sz="2700" spc="1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so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at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a</a:t>
            </a:r>
            <a:r>
              <a:rPr sz="2700" spc="2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slower</a:t>
            </a:r>
            <a:r>
              <a:rPr sz="2700" spc="5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rate.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700" dirty="0">
                <a:latin typeface="Microsoft Sans Serif"/>
                <a:cs typeface="Microsoft Sans Serif"/>
              </a:rPr>
              <a:t>The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nonreducing</a:t>
            </a:r>
            <a:r>
              <a:rPr sz="2700" spc="-30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sugars</a:t>
            </a:r>
            <a:r>
              <a:rPr sz="2700" spc="-2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give</a:t>
            </a:r>
            <a:r>
              <a:rPr sz="2700" spc="-35" dirty="0">
                <a:latin typeface="Microsoft Sans Serif"/>
                <a:cs typeface="Microsoft Sans Serif"/>
              </a:rPr>
              <a:t> </a:t>
            </a:r>
            <a:r>
              <a:rPr sz="2700" dirty="0">
                <a:latin typeface="Microsoft Sans Serif"/>
                <a:cs typeface="Microsoft Sans Serif"/>
              </a:rPr>
              <a:t>negative</a:t>
            </a:r>
            <a:r>
              <a:rPr sz="2700" spc="-40" dirty="0">
                <a:latin typeface="Microsoft Sans Serif"/>
                <a:cs typeface="Microsoft Sans Serif"/>
              </a:rPr>
              <a:t> </a:t>
            </a:r>
            <a:r>
              <a:rPr sz="2700" spc="-10" dirty="0">
                <a:latin typeface="Microsoft Sans Serif"/>
                <a:cs typeface="Microsoft Sans Serif"/>
              </a:rPr>
              <a:t>result.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865378"/>
            <a:ext cx="7848600" cy="22231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marR="5080" indent="-342900">
              <a:lnSpc>
                <a:spcPct val="83000"/>
              </a:lnSpc>
              <a:spcBef>
                <a:spcPts val="665"/>
              </a:spcBef>
            </a:pPr>
            <a:r>
              <a:rPr sz="2800" dirty="0">
                <a:latin typeface="Microsoft Sans Serif"/>
                <a:cs typeface="Microsoft Sans Serif"/>
              </a:rPr>
              <a:t>Barfoed’s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reagent,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cupric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acetate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acetic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acid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, </a:t>
            </a:r>
            <a:r>
              <a:rPr sz="2800" dirty="0">
                <a:latin typeface="Microsoft Sans Serif"/>
                <a:cs typeface="Microsoft Sans Serif"/>
              </a:rPr>
              <a:t>so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acidic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medium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,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disacchride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weaker </a:t>
            </a:r>
            <a:r>
              <a:rPr sz="2800" dirty="0">
                <a:latin typeface="Microsoft Sans Serif"/>
                <a:cs typeface="Microsoft Sans Serif"/>
              </a:rPr>
              <a:t>reducing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agent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than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monosacchride,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so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mono </a:t>
            </a:r>
            <a:r>
              <a:rPr sz="2800" dirty="0">
                <a:latin typeface="Microsoft Sans Serif"/>
                <a:cs typeface="Microsoft Sans Serif"/>
              </a:rPr>
              <a:t>sacchride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(1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2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minute)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will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reduce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copper </a:t>
            </a:r>
            <a:r>
              <a:rPr sz="2800" dirty="0">
                <a:latin typeface="Microsoft Sans Serif"/>
                <a:cs typeface="Microsoft Sans Serif"/>
              </a:rPr>
              <a:t>in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less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time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&amp;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disaccharide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(7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12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minute)take </a:t>
            </a:r>
            <a:r>
              <a:rPr sz="2800" spc="-20" dirty="0">
                <a:latin typeface="Microsoft Sans Serif"/>
                <a:cs typeface="Microsoft Sans Serif"/>
              </a:rPr>
              <a:t>time.</a:t>
            </a:r>
            <a:endParaRPr sz="2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4220" y="3400555"/>
            <a:ext cx="8625205" cy="3206750"/>
            <a:chOff x="-14220" y="3400555"/>
            <a:chExt cx="8625205" cy="3206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429012"/>
              <a:ext cx="7772443" cy="24778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3414776"/>
              <a:ext cx="7787005" cy="2506345"/>
            </a:xfrm>
            <a:custGeom>
              <a:avLst/>
              <a:gdLst/>
              <a:ahLst/>
              <a:cxnLst/>
              <a:rect l="l" t="t" r="r" b="b"/>
              <a:pathLst>
                <a:path w="7787005" h="2506345">
                  <a:moveTo>
                    <a:pt x="0" y="2506345"/>
                  </a:moveTo>
                  <a:lnTo>
                    <a:pt x="7786670" y="2506345"/>
                  </a:lnTo>
                  <a:lnTo>
                    <a:pt x="7786670" y="0"/>
                  </a:lnTo>
                  <a:lnTo>
                    <a:pt x="0" y="0"/>
                  </a:lnTo>
                </a:path>
              </a:pathLst>
            </a:custGeom>
            <a:ln w="2844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5423" y="3429025"/>
              <a:ext cx="1535176" cy="3178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856" rIns="0" bIns="0" rtlCol="0">
            <a:spAutoFit/>
          </a:bodyPr>
          <a:lstStyle/>
          <a:p>
            <a:pPr marL="3885565" marR="5080" indent="-3413125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Enzymatic</a:t>
            </a:r>
            <a:r>
              <a:rPr sz="4000" spc="-140" dirty="0"/>
              <a:t> </a:t>
            </a:r>
            <a:r>
              <a:rPr sz="4000" spc="-10" dirty="0"/>
              <a:t>determination</a:t>
            </a:r>
            <a:r>
              <a:rPr sz="4000" spc="-135" dirty="0"/>
              <a:t> </a:t>
            </a:r>
            <a:r>
              <a:rPr sz="4000" dirty="0"/>
              <a:t>of</a:t>
            </a:r>
            <a:r>
              <a:rPr sz="4000" spc="-150" dirty="0"/>
              <a:t> </a:t>
            </a:r>
            <a:r>
              <a:rPr sz="4000" dirty="0"/>
              <a:t>glucose</a:t>
            </a:r>
            <a:r>
              <a:rPr sz="4000" spc="-130" dirty="0"/>
              <a:t> </a:t>
            </a:r>
            <a:r>
              <a:rPr sz="4000" spc="-25" dirty="0"/>
              <a:t>in </a:t>
            </a:r>
            <a:r>
              <a:rPr sz="4000" spc="-10" dirty="0"/>
              <a:t>blood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07565"/>
            <a:ext cx="7760334" cy="383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oxidase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peroxidase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(GOD </a:t>
            </a:r>
            <a:r>
              <a:rPr sz="3200" dirty="0">
                <a:latin typeface="Calibri"/>
                <a:cs typeface="Calibri"/>
              </a:rPr>
              <a:t>POD</a:t>
            </a:r>
            <a:r>
              <a:rPr sz="3200" spc="-10" dirty="0">
                <a:latin typeface="Calibri"/>
                <a:cs typeface="Calibri"/>
              </a:rPr>
              <a:t> method)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arenR"/>
            </a:pPr>
            <a:endParaRPr sz="4400">
              <a:latin typeface="Calibri"/>
              <a:cs typeface="Calibri"/>
            </a:endParaRPr>
          </a:p>
          <a:p>
            <a:pPr marL="619125" indent="-606425">
              <a:lnSpc>
                <a:spcPct val="100000"/>
              </a:lnSpc>
              <a:buAutoNum type="arabicParenR"/>
              <a:tabLst>
                <a:tab pos="619125" algn="l"/>
              </a:tabLst>
            </a:pPr>
            <a:r>
              <a:rPr sz="3200" dirty="0">
                <a:latin typeface="Calibri"/>
                <a:cs typeface="Calibri"/>
              </a:rPr>
              <a:t>hexokinase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(HKS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AutoNum type="arabicParenR"/>
            </a:pPr>
            <a:endParaRPr sz="4400">
              <a:latin typeface="Calibri"/>
              <a:cs typeface="Calibri"/>
            </a:endParaRPr>
          </a:p>
          <a:p>
            <a:pPr marL="527685" marR="923925" indent="-515620">
              <a:lnSpc>
                <a:spcPct val="100000"/>
              </a:lnSpc>
              <a:buAutoNum type="arabicParenR"/>
              <a:tabLst>
                <a:tab pos="527685" algn="l"/>
              </a:tabLst>
            </a:pP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dehydrogenase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(GDH </a:t>
            </a:r>
            <a:r>
              <a:rPr sz="3200" dirty="0">
                <a:latin typeface="Calibri"/>
                <a:cs typeface="Calibri"/>
              </a:rPr>
              <a:t>method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936" y="156159"/>
            <a:ext cx="2566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Procedure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240" y="762660"/>
            <a:ext cx="7516495" cy="425323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558165">
              <a:lnSpc>
                <a:spcPct val="100000"/>
              </a:lnSpc>
              <a:spcBef>
                <a:spcPts val="1105"/>
              </a:spcBef>
            </a:pPr>
            <a:r>
              <a:rPr sz="2800" dirty="0">
                <a:latin typeface="Microsoft Sans Serif"/>
                <a:cs typeface="Microsoft Sans Serif"/>
              </a:rPr>
              <a:t>1 ml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sample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solution</a:t>
            </a:r>
            <a:endParaRPr sz="2800">
              <a:latin typeface="Microsoft Sans Serif"/>
              <a:cs typeface="Microsoft Sans Serif"/>
            </a:endParaRPr>
          </a:p>
          <a:p>
            <a:pPr marL="1932939">
              <a:lnSpc>
                <a:spcPct val="100000"/>
              </a:lnSpc>
              <a:spcBef>
                <a:spcPts val="1010"/>
              </a:spcBef>
            </a:pPr>
            <a:r>
              <a:rPr sz="2800" dirty="0">
                <a:latin typeface="Microsoft Sans Serif"/>
                <a:cs typeface="Microsoft Sans Serif"/>
              </a:rPr>
              <a:t>↓</a:t>
            </a:r>
            <a:r>
              <a:rPr sz="28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add</a:t>
            </a:r>
            <a:endParaRPr sz="2400">
              <a:latin typeface="Microsoft Sans Serif"/>
              <a:cs typeface="Microsoft Sans Serif"/>
            </a:endParaRPr>
          </a:p>
          <a:p>
            <a:pPr marL="654050">
              <a:lnSpc>
                <a:spcPts val="3120"/>
              </a:lnSpc>
              <a:spcBef>
                <a:spcPts val="830"/>
              </a:spcBef>
            </a:pPr>
            <a:r>
              <a:rPr sz="2800" dirty="0">
                <a:latin typeface="Microsoft Sans Serif"/>
                <a:cs typeface="Microsoft Sans Serif"/>
              </a:rPr>
              <a:t>3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ml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of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Barfoed's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reagent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(a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solution of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cupric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Microsoft Sans Serif"/>
                <a:cs typeface="Microsoft Sans Serif"/>
              </a:rPr>
              <a:t>acetate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and acetic </a:t>
            </a:r>
            <a:r>
              <a:rPr sz="2400" spc="-20" dirty="0">
                <a:latin typeface="Microsoft Sans Serif"/>
                <a:cs typeface="Microsoft Sans Serif"/>
              </a:rPr>
              <a:t>acid</a:t>
            </a:r>
            <a:endParaRPr sz="2400">
              <a:latin typeface="Microsoft Sans Serif"/>
              <a:cs typeface="Microsoft Sans Serif"/>
            </a:endParaRPr>
          </a:p>
          <a:p>
            <a:pPr marL="1942464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Microsoft Sans Serif"/>
                <a:cs typeface="Microsoft Sans Serif"/>
              </a:rPr>
              <a:t>↓</a:t>
            </a:r>
            <a:endParaRPr sz="2400">
              <a:latin typeface="Microsoft Sans Serif"/>
              <a:cs typeface="Microsoft Sans Serif"/>
            </a:endParaRPr>
          </a:p>
          <a:p>
            <a:pPr marL="654050">
              <a:lnSpc>
                <a:spcPts val="2680"/>
              </a:lnSpc>
              <a:spcBef>
                <a:spcPts val="1210"/>
              </a:spcBef>
            </a:pPr>
            <a:r>
              <a:rPr sz="2400" dirty="0">
                <a:latin typeface="Microsoft Sans Serif"/>
                <a:cs typeface="Microsoft Sans Serif"/>
              </a:rPr>
              <a:t>Heat mixture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boiling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water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bath for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6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min.(after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ts val="2680"/>
              </a:lnSpc>
            </a:pP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3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min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check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tubes)</a:t>
            </a:r>
            <a:endParaRPr sz="2400">
              <a:latin typeface="Microsoft Sans Serif"/>
              <a:cs typeface="Microsoft Sans Serif"/>
            </a:endParaRPr>
          </a:p>
          <a:p>
            <a:pPr marL="1942464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Microsoft Sans Serif"/>
                <a:cs typeface="Microsoft Sans Serif"/>
              </a:rPr>
              <a:t>↓</a:t>
            </a:r>
            <a:endParaRPr sz="2400">
              <a:latin typeface="Microsoft Sans Serif"/>
              <a:cs typeface="Microsoft Sans Serif"/>
            </a:endParaRPr>
          </a:p>
          <a:p>
            <a:pPr marL="594995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latin typeface="Microsoft Sans Serif"/>
                <a:cs typeface="Microsoft Sans Serif"/>
              </a:rPr>
              <a:t>Reddish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precipitate</a:t>
            </a:r>
            <a:r>
              <a:rPr sz="2400" spc="-6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formed</a:t>
            </a:r>
            <a:endParaRPr sz="24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5306440"/>
          <a:ext cx="8229600" cy="1481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1-glucose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2-sucrose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3-lactose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541" y="496011"/>
            <a:ext cx="3533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Seliwanoff's</a:t>
            </a:r>
            <a:r>
              <a:rPr sz="4000" spc="-165" dirty="0"/>
              <a:t> </a:t>
            </a:r>
            <a:r>
              <a:rPr sz="4000" spc="-35" dirty="0"/>
              <a:t>Test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12140" y="1538986"/>
            <a:ext cx="7630159" cy="28936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55600" marR="87630" indent="-238125">
              <a:lnSpc>
                <a:spcPct val="83000"/>
              </a:lnSpc>
              <a:spcBef>
                <a:spcPts val="755"/>
              </a:spcBef>
              <a:tabLst>
                <a:tab pos="6788784" algn="l"/>
              </a:tabLst>
            </a:pPr>
            <a:r>
              <a:rPr sz="3200" dirty="0">
                <a:latin typeface="Microsoft Sans Serif"/>
                <a:cs typeface="Microsoft Sans Serif"/>
              </a:rPr>
              <a:t>This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test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is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used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to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distinguish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between </a:t>
            </a:r>
            <a:r>
              <a:rPr sz="3200" dirty="0">
                <a:latin typeface="Microsoft Sans Serif"/>
                <a:cs typeface="Microsoft Sans Serif"/>
              </a:rPr>
              <a:t>aldoses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(like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glucose)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ketoses</a:t>
            </a:r>
            <a:r>
              <a:rPr sz="3200" dirty="0">
                <a:latin typeface="Microsoft Sans Serif"/>
                <a:cs typeface="Microsoft Sans Serif"/>
              </a:rPr>
              <a:t>	</a:t>
            </a:r>
            <a:r>
              <a:rPr sz="3200" spc="-20" dirty="0">
                <a:latin typeface="Microsoft Sans Serif"/>
                <a:cs typeface="Microsoft Sans Serif"/>
              </a:rPr>
              <a:t>(like </a:t>
            </a:r>
            <a:r>
              <a:rPr sz="3200" spc="-10" dirty="0">
                <a:latin typeface="Microsoft Sans Serif"/>
                <a:cs typeface="Microsoft Sans Serif"/>
              </a:rPr>
              <a:t>fructose).</a:t>
            </a:r>
            <a:endParaRPr sz="3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5300">
              <a:latin typeface="Microsoft Sans Serif"/>
              <a:cs typeface="Microsoft Sans Serif"/>
            </a:endParaRPr>
          </a:p>
          <a:p>
            <a:pPr marL="355600" marR="5080" indent="-343535">
              <a:lnSpc>
                <a:spcPts val="3180"/>
              </a:lnSpc>
              <a:tabLst>
                <a:tab pos="2198370" algn="l"/>
              </a:tabLst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Objective: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3200" spc="-114" dirty="0">
                <a:latin typeface="Microsoft Sans Serif"/>
                <a:cs typeface="Microsoft Sans Serif"/>
              </a:rPr>
              <a:t>To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distinguish</a:t>
            </a:r>
            <a:r>
              <a:rPr sz="3200" spc="-8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between</a:t>
            </a:r>
            <a:r>
              <a:rPr sz="3200" spc="-10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aldose </a:t>
            </a:r>
            <a:r>
              <a:rPr sz="3200" dirty="0">
                <a:latin typeface="Microsoft Sans Serif"/>
                <a:cs typeface="Microsoft Sans Serif"/>
              </a:rPr>
              <a:t>and</a:t>
            </a:r>
            <a:r>
              <a:rPr sz="3200" spc="-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ketone </a:t>
            </a:r>
            <a:r>
              <a:rPr sz="3200" spc="-10" dirty="0">
                <a:latin typeface="Microsoft Sans Serif"/>
                <a:cs typeface="Microsoft Sans Serif"/>
              </a:rPr>
              <a:t>sucrose.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38759"/>
            <a:ext cx="18770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Principle: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3559" y="845311"/>
            <a:ext cx="7267575" cy="28213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71780" marR="5080" indent="-259079">
              <a:lnSpc>
                <a:spcPct val="83000"/>
              </a:lnSpc>
              <a:spcBef>
                <a:spcPts val="590"/>
              </a:spcBef>
              <a:tabLst>
                <a:tab pos="3440429" algn="l"/>
              </a:tabLst>
            </a:pPr>
            <a:r>
              <a:rPr sz="2400" dirty="0">
                <a:latin typeface="Microsoft Sans Serif"/>
                <a:cs typeface="Microsoft Sans Serif"/>
              </a:rPr>
              <a:t>Seliwanoff's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Test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uses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6M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HCl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dehydrating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agent </a:t>
            </a:r>
            <a:r>
              <a:rPr sz="2400" dirty="0">
                <a:latin typeface="Microsoft Sans Serif"/>
                <a:cs typeface="Microsoft Sans Serif"/>
              </a:rPr>
              <a:t>and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resorcinol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condensation reagent.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test </a:t>
            </a:r>
            <a:r>
              <a:rPr sz="2400" dirty="0">
                <a:latin typeface="Microsoft Sans Serif"/>
                <a:cs typeface="Microsoft Sans Serif"/>
              </a:rPr>
              <a:t>reagent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dehydrates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ketohexoses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form </a:t>
            </a:r>
            <a:r>
              <a:rPr sz="2400" spc="-25" dirty="0">
                <a:latin typeface="Microsoft Sans Serif"/>
                <a:cs typeface="Microsoft Sans Serif"/>
              </a:rPr>
              <a:t>5- </a:t>
            </a:r>
            <a:r>
              <a:rPr sz="2400" spc="-10" dirty="0">
                <a:latin typeface="Microsoft Sans Serif"/>
                <a:cs typeface="Microsoft Sans Serif"/>
              </a:rPr>
              <a:t>hydroxymethylfurfural.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20" dirty="0">
                <a:latin typeface="Microsoft Sans Serif"/>
                <a:cs typeface="Microsoft Sans Serif"/>
              </a:rPr>
              <a:t>5-</a:t>
            </a:r>
            <a:r>
              <a:rPr sz="2400" spc="-10" dirty="0">
                <a:latin typeface="Microsoft Sans Serif"/>
                <a:cs typeface="Microsoft Sans Serif"/>
              </a:rPr>
              <a:t>hydroxymethylfurfural </a:t>
            </a:r>
            <a:r>
              <a:rPr sz="2400" dirty="0">
                <a:latin typeface="Microsoft Sans Serif"/>
                <a:cs typeface="Microsoft Sans Serif"/>
              </a:rPr>
              <a:t>further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condenses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with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resorcinol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present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in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20" dirty="0">
                <a:latin typeface="Microsoft Sans Serif"/>
                <a:cs typeface="Microsoft Sans Serif"/>
              </a:rPr>
              <a:t> test </a:t>
            </a:r>
            <a:r>
              <a:rPr sz="2400" dirty="0">
                <a:latin typeface="Microsoft Sans Serif"/>
                <a:cs typeface="Microsoft Sans Serif"/>
              </a:rPr>
              <a:t>reagent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produce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cherry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red product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within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two </a:t>
            </a:r>
            <a:r>
              <a:rPr sz="2400" spc="-10" dirty="0">
                <a:latin typeface="Microsoft Sans Serif"/>
                <a:cs typeface="Microsoft Sans Serif"/>
              </a:rPr>
              <a:t>minutes.</a:t>
            </a:r>
            <a:r>
              <a:rPr sz="2400" spc="-1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Aldohexoses</a:t>
            </a:r>
            <a:r>
              <a:rPr sz="2400" spc="7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react to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form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the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same </a:t>
            </a:r>
            <a:r>
              <a:rPr sz="2400" dirty="0">
                <a:latin typeface="Microsoft Sans Serif"/>
                <a:cs typeface="Microsoft Sans Serif"/>
              </a:rPr>
              <a:t>product,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but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do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so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more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slowly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giving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yellow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faint </a:t>
            </a:r>
            <a:r>
              <a:rPr sz="2400" dirty="0">
                <a:latin typeface="Microsoft Sans Serif"/>
                <a:cs typeface="Microsoft Sans Serif"/>
              </a:rPr>
              <a:t>pink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color.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2760" y="4410309"/>
            <a:ext cx="6108700" cy="2111375"/>
            <a:chOff x="752760" y="4410309"/>
            <a:chExt cx="6108700" cy="21113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114" y="4419714"/>
              <a:ext cx="6089396" cy="2092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7440" y="4414989"/>
              <a:ext cx="6099175" cy="2101850"/>
            </a:xfrm>
            <a:custGeom>
              <a:avLst/>
              <a:gdLst/>
              <a:ahLst/>
              <a:cxnLst/>
              <a:rect l="l" t="t" r="r" b="b"/>
              <a:pathLst>
                <a:path w="6099175" h="2101850">
                  <a:moveTo>
                    <a:pt x="0" y="2101723"/>
                  </a:moveTo>
                  <a:lnTo>
                    <a:pt x="6098794" y="2101723"/>
                  </a:lnTo>
                  <a:lnTo>
                    <a:pt x="6098794" y="0"/>
                  </a:lnTo>
                  <a:lnTo>
                    <a:pt x="0" y="0"/>
                  </a:lnTo>
                  <a:lnTo>
                    <a:pt x="0" y="2101723"/>
                  </a:lnTo>
                  <a:close/>
                </a:path>
              </a:pathLst>
            </a:custGeom>
            <a:ln w="93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800" y="3505198"/>
            <a:ext cx="1573656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385013"/>
            <a:ext cx="2566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Procedure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0" dirty="0"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933043"/>
            <a:ext cx="7781925" cy="410591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R="3143250" algn="ctr">
              <a:lnSpc>
                <a:spcPct val="100000"/>
              </a:lnSpc>
              <a:spcBef>
                <a:spcPts val="855"/>
              </a:spcBef>
            </a:pPr>
            <a:r>
              <a:rPr sz="3200" dirty="0">
                <a:latin typeface="Microsoft Sans Serif"/>
                <a:cs typeface="Microsoft Sans Serif"/>
              </a:rPr>
              <a:t>½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sample</a:t>
            </a:r>
            <a:r>
              <a:rPr sz="3200" spc="-10" dirty="0">
                <a:latin typeface="Microsoft Sans Serif"/>
                <a:cs typeface="Microsoft Sans Serif"/>
              </a:rPr>
              <a:t> solution</a:t>
            </a:r>
            <a:endParaRPr sz="3200">
              <a:latin typeface="Microsoft Sans Serif"/>
              <a:cs typeface="Microsoft Sans Serif"/>
            </a:endParaRPr>
          </a:p>
          <a:p>
            <a:pPr marR="2357755" algn="ctr">
              <a:lnSpc>
                <a:spcPct val="100000"/>
              </a:lnSpc>
              <a:spcBef>
                <a:spcPts val="755"/>
              </a:spcBef>
            </a:pPr>
            <a:r>
              <a:rPr sz="3200" spc="-20" dirty="0">
                <a:latin typeface="Microsoft Sans Serif"/>
                <a:cs typeface="Microsoft Sans Serif"/>
              </a:rPr>
              <a:t>↓add</a:t>
            </a:r>
            <a:endParaRPr sz="3200">
              <a:latin typeface="Microsoft Sans Serif"/>
              <a:cs typeface="Microsoft Sans Serif"/>
            </a:endParaRPr>
          </a:p>
          <a:p>
            <a:pPr marR="2329815" algn="ctr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latin typeface="Microsoft Sans Serif"/>
                <a:cs typeface="Microsoft Sans Serif"/>
              </a:rPr>
              <a:t>2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ml</a:t>
            </a:r>
            <a:r>
              <a:rPr sz="3200" spc="-3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of</a:t>
            </a:r>
            <a:r>
              <a:rPr sz="3200" spc="-4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Seliwanoff's</a:t>
            </a:r>
            <a:r>
              <a:rPr sz="3200" spc="-25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reagent</a:t>
            </a:r>
            <a:endParaRPr sz="3200">
              <a:latin typeface="Microsoft Sans Serif"/>
              <a:cs typeface="Microsoft Sans Serif"/>
            </a:endParaRPr>
          </a:p>
          <a:p>
            <a:pPr marR="2811145" algn="ctr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latin typeface="Microsoft Sans Serif"/>
                <a:cs typeface="Microsoft Sans Serif"/>
              </a:rPr>
              <a:t>↓</a:t>
            </a:r>
            <a:endParaRPr sz="3200">
              <a:latin typeface="Microsoft Sans Serif"/>
              <a:cs typeface="Microsoft Sans Serif"/>
            </a:endParaRPr>
          </a:p>
          <a:p>
            <a:pPr marL="112395" algn="ctr">
              <a:lnSpc>
                <a:spcPct val="100000"/>
              </a:lnSpc>
              <a:spcBef>
                <a:spcPts val="745"/>
              </a:spcBef>
            </a:pPr>
            <a:r>
              <a:rPr sz="3200" dirty="0">
                <a:latin typeface="Microsoft Sans Serif"/>
                <a:cs typeface="Microsoft Sans Serif"/>
              </a:rPr>
              <a:t>heat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mixture</a:t>
            </a:r>
            <a:r>
              <a:rPr sz="3200" spc="-3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in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a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boiling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water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bath</a:t>
            </a:r>
            <a:r>
              <a:rPr sz="3200" spc="-15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for</a:t>
            </a:r>
            <a:r>
              <a:rPr sz="3200" spc="-2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2ml</a:t>
            </a:r>
            <a:endParaRPr sz="3200">
              <a:latin typeface="Microsoft Sans Serif"/>
              <a:cs typeface="Microsoft Sans Serif"/>
            </a:endParaRPr>
          </a:p>
          <a:p>
            <a:pPr marR="2584450" algn="ctr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Microsoft Sans Serif"/>
                <a:cs typeface="Microsoft Sans Serif"/>
              </a:rPr>
              <a:t>↓</a:t>
            </a:r>
            <a:endParaRPr sz="3200">
              <a:latin typeface="Microsoft Sans Serif"/>
              <a:cs typeface="Microsoft Sans Serif"/>
            </a:endParaRPr>
          </a:p>
          <a:p>
            <a:pPr marR="2400935" algn="ctr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latin typeface="Microsoft Sans Serif"/>
                <a:cs typeface="Microsoft Sans Serif"/>
              </a:rPr>
              <a:t>colour</a:t>
            </a:r>
            <a:r>
              <a:rPr sz="3200" spc="-90" dirty="0">
                <a:latin typeface="Microsoft Sans Serif"/>
                <a:cs typeface="Microsoft Sans Serif"/>
              </a:rPr>
              <a:t> </a:t>
            </a:r>
            <a:r>
              <a:rPr sz="3200" spc="-10" dirty="0">
                <a:latin typeface="Microsoft Sans Serif"/>
                <a:cs typeface="Microsoft Sans Serif"/>
              </a:rPr>
              <a:t>develope</a:t>
            </a:r>
            <a:endParaRPr sz="32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5197475"/>
          <a:ext cx="8229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observation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1-glucose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2-fructose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+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582" y="-52628"/>
            <a:ext cx="2879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Inversion</a:t>
            </a:r>
            <a:r>
              <a:rPr sz="4000" spc="-215" dirty="0"/>
              <a:t> </a:t>
            </a:r>
            <a:r>
              <a:rPr sz="4000" spc="-20" dirty="0"/>
              <a:t>test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657600" y="2051430"/>
            <a:ext cx="1280160" cy="103505"/>
          </a:xfrm>
          <a:custGeom>
            <a:avLst/>
            <a:gdLst/>
            <a:ahLst/>
            <a:cxnLst/>
            <a:rect l="l" t="t" r="r" b="b"/>
            <a:pathLst>
              <a:path w="1280160" h="103505">
                <a:moveTo>
                  <a:pt x="1255050" y="51689"/>
                </a:moveTo>
                <a:lnTo>
                  <a:pt x="1185164" y="92456"/>
                </a:lnTo>
                <a:lnTo>
                  <a:pt x="1184148" y="96266"/>
                </a:lnTo>
                <a:lnTo>
                  <a:pt x="1187703" y="102362"/>
                </a:lnTo>
                <a:lnTo>
                  <a:pt x="1191514" y="103378"/>
                </a:lnTo>
                <a:lnTo>
                  <a:pt x="1269269" y="58039"/>
                </a:lnTo>
                <a:lnTo>
                  <a:pt x="1267587" y="58039"/>
                </a:lnTo>
                <a:lnTo>
                  <a:pt x="1267587" y="57150"/>
                </a:lnTo>
                <a:lnTo>
                  <a:pt x="1264412" y="57150"/>
                </a:lnTo>
                <a:lnTo>
                  <a:pt x="1255050" y="51689"/>
                </a:lnTo>
                <a:close/>
              </a:path>
              <a:path w="1280160" h="103505">
                <a:moveTo>
                  <a:pt x="1244164" y="45339"/>
                </a:moveTo>
                <a:lnTo>
                  <a:pt x="0" y="45339"/>
                </a:lnTo>
                <a:lnTo>
                  <a:pt x="0" y="58039"/>
                </a:lnTo>
                <a:lnTo>
                  <a:pt x="1244164" y="58039"/>
                </a:lnTo>
                <a:lnTo>
                  <a:pt x="1255050" y="51689"/>
                </a:lnTo>
                <a:lnTo>
                  <a:pt x="1244164" y="45339"/>
                </a:lnTo>
                <a:close/>
              </a:path>
              <a:path w="1280160" h="103505">
                <a:moveTo>
                  <a:pt x="1269269" y="45339"/>
                </a:moveTo>
                <a:lnTo>
                  <a:pt x="1267587" y="45339"/>
                </a:lnTo>
                <a:lnTo>
                  <a:pt x="1267587" y="58039"/>
                </a:lnTo>
                <a:lnTo>
                  <a:pt x="1269269" y="58039"/>
                </a:lnTo>
                <a:lnTo>
                  <a:pt x="1280160" y="51689"/>
                </a:lnTo>
                <a:lnTo>
                  <a:pt x="1269269" y="45339"/>
                </a:lnTo>
                <a:close/>
              </a:path>
              <a:path w="1280160" h="103505">
                <a:moveTo>
                  <a:pt x="1264412" y="46228"/>
                </a:moveTo>
                <a:lnTo>
                  <a:pt x="1255050" y="51689"/>
                </a:lnTo>
                <a:lnTo>
                  <a:pt x="1264412" y="57150"/>
                </a:lnTo>
                <a:lnTo>
                  <a:pt x="1264412" y="46228"/>
                </a:lnTo>
                <a:close/>
              </a:path>
              <a:path w="1280160" h="103505">
                <a:moveTo>
                  <a:pt x="1267587" y="46228"/>
                </a:moveTo>
                <a:lnTo>
                  <a:pt x="1264412" y="46228"/>
                </a:lnTo>
                <a:lnTo>
                  <a:pt x="1264412" y="57150"/>
                </a:lnTo>
                <a:lnTo>
                  <a:pt x="1267587" y="57150"/>
                </a:lnTo>
                <a:lnTo>
                  <a:pt x="1267587" y="46228"/>
                </a:lnTo>
                <a:close/>
              </a:path>
              <a:path w="1280160" h="103505">
                <a:moveTo>
                  <a:pt x="1191514" y="0"/>
                </a:moveTo>
                <a:lnTo>
                  <a:pt x="1187703" y="1016"/>
                </a:lnTo>
                <a:lnTo>
                  <a:pt x="1184148" y="7112"/>
                </a:lnTo>
                <a:lnTo>
                  <a:pt x="1185164" y="10922"/>
                </a:lnTo>
                <a:lnTo>
                  <a:pt x="1255050" y="51689"/>
                </a:lnTo>
                <a:lnTo>
                  <a:pt x="1264412" y="46228"/>
                </a:lnTo>
                <a:lnTo>
                  <a:pt x="1267587" y="46228"/>
                </a:lnTo>
                <a:lnTo>
                  <a:pt x="1267587" y="45339"/>
                </a:lnTo>
                <a:lnTo>
                  <a:pt x="1269269" y="45339"/>
                </a:lnTo>
                <a:lnTo>
                  <a:pt x="1191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65041" y="989017"/>
            <a:ext cx="5194935" cy="1809114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Principle:</a:t>
            </a:r>
            <a:endParaRPr sz="3200">
              <a:latin typeface="Calibri"/>
              <a:cs typeface="Calibri"/>
            </a:endParaRPr>
          </a:p>
          <a:p>
            <a:pPr marL="1354455">
              <a:lnSpc>
                <a:spcPct val="100000"/>
              </a:lnSpc>
              <a:spcBef>
                <a:spcPts val="1260"/>
              </a:spcBef>
            </a:pPr>
            <a:r>
              <a:rPr sz="2800" dirty="0">
                <a:latin typeface="Microsoft Sans Serif"/>
                <a:cs typeface="Microsoft Sans Serif"/>
              </a:rPr>
              <a:t>D-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Glucose</a:t>
            </a:r>
            <a:r>
              <a:rPr sz="2800" spc="-1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+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D-</a:t>
            </a:r>
            <a:r>
              <a:rPr sz="2800" spc="-10" dirty="0">
                <a:latin typeface="Microsoft Sans Serif"/>
                <a:cs typeface="Microsoft Sans Serif"/>
              </a:rPr>
              <a:t>fructose</a:t>
            </a:r>
            <a:endParaRPr sz="2800">
              <a:latin typeface="Microsoft Sans Serif"/>
              <a:cs typeface="Microsoft Sans Serif"/>
            </a:endParaRPr>
          </a:p>
          <a:p>
            <a:pPr marL="580390" algn="ctr">
              <a:lnSpc>
                <a:spcPct val="100000"/>
              </a:lnSpc>
              <a:spcBef>
                <a:spcPts val="1605"/>
              </a:spcBef>
              <a:tabLst>
                <a:tab pos="2675890" algn="l"/>
              </a:tabLst>
            </a:pPr>
            <a:r>
              <a:rPr sz="2100" dirty="0">
                <a:latin typeface="Microsoft Sans Serif"/>
                <a:cs typeface="Microsoft Sans Serif"/>
              </a:rPr>
              <a:t>[α]D</a:t>
            </a:r>
            <a:r>
              <a:rPr sz="2100" spc="1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=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52.5°</a:t>
            </a:r>
            <a:r>
              <a:rPr sz="2100" dirty="0">
                <a:latin typeface="Microsoft Sans Serif"/>
                <a:cs typeface="Microsoft Sans Serif"/>
              </a:rPr>
              <a:t>	[α]D=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-92.4°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320" y="1699180"/>
            <a:ext cx="2912110" cy="109918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365"/>
              </a:spcBef>
            </a:pPr>
            <a:r>
              <a:rPr sz="3200" dirty="0">
                <a:latin typeface="Microsoft Sans Serif"/>
                <a:cs typeface="Microsoft Sans Serif"/>
              </a:rPr>
              <a:t>Sucrose</a:t>
            </a:r>
            <a:r>
              <a:rPr sz="3200" spc="-10" dirty="0">
                <a:latin typeface="Microsoft Sans Serif"/>
                <a:cs typeface="Microsoft Sans Serif"/>
              </a:rPr>
              <a:t> </a:t>
            </a:r>
            <a:r>
              <a:rPr sz="3200" dirty="0">
                <a:latin typeface="Microsoft Sans Serif"/>
                <a:cs typeface="Microsoft Sans Serif"/>
              </a:rPr>
              <a:t>+</a:t>
            </a:r>
            <a:r>
              <a:rPr sz="3200" spc="20" dirty="0">
                <a:latin typeface="Microsoft Sans Serif"/>
                <a:cs typeface="Microsoft Sans Serif"/>
              </a:rPr>
              <a:t> </a:t>
            </a:r>
            <a:r>
              <a:rPr sz="3200" spc="-25" dirty="0">
                <a:latin typeface="Microsoft Sans Serif"/>
                <a:cs typeface="Microsoft Sans Serif"/>
              </a:rPr>
              <a:t>H</a:t>
            </a:r>
            <a:r>
              <a:rPr sz="2400" spc="-25" dirty="0">
                <a:latin typeface="Microsoft Sans Serif"/>
                <a:cs typeface="Microsoft Sans Serif"/>
              </a:rPr>
              <a:t>2</a:t>
            </a:r>
            <a:r>
              <a:rPr sz="3200" spc="-25" dirty="0">
                <a:latin typeface="Microsoft Sans Serif"/>
                <a:cs typeface="Microsoft Sans Serif"/>
              </a:rPr>
              <a:t>O</a:t>
            </a:r>
            <a:endParaRPr sz="3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100" dirty="0">
                <a:latin typeface="Microsoft Sans Serif"/>
                <a:cs typeface="Microsoft Sans Serif"/>
              </a:rPr>
              <a:t>[α]D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=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+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-20" dirty="0">
                <a:latin typeface="Microsoft Sans Serif"/>
                <a:cs typeface="Microsoft Sans Serif"/>
              </a:rPr>
              <a:t>66.5°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320" y="3310585"/>
            <a:ext cx="8141334" cy="3397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ts val="3070"/>
              </a:lnSpc>
              <a:spcBef>
                <a:spcPts val="105"/>
              </a:spcBef>
              <a:buChar char="•"/>
              <a:tabLst>
                <a:tab pos="469265" algn="l"/>
              </a:tabLst>
            </a:pPr>
            <a:r>
              <a:rPr sz="2600" dirty="0">
                <a:latin typeface="Microsoft Sans Serif"/>
                <a:cs typeface="Microsoft Sans Serif"/>
              </a:rPr>
              <a:t>Sucrose</a:t>
            </a:r>
            <a:r>
              <a:rPr sz="2600" spc="-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is</a:t>
            </a:r>
            <a:r>
              <a:rPr sz="2600" spc="1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dextrorotatory.</a:t>
            </a:r>
            <a:endParaRPr sz="2600">
              <a:latin typeface="Microsoft Sans Serif"/>
              <a:cs typeface="Microsoft Sans Serif"/>
            </a:endParaRPr>
          </a:p>
          <a:p>
            <a:pPr marL="469900" marR="207010" indent="-457200">
              <a:lnSpc>
                <a:spcPts val="3360"/>
              </a:lnSpc>
              <a:spcBef>
                <a:spcPts val="60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optical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rotation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from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dextrorotatory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spc="-20" dirty="0">
                <a:latin typeface="Calibri"/>
                <a:cs typeface="Calibri"/>
              </a:rPr>
              <a:t>laevorotatory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hydrolysis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since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fructose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causes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much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greater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laevorotation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dextrorotation</a:t>
            </a:r>
            <a:endParaRPr sz="2800">
              <a:latin typeface="Calibri"/>
              <a:cs typeface="Calibri"/>
            </a:endParaRPr>
          </a:p>
          <a:p>
            <a:pPr marL="469900">
              <a:lnSpc>
                <a:spcPts val="3250"/>
              </a:lnSpc>
            </a:pPr>
            <a:r>
              <a:rPr sz="2800" dirty="0">
                <a:latin typeface="Calibri"/>
                <a:cs typeface="Calibri"/>
              </a:rPr>
              <a:t>caused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glucose.</a:t>
            </a:r>
            <a:endParaRPr sz="2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Font typeface="Microsoft Sans Serif"/>
              <a:buChar char="•"/>
              <a:tabLst>
                <a:tab pos="469265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known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inversion.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resultant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hydrolysate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called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invert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sugar,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which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sweeter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sucrose.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9722" y="428066"/>
            <a:ext cx="29248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</a:t>
            </a:r>
            <a:r>
              <a:rPr spc="-155" dirty="0"/>
              <a:t> </a:t>
            </a:r>
            <a:r>
              <a:rPr spc="-50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210" y="977239"/>
            <a:ext cx="5071110" cy="45212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87705">
              <a:lnSpc>
                <a:spcPct val="100000"/>
              </a:lnSpc>
              <a:spcBef>
                <a:spcPts val="480"/>
              </a:spcBef>
            </a:pPr>
            <a:r>
              <a:rPr sz="3200" dirty="0">
                <a:latin typeface="Calibri"/>
                <a:cs typeface="Calibri"/>
              </a:rPr>
              <a:t>5ml of </a:t>
            </a:r>
            <a:r>
              <a:rPr sz="3200" spc="-25" dirty="0">
                <a:latin typeface="Calibri"/>
                <a:cs typeface="Calibri"/>
              </a:rPr>
              <a:t>OS</a:t>
            </a:r>
            <a:endParaRPr sz="3200">
              <a:latin typeface="Calibri"/>
              <a:cs typeface="Calibri"/>
            </a:endParaRPr>
          </a:p>
          <a:p>
            <a:pPr marL="1147445">
              <a:lnSpc>
                <a:spcPct val="100000"/>
              </a:lnSpc>
              <a:spcBef>
                <a:spcPts val="385"/>
              </a:spcBef>
            </a:pPr>
            <a:r>
              <a:rPr sz="3200" dirty="0">
                <a:latin typeface="Calibri"/>
                <a:cs typeface="Calibri"/>
              </a:rPr>
              <a:t>↓</a:t>
            </a:r>
            <a:endParaRPr sz="3200">
              <a:latin typeface="Calibri"/>
              <a:cs typeface="Calibri"/>
            </a:endParaRPr>
          </a:p>
          <a:p>
            <a:pPr marL="43180">
              <a:lnSpc>
                <a:spcPct val="100000"/>
              </a:lnSpc>
              <a:spcBef>
                <a:spcPts val="390"/>
              </a:spcBef>
            </a:pPr>
            <a:r>
              <a:rPr sz="3200" dirty="0">
                <a:latin typeface="Calibri"/>
                <a:cs typeface="Calibri"/>
              </a:rPr>
              <a:t>2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drop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conc.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HCl</a:t>
            </a:r>
            <a:endParaRPr sz="3200">
              <a:latin typeface="Calibri"/>
              <a:cs typeface="Calibri"/>
            </a:endParaRPr>
          </a:p>
          <a:p>
            <a:pPr marL="1241425">
              <a:lnSpc>
                <a:spcPct val="100000"/>
              </a:lnSpc>
              <a:spcBef>
                <a:spcPts val="380"/>
              </a:spcBef>
            </a:pPr>
            <a:r>
              <a:rPr sz="3200" dirty="0">
                <a:latin typeface="Calibri"/>
                <a:cs typeface="Calibri"/>
              </a:rPr>
              <a:t>↓</a:t>
            </a:r>
            <a:r>
              <a:rPr sz="2400" dirty="0">
                <a:latin typeface="Calibri"/>
                <a:cs typeface="Calibri"/>
              </a:rPr>
              <a:t>boil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min.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cool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down</a:t>
            </a:r>
            <a:endParaRPr sz="240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  <a:spcBef>
                <a:spcPts val="355"/>
              </a:spcBef>
            </a:pPr>
            <a:r>
              <a:rPr sz="2800" dirty="0">
                <a:latin typeface="Calibri"/>
                <a:cs typeface="Calibri"/>
              </a:rPr>
              <a:t>5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drop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40%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NAOH(alkaline)</a:t>
            </a:r>
            <a:endParaRPr sz="2800">
              <a:latin typeface="Calibri"/>
              <a:cs typeface="Calibri"/>
            </a:endParaRPr>
          </a:p>
          <a:p>
            <a:pPr marL="139065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↓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800" spc="-10" dirty="0">
                <a:latin typeface="Calibri"/>
                <a:cs typeface="Calibri"/>
              </a:rPr>
              <a:t>perform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benedict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seliwanoff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</a:t>
            </a:r>
            <a:endParaRPr sz="2800">
              <a:latin typeface="Calibri"/>
              <a:cs typeface="Calibri"/>
            </a:endParaRPr>
          </a:p>
          <a:p>
            <a:pPr marL="1551940">
              <a:lnSpc>
                <a:spcPct val="100000"/>
              </a:lnSpc>
              <a:spcBef>
                <a:spcPts val="335"/>
              </a:spcBef>
            </a:pPr>
            <a:r>
              <a:rPr sz="2800" spc="-5" dirty="0">
                <a:latin typeface="Calibri"/>
                <a:cs typeface="Calibri"/>
              </a:rPr>
              <a:t>↓</a:t>
            </a:r>
            <a:endParaRPr sz="2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340"/>
              </a:spcBef>
              <a:tabLst>
                <a:tab pos="2398395" algn="l"/>
              </a:tabLst>
            </a:pPr>
            <a:r>
              <a:rPr sz="2800" dirty="0">
                <a:latin typeface="Calibri"/>
                <a:cs typeface="Calibri"/>
              </a:rPr>
              <a:t>observe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colour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reaction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873" y="634365"/>
            <a:ext cx="2412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Iodine</a:t>
            </a:r>
            <a:r>
              <a:rPr sz="4000" spc="-140" dirty="0"/>
              <a:t> </a:t>
            </a:r>
            <a:r>
              <a:rPr sz="4000" spc="-20" dirty="0"/>
              <a:t>test: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415254"/>
            <a:ext cx="7721600" cy="223583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Principle: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24600"/>
              </a:lnSpc>
              <a:spcBef>
                <a:spcPts val="20"/>
              </a:spcBef>
            </a:pPr>
            <a:r>
              <a:rPr sz="2800" dirty="0">
                <a:latin typeface="Microsoft Sans Serif"/>
                <a:cs typeface="Microsoft Sans Serif"/>
              </a:rPr>
              <a:t>Iodine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binds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starch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blue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colored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complex. </a:t>
            </a:r>
            <a:r>
              <a:rPr sz="2800" dirty="0">
                <a:latin typeface="Microsoft Sans Serif"/>
                <a:cs typeface="Microsoft Sans Serif"/>
              </a:rPr>
              <a:t>Shorter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chain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gives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a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red</a:t>
            </a:r>
            <a:r>
              <a:rPr sz="2800" spc="-10" dirty="0">
                <a:latin typeface="Microsoft Sans Serif"/>
                <a:cs typeface="Microsoft Sans Serif"/>
              </a:rPr>
              <a:t> color.</a:t>
            </a:r>
            <a:endParaRPr sz="2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800" dirty="0">
                <a:latin typeface="Microsoft Sans Serif"/>
                <a:cs typeface="Microsoft Sans Serif"/>
              </a:rPr>
              <a:t>Longer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chain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give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more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intense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color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reaction.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5920" y="4267200"/>
            <a:ext cx="6400800" cy="2590797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642" y="461594"/>
            <a:ext cx="26835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Procedure</a:t>
            </a:r>
            <a:r>
              <a:rPr sz="4400" spc="-165" dirty="0"/>
              <a:t> </a:t>
            </a:r>
            <a:r>
              <a:rPr sz="4400" spc="-50" dirty="0"/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20344" y="901039"/>
            <a:ext cx="4086860" cy="35375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862330" indent="-297815">
              <a:lnSpc>
                <a:spcPct val="100000"/>
              </a:lnSpc>
              <a:spcBef>
                <a:spcPts val="865"/>
              </a:spcBef>
              <a:buAutoNum type="arabicPlain"/>
              <a:tabLst>
                <a:tab pos="862330" algn="l"/>
              </a:tabLst>
            </a:pPr>
            <a:r>
              <a:rPr sz="3200" dirty="0">
                <a:latin typeface="Calibri"/>
                <a:cs typeface="Calibri"/>
              </a:rPr>
              <a:t>ml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OS</a:t>
            </a:r>
            <a:endParaRPr sz="3200">
              <a:latin typeface="Calibri"/>
              <a:cs typeface="Calibri"/>
            </a:endParaRPr>
          </a:p>
          <a:p>
            <a:pPr marL="130175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Calibri"/>
                <a:cs typeface="Calibri"/>
              </a:rPr>
              <a:t>↓</a:t>
            </a:r>
            <a:endParaRPr sz="3200">
              <a:latin typeface="Calibri"/>
              <a:cs typeface="Calibri"/>
            </a:endParaRPr>
          </a:p>
          <a:p>
            <a:pPr marL="311150" indent="-298450">
              <a:lnSpc>
                <a:spcPct val="100000"/>
              </a:lnSpc>
              <a:spcBef>
                <a:spcPts val="770"/>
              </a:spcBef>
              <a:buAutoNum type="arabicPlain" startAt="2"/>
              <a:tabLst>
                <a:tab pos="311150" algn="l"/>
              </a:tabLst>
            </a:pPr>
            <a:r>
              <a:rPr sz="3200" dirty="0">
                <a:latin typeface="Calibri"/>
                <a:cs typeface="Calibri"/>
              </a:rPr>
              <a:t>drop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iodine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solution</a:t>
            </a:r>
            <a:endParaRPr sz="3200">
              <a:latin typeface="Calibri"/>
              <a:cs typeface="Calibri"/>
            </a:endParaRPr>
          </a:p>
          <a:p>
            <a:pPr marL="473075" marR="1146810" indent="920115">
              <a:lnSpc>
                <a:spcPct val="120000"/>
              </a:lnSpc>
            </a:pPr>
            <a:r>
              <a:rPr sz="3200" spc="-20" dirty="0">
                <a:latin typeface="Calibri"/>
                <a:cs typeface="Calibri"/>
              </a:rPr>
              <a:t>↓mix </a:t>
            </a:r>
            <a:r>
              <a:rPr sz="3200" dirty="0">
                <a:latin typeface="Calibri"/>
                <a:cs typeface="Calibri"/>
              </a:rPr>
              <a:t>colour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develop </a:t>
            </a:r>
            <a:r>
              <a:rPr sz="3200" dirty="0">
                <a:latin typeface="Calibri"/>
                <a:cs typeface="Calibri"/>
              </a:rPr>
              <a:t>(blue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,violet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3733800"/>
            <a:ext cx="4981575" cy="267652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2167" y="1753311"/>
            <a:ext cx="72529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dirty="0">
                <a:latin typeface="Arial"/>
                <a:cs typeface="Arial"/>
              </a:rPr>
              <a:t>THANK</a:t>
            </a:r>
            <a:r>
              <a:rPr sz="9600" spc="-175" dirty="0">
                <a:latin typeface="Arial"/>
                <a:cs typeface="Arial"/>
              </a:rPr>
              <a:t> </a:t>
            </a:r>
            <a:r>
              <a:rPr sz="9600" spc="-25" dirty="0">
                <a:latin typeface="Arial"/>
                <a:cs typeface="Arial"/>
              </a:rPr>
              <a:t>YOU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939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GOD</a:t>
            </a:r>
            <a:r>
              <a:rPr spc="-20" dirty="0"/>
              <a:t> </a:t>
            </a:r>
            <a:r>
              <a:rPr dirty="0"/>
              <a:t>POD </a:t>
            </a:r>
            <a:r>
              <a:rPr spc="-10" dirty="0"/>
              <a:t>METHOD</a:t>
            </a:r>
          </a:p>
          <a:p>
            <a:pPr marL="317500" algn="ctr">
              <a:lnSpc>
                <a:spcPct val="100000"/>
              </a:lnSpc>
              <a:spcBef>
                <a:spcPts val="85"/>
              </a:spcBef>
            </a:pPr>
            <a:r>
              <a:rPr sz="3600" dirty="0"/>
              <a:t>(</a:t>
            </a:r>
            <a:r>
              <a:rPr sz="3600" spc="-55" dirty="0"/>
              <a:t> </a:t>
            </a:r>
            <a:r>
              <a:rPr sz="3600" dirty="0"/>
              <a:t>glucose</a:t>
            </a:r>
            <a:r>
              <a:rPr sz="3600" spc="-45" dirty="0"/>
              <a:t> </a:t>
            </a:r>
            <a:r>
              <a:rPr sz="3600" dirty="0"/>
              <a:t>oxidase</a:t>
            </a:r>
            <a:r>
              <a:rPr sz="3600" spc="-20" dirty="0"/>
              <a:t> </a:t>
            </a:r>
            <a:r>
              <a:rPr sz="3600" dirty="0"/>
              <a:t>–</a:t>
            </a:r>
            <a:r>
              <a:rPr sz="3600" spc="-70" dirty="0"/>
              <a:t> </a:t>
            </a:r>
            <a:r>
              <a:rPr sz="3600" dirty="0"/>
              <a:t>peroxidase</a:t>
            </a:r>
            <a:r>
              <a:rPr sz="3600" spc="-55" dirty="0"/>
              <a:t> </a:t>
            </a:r>
            <a:r>
              <a:rPr sz="3600" dirty="0"/>
              <a:t>method</a:t>
            </a:r>
            <a:r>
              <a:rPr sz="3600" spc="-50" dirty="0"/>
              <a:t> 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2320" y="1599202"/>
            <a:ext cx="8128000" cy="3931920"/>
          </a:xfrm>
          <a:prstGeom prst="rect">
            <a:avLst/>
          </a:prstGeom>
        </p:spPr>
        <p:txBody>
          <a:bodyPr vert="horz" wrap="square" lIns="0" tIns="33528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640"/>
              </a:spcBef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PRINCIPLE:</a:t>
            </a:r>
            <a:endParaRPr sz="4000">
              <a:latin typeface="Calibri"/>
              <a:cs typeface="Calibri"/>
            </a:endParaRPr>
          </a:p>
          <a:p>
            <a:pPr marL="254635" marR="400685" indent="33020">
              <a:lnSpc>
                <a:spcPct val="152200"/>
              </a:lnSpc>
              <a:spcBef>
                <a:spcPts val="50"/>
              </a:spcBef>
              <a:tabLst>
                <a:tab pos="3623310" algn="l"/>
                <a:tab pos="4342765" algn="l"/>
                <a:tab pos="6725284" algn="l"/>
              </a:tabLst>
            </a:pPr>
            <a:r>
              <a:rPr sz="3200" dirty="0">
                <a:latin typeface="Calibri"/>
                <a:cs typeface="Calibri"/>
              </a:rPr>
              <a:t>Glucose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H₂O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O₂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GOD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3200" dirty="0">
                <a:latin typeface="Calibri"/>
                <a:cs typeface="Calibri"/>
              </a:rPr>
              <a:t>Gluconic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acid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H₂O₂ </a:t>
            </a:r>
            <a:r>
              <a:rPr sz="3200" dirty="0">
                <a:latin typeface="Calibri"/>
                <a:cs typeface="Calibri"/>
              </a:rPr>
              <a:t>4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Amino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Phenazone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Phenol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+</a:t>
            </a:r>
            <a:r>
              <a:rPr sz="3200" spc="-20" dirty="0">
                <a:latin typeface="Calibri"/>
                <a:cs typeface="Calibri"/>
              </a:rPr>
              <a:t> H₂O₂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1600" b="1" spc="-25" dirty="0">
                <a:latin typeface="Calibri"/>
                <a:cs typeface="Calibri"/>
              </a:rPr>
              <a:t>POD</a:t>
            </a:r>
            <a:endParaRPr sz="1600">
              <a:latin typeface="Calibri"/>
              <a:cs typeface="Calibri"/>
            </a:endParaRPr>
          </a:p>
          <a:p>
            <a:pPr marL="1681480">
              <a:lnSpc>
                <a:spcPct val="100000"/>
              </a:lnSpc>
              <a:spcBef>
                <a:spcPts val="2005"/>
              </a:spcBef>
              <a:tabLst>
                <a:tab pos="4406900" algn="l"/>
              </a:tabLst>
            </a:pPr>
            <a:r>
              <a:rPr sz="3200" dirty="0">
                <a:latin typeface="Calibri"/>
                <a:cs typeface="Calibri"/>
              </a:rPr>
              <a:t>Quinonimine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</a:t>
            </a:r>
            <a:r>
              <a:rPr sz="3200" dirty="0">
                <a:latin typeface="Calibri"/>
                <a:cs typeface="Calibri"/>
              </a:rPr>
              <a:t>	Pink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colour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compound</a:t>
            </a:r>
            <a:endParaRPr sz="32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989"/>
              </a:spcBef>
              <a:buFont typeface="Microsoft Sans Serif"/>
              <a:buChar char="•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Intensity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determined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505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filter.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3247644"/>
            <a:ext cx="702310" cy="103505"/>
          </a:xfrm>
          <a:custGeom>
            <a:avLst/>
            <a:gdLst/>
            <a:ahLst/>
            <a:cxnLst/>
            <a:rect l="l" t="t" r="r" b="b"/>
            <a:pathLst>
              <a:path w="702310" h="103504">
                <a:moveTo>
                  <a:pt x="677091" y="51752"/>
                </a:moveTo>
                <a:lnTo>
                  <a:pt x="607313" y="92455"/>
                </a:lnTo>
                <a:lnTo>
                  <a:pt x="606298" y="96392"/>
                </a:lnTo>
                <a:lnTo>
                  <a:pt x="609853" y="102488"/>
                </a:lnTo>
                <a:lnTo>
                  <a:pt x="613663" y="103504"/>
                </a:lnTo>
                <a:lnTo>
                  <a:pt x="691419" y="58165"/>
                </a:lnTo>
                <a:lnTo>
                  <a:pt x="689737" y="58165"/>
                </a:lnTo>
                <a:lnTo>
                  <a:pt x="689737" y="57276"/>
                </a:lnTo>
                <a:lnTo>
                  <a:pt x="686562" y="57276"/>
                </a:lnTo>
                <a:lnTo>
                  <a:pt x="677091" y="51752"/>
                </a:lnTo>
                <a:close/>
              </a:path>
              <a:path w="702310" h="103504">
                <a:moveTo>
                  <a:pt x="666314" y="45465"/>
                </a:moveTo>
                <a:lnTo>
                  <a:pt x="0" y="45465"/>
                </a:lnTo>
                <a:lnTo>
                  <a:pt x="0" y="58165"/>
                </a:lnTo>
                <a:lnTo>
                  <a:pt x="666096" y="58165"/>
                </a:lnTo>
                <a:lnTo>
                  <a:pt x="677091" y="51752"/>
                </a:lnTo>
                <a:lnTo>
                  <a:pt x="666314" y="45465"/>
                </a:lnTo>
                <a:close/>
              </a:path>
              <a:path w="702310" h="103504">
                <a:moveTo>
                  <a:pt x="691447" y="45465"/>
                </a:moveTo>
                <a:lnTo>
                  <a:pt x="689737" y="45465"/>
                </a:lnTo>
                <a:lnTo>
                  <a:pt x="689737" y="58165"/>
                </a:lnTo>
                <a:lnTo>
                  <a:pt x="691419" y="58165"/>
                </a:lnTo>
                <a:lnTo>
                  <a:pt x="702310" y="51815"/>
                </a:lnTo>
                <a:lnTo>
                  <a:pt x="691447" y="45465"/>
                </a:lnTo>
                <a:close/>
              </a:path>
              <a:path w="702310" h="103504">
                <a:moveTo>
                  <a:pt x="686562" y="46227"/>
                </a:moveTo>
                <a:lnTo>
                  <a:pt x="677091" y="51752"/>
                </a:lnTo>
                <a:lnTo>
                  <a:pt x="686562" y="57276"/>
                </a:lnTo>
                <a:lnTo>
                  <a:pt x="686562" y="46227"/>
                </a:lnTo>
                <a:close/>
              </a:path>
              <a:path w="702310" h="103504">
                <a:moveTo>
                  <a:pt x="689737" y="46227"/>
                </a:moveTo>
                <a:lnTo>
                  <a:pt x="686562" y="46227"/>
                </a:lnTo>
                <a:lnTo>
                  <a:pt x="686562" y="57276"/>
                </a:lnTo>
                <a:lnTo>
                  <a:pt x="689737" y="57276"/>
                </a:lnTo>
                <a:lnTo>
                  <a:pt x="689737" y="46227"/>
                </a:lnTo>
                <a:close/>
              </a:path>
              <a:path w="702310" h="103504">
                <a:moveTo>
                  <a:pt x="613663" y="0"/>
                </a:moveTo>
                <a:lnTo>
                  <a:pt x="609853" y="1015"/>
                </a:lnTo>
                <a:lnTo>
                  <a:pt x="606298" y="7111"/>
                </a:lnTo>
                <a:lnTo>
                  <a:pt x="607313" y="11048"/>
                </a:lnTo>
                <a:lnTo>
                  <a:pt x="677091" y="51752"/>
                </a:lnTo>
                <a:lnTo>
                  <a:pt x="686562" y="46227"/>
                </a:lnTo>
                <a:lnTo>
                  <a:pt x="689737" y="46227"/>
                </a:lnTo>
                <a:lnTo>
                  <a:pt x="689737" y="45465"/>
                </a:lnTo>
                <a:lnTo>
                  <a:pt x="691447" y="45465"/>
                </a:lnTo>
                <a:lnTo>
                  <a:pt x="6136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1800" y="3925951"/>
            <a:ext cx="838835" cy="103505"/>
          </a:xfrm>
          <a:custGeom>
            <a:avLst/>
            <a:gdLst/>
            <a:ahLst/>
            <a:cxnLst/>
            <a:rect l="l" t="t" r="r" b="b"/>
            <a:pathLst>
              <a:path w="838834" h="103504">
                <a:moveTo>
                  <a:pt x="813598" y="51689"/>
                </a:moveTo>
                <a:lnTo>
                  <a:pt x="743711" y="92456"/>
                </a:lnTo>
                <a:lnTo>
                  <a:pt x="742696" y="96266"/>
                </a:lnTo>
                <a:lnTo>
                  <a:pt x="744474" y="99313"/>
                </a:lnTo>
                <a:lnTo>
                  <a:pt x="746125" y="102362"/>
                </a:lnTo>
                <a:lnTo>
                  <a:pt x="750061" y="103378"/>
                </a:lnTo>
                <a:lnTo>
                  <a:pt x="827817" y="58038"/>
                </a:lnTo>
                <a:lnTo>
                  <a:pt x="826134" y="58038"/>
                </a:lnTo>
                <a:lnTo>
                  <a:pt x="826134" y="57150"/>
                </a:lnTo>
                <a:lnTo>
                  <a:pt x="822959" y="57150"/>
                </a:lnTo>
                <a:lnTo>
                  <a:pt x="813598" y="51689"/>
                </a:lnTo>
                <a:close/>
              </a:path>
              <a:path w="838834" h="103504">
                <a:moveTo>
                  <a:pt x="802712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802712" y="58038"/>
                </a:lnTo>
                <a:lnTo>
                  <a:pt x="813598" y="51689"/>
                </a:lnTo>
                <a:lnTo>
                  <a:pt x="802712" y="45338"/>
                </a:lnTo>
                <a:close/>
              </a:path>
              <a:path w="838834" h="103504">
                <a:moveTo>
                  <a:pt x="827817" y="45338"/>
                </a:moveTo>
                <a:lnTo>
                  <a:pt x="826134" y="45338"/>
                </a:lnTo>
                <a:lnTo>
                  <a:pt x="826134" y="58038"/>
                </a:lnTo>
                <a:lnTo>
                  <a:pt x="827817" y="58038"/>
                </a:lnTo>
                <a:lnTo>
                  <a:pt x="838707" y="51689"/>
                </a:lnTo>
                <a:lnTo>
                  <a:pt x="827817" y="45338"/>
                </a:lnTo>
                <a:close/>
              </a:path>
              <a:path w="838834" h="103504">
                <a:moveTo>
                  <a:pt x="822959" y="46228"/>
                </a:moveTo>
                <a:lnTo>
                  <a:pt x="813598" y="51689"/>
                </a:lnTo>
                <a:lnTo>
                  <a:pt x="822959" y="57150"/>
                </a:lnTo>
                <a:lnTo>
                  <a:pt x="822959" y="46228"/>
                </a:lnTo>
                <a:close/>
              </a:path>
              <a:path w="838834" h="103504">
                <a:moveTo>
                  <a:pt x="826134" y="46228"/>
                </a:moveTo>
                <a:lnTo>
                  <a:pt x="822959" y="46228"/>
                </a:lnTo>
                <a:lnTo>
                  <a:pt x="822959" y="57150"/>
                </a:lnTo>
                <a:lnTo>
                  <a:pt x="826134" y="57150"/>
                </a:lnTo>
                <a:lnTo>
                  <a:pt x="826134" y="46228"/>
                </a:lnTo>
                <a:close/>
              </a:path>
              <a:path w="838834" h="103504">
                <a:moveTo>
                  <a:pt x="750061" y="0"/>
                </a:moveTo>
                <a:lnTo>
                  <a:pt x="746125" y="1016"/>
                </a:lnTo>
                <a:lnTo>
                  <a:pt x="744474" y="4063"/>
                </a:lnTo>
                <a:lnTo>
                  <a:pt x="742696" y="7112"/>
                </a:lnTo>
                <a:lnTo>
                  <a:pt x="743711" y="10922"/>
                </a:lnTo>
                <a:lnTo>
                  <a:pt x="813598" y="51689"/>
                </a:lnTo>
                <a:lnTo>
                  <a:pt x="822959" y="46228"/>
                </a:lnTo>
                <a:lnTo>
                  <a:pt x="826134" y="46228"/>
                </a:lnTo>
                <a:lnTo>
                  <a:pt x="826134" y="45338"/>
                </a:lnTo>
                <a:lnTo>
                  <a:pt x="827817" y="45338"/>
                </a:lnTo>
                <a:lnTo>
                  <a:pt x="7500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815" y="154381"/>
            <a:ext cx="2445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Procedure</a:t>
            </a:r>
            <a:r>
              <a:rPr sz="4000" spc="-165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92963" y="3901185"/>
            <a:ext cx="7997825" cy="1986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469900" algn="l"/>
                <a:tab pos="5466080" algn="l"/>
              </a:tabLst>
            </a:pPr>
            <a:r>
              <a:rPr sz="2800" dirty="0">
                <a:latin typeface="Calibri"/>
                <a:cs typeface="Calibri"/>
              </a:rPr>
              <a:t>Mix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keep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incubation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37</a:t>
            </a:r>
            <a:r>
              <a:rPr sz="2800" dirty="0">
                <a:latin typeface="Calibri"/>
                <a:cs typeface="Calibri"/>
              </a:rPr>
              <a:t>	ͦC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15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 </a:t>
            </a:r>
            <a:r>
              <a:rPr sz="2800" dirty="0">
                <a:latin typeface="Calibri"/>
                <a:cs typeface="Calibri"/>
              </a:rPr>
              <a:t>room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temperature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min.</a:t>
            </a:r>
            <a:endParaRPr sz="2800">
              <a:latin typeface="Calibri"/>
              <a:cs typeface="Calibri"/>
            </a:endParaRPr>
          </a:p>
          <a:p>
            <a:pPr marL="469900" marR="675005" indent="-457200">
              <a:lnSpc>
                <a:spcPct val="100000"/>
              </a:lnSpc>
              <a:spcBef>
                <a:spcPts val="2005"/>
              </a:spcBef>
              <a:buFont typeface="Microsoft Sans Serif"/>
              <a:buChar char="•"/>
              <a:tabLst>
                <a:tab pos="469900" algn="l"/>
              </a:tabLst>
            </a:pPr>
            <a:r>
              <a:rPr sz="2800" dirty="0">
                <a:latin typeface="Calibri"/>
                <a:cs typeface="Calibri"/>
              </a:rPr>
              <a:t>Measure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intensity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colour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505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filter </a:t>
            </a:r>
            <a:r>
              <a:rPr sz="2800" dirty="0">
                <a:latin typeface="Calibri"/>
                <a:cs typeface="Calibri"/>
              </a:rPr>
              <a:t>(Green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filter).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268" y="1153667"/>
            <a:ext cx="21335" cy="24384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472" y="1141983"/>
          <a:ext cx="8227058" cy="223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4035"/>
                <a:gridCol w="1082675"/>
                <a:gridCol w="1445894"/>
                <a:gridCol w="1354454"/>
              </a:tblGrid>
              <a:tr h="801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STAN.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BLANK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solidFill>
                      <a:srgbClr val="4AACC5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1)Glucose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reagent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(ml)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1.0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2)Serum(ml)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317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317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3)Glucose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standard(ml)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3175">
                      <a:solidFill>
                        <a:srgbClr val="000000"/>
                      </a:solidFill>
                      <a:prstDash val="solid"/>
                    </a:lnL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E7E7E7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4)Distilled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water(ml)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---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-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0.01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72"/>
            <a:ext cx="7502769" cy="62100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1518"/>
            <a:ext cx="27641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Calculation: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53415" y="947633"/>
            <a:ext cx="8053070" cy="571944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710"/>
              </a:spcBef>
            </a:pPr>
            <a:r>
              <a:rPr sz="3200" dirty="0">
                <a:latin typeface="Calibri"/>
                <a:cs typeface="Calibri"/>
              </a:rPr>
              <a:t>Concentration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Substance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=</a:t>
            </a:r>
            <a:endParaRPr sz="32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1605"/>
              </a:spcBef>
              <a:tabLst>
                <a:tab pos="419734" algn="l"/>
                <a:tab pos="4295140" algn="l"/>
              </a:tabLst>
            </a:pP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O.D.</a:t>
            </a:r>
            <a:r>
              <a:rPr sz="2800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sng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Test-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O.D.</a:t>
            </a:r>
            <a:r>
              <a:rPr sz="2800" u="sng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sz="2800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Blank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3200" spc="-405" dirty="0">
                <a:latin typeface="Trebuchet MS"/>
                <a:cs typeface="Trebuchet MS"/>
              </a:rPr>
              <a:t>×</a:t>
            </a:r>
            <a:r>
              <a:rPr sz="3200" spc="-23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Calibri"/>
                <a:cs typeface="Calibri"/>
              </a:rPr>
              <a:t>Concentration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</a:t>
            </a:r>
            <a:r>
              <a:rPr sz="3200" spc="-20" dirty="0">
                <a:latin typeface="Calibri"/>
                <a:cs typeface="Calibri"/>
              </a:rPr>
              <a:t>d.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15"/>
              </a:spcBef>
            </a:pPr>
            <a:r>
              <a:rPr sz="2800" dirty="0">
                <a:latin typeface="Calibri"/>
                <a:cs typeface="Calibri"/>
              </a:rPr>
              <a:t>O.D.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Std.-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O.D.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Blank</a:t>
            </a:r>
            <a:endParaRPr sz="280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200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General</a:t>
            </a:r>
            <a:r>
              <a:rPr sz="2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Parameter:</a:t>
            </a:r>
            <a:endParaRPr sz="2800">
              <a:latin typeface="Calibri"/>
              <a:cs typeface="Calibri"/>
            </a:endParaRPr>
          </a:p>
          <a:p>
            <a:pPr marL="135255" indent="-132715">
              <a:lnSpc>
                <a:spcPct val="100000"/>
              </a:lnSpc>
              <a:spcBef>
                <a:spcPts val="1989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spc="-10" dirty="0">
                <a:latin typeface="Calibri"/>
                <a:cs typeface="Calibri"/>
              </a:rPr>
              <a:t>Reaction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point</a:t>
            </a:r>
            <a:endParaRPr sz="2800">
              <a:latin typeface="Calibri"/>
              <a:cs typeface="Calibri"/>
            </a:endParaRPr>
          </a:p>
          <a:p>
            <a:pPr marL="135255" indent="-132715">
              <a:lnSpc>
                <a:spcPct val="100000"/>
              </a:lnSpc>
              <a:spcBef>
                <a:spcPts val="2010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spc="-10" dirty="0">
                <a:latin typeface="Calibri"/>
                <a:cs typeface="Calibri"/>
              </a:rPr>
              <a:t>Standard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Concentration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100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mg/dl</a:t>
            </a:r>
            <a:endParaRPr sz="2800">
              <a:latin typeface="Calibri"/>
              <a:cs typeface="Calibri"/>
            </a:endParaRPr>
          </a:p>
          <a:p>
            <a:pPr marL="135255" indent="-132715">
              <a:lnSpc>
                <a:spcPct val="100000"/>
              </a:lnSpc>
              <a:spcBef>
                <a:spcPts val="2005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Linearity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up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500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mg/dl</a:t>
            </a:r>
            <a:endParaRPr sz="2800">
              <a:latin typeface="Calibri"/>
              <a:cs typeface="Calibri"/>
            </a:endParaRPr>
          </a:p>
          <a:p>
            <a:pPr marL="12700" marR="5080" indent="-10160">
              <a:lnSpc>
                <a:spcPct val="100000"/>
              </a:lnSpc>
              <a:spcBef>
                <a:spcPts val="1989"/>
              </a:spcBef>
              <a:buSzPct val="96428"/>
              <a:buFont typeface="Microsoft Sans Serif"/>
              <a:buChar char="•"/>
              <a:tabLst>
                <a:tab pos="135255" algn="l"/>
              </a:tabLst>
            </a:pPr>
            <a:r>
              <a:rPr sz="2800" dirty="0">
                <a:latin typeface="Calibri"/>
                <a:cs typeface="Calibri"/>
              </a:rPr>
              <a:t>	If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sample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500mg/dl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,dilute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sample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1:2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distilled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water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repeat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assay.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1618</Words>
  <Application>Microsoft Office PowerPoint</Application>
  <PresentationFormat>On-screen Show (4:3)</PresentationFormat>
  <Paragraphs>393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VARIOUS METHOD OF GLUCOSE ESTIMATION , GTT AND PRINCIPAL OF CARBOHYDRATES CHEMISTRY TEST</vt:lpstr>
      <vt:lpstr>Normal ranges :</vt:lpstr>
      <vt:lpstr>Slide 3</vt:lpstr>
      <vt:lpstr>Ranges of glycosylated hemoglobin :</vt:lpstr>
      <vt:lpstr>Enzymatic determination of glucose in blood</vt:lpstr>
      <vt:lpstr>GOD POD METHOD ( glucose oxidase – peroxidase method )</vt:lpstr>
      <vt:lpstr>Procedure :</vt:lpstr>
      <vt:lpstr>Slide 8</vt:lpstr>
      <vt:lpstr>Calculation:</vt:lpstr>
      <vt:lpstr>ADVANTAGES :</vt:lpstr>
      <vt:lpstr>Hexokinase method</vt:lpstr>
      <vt:lpstr>PROCEDURE:</vt:lpstr>
      <vt:lpstr>ADVANTAGES :</vt:lpstr>
      <vt:lpstr>GLUCOSE DEHYDROGENASE METHOD (GDH Method)</vt:lpstr>
      <vt:lpstr>Chemical method for determination of blood glucose</vt:lpstr>
      <vt:lpstr>Ortho-toluidine method</vt:lpstr>
      <vt:lpstr>PROCEDURE:</vt:lpstr>
      <vt:lpstr>Calculation :</vt:lpstr>
      <vt:lpstr>Disadvantages :</vt:lpstr>
      <vt:lpstr>Folin - Vui Method</vt:lpstr>
      <vt:lpstr>Procedure :</vt:lpstr>
      <vt:lpstr>Slide 22</vt:lpstr>
      <vt:lpstr>Slide 23</vt:lpstr>
      <vt:lpstr>Calculation :</vt:lpstr>
      <vt:lpstr>Disadvantages:</vt:lpstr>
      <vt:lpstr>Glucometer</vt:lpstr>
      <vt:lpstr>Principle:</vt:lpstr>
      <vt:lpstr>Slide 28</vt:lpstr>
      <vt:lpstr>MEASUREMENT OF GLUCOSE IN URINE</vt:lpstr>
      <vt:lpstr>2) QUANTITATIVE MATHOD:</vt:lpstr>
      <vt:lpstr>Benedict's Test</vt:lpstr>
      <vt:lpstr>Result &amp; Interpretation on Benedict Test</vt:lpstr>
      <vt:lpstr>Slide 33</vt:lpstr>
      <vt:lpstr>Significant of Benedict Test</vt:lpstr>
      <vt:lpstr>Glucose Oxidase Test or Diastix</vt:lpstr>
      <vt:lpstr>Oxidase Strip</vt:lpstr>
      <vt:lpstr>Slide 37</vt:lpstr>
      <vt:lpstr>CLINICAL SIGNIFICANCE</vt:lpstr>
      <vt:lpstr>PRINCIPAL OF CARBOHYDRATE CHEMISTRY TEST</vt:lpstr>
      <vt:lpstr>Tests:</vt:lpstr>
      <vt:lpstr>Molisch test</vt:lpstr>
      <vt:lpstr>Principle:</vt:lpstr>
      <vt:lpstr>Procedure :</vt:lpstr>
      <vt:lpstr>Benedict's test</vt:lpstr>
      <vt:lpstr>Principle:</vt:lpstr>
      <vt:lpstr>Slide 46</vt:lpstr>
      <vt:lpstr>Procedure :</vt:lpstr>
      <vt:lpstr>Barfoed’s Test</vt:lpstr>
      <vt:lpstr>Slide 49</vt:lpstr>
      <vt:lpstr>Procedure :</vt:lpstr>
      <vt:lpstr>Seliwanoff's Test</vt:lpstr>
      <vt:lpstr>Principle:</vt:lpstr>
      <vt:lpstr>Procedure :</vt:lpstr>
      <vt:lpstr>Inversion test</vt:lpstr>
      <vt:lpstr>Procedure :</vt:lpstr>
      <vt:lpstr>Iodine test:</vt:lpstr>
      <vt:lpstr>Procedure :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VARIOUS METHOD OF GLUCOSE ESTIMATION , GTT AND PRINCIPAL OF CARBOHYDRATES  CHEMISTRY TEST</dc:title>
  <dc:creator>Sagar's</dc:creator>
  <cp:lastModifiedBy>Power</cp:lastModifiedBy>
  <cp:revision>4</cp:revision>
  <dcterms:created xsi:type="dcterms:W3CDTF">2023-10-06T16:21:48Z</dcterms:created>
  <dcterms:modified xsi:type="dcterms:W3CDTF">2023-10-09T17:08:47Z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2023-10-06T00:00:00Z</vt:filetime>
  </property>
  <property fmtid="{D5CDD505-2E9C-101B-9397-08002B2CF9AE}" pid="5" name="Producer">
    <vt:lpwstr>Microsoft® PowerPoint® 2010</vt:lpwstr>
  </property>
</Properties>
</file>