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6" r:id="rId4"/>
    <p:sldId id="288" r:id="rId5"/>
    <p:sldId id="282" r:id="rId6"/>
    <p:sldId id="289" r:id="rId7"/>
    <p:sldId id="280" r:id="rId8"/>
    <p:sldId id="273" r:id="rId9"/>
    <p:sldId id="271" r:id="rId10"/>
    <p:sldId id="285" r:id="rId11"/>
    <p:sldId id="286" r:id="rId12"/>
    <p:sldId id="275" r:id="rId13"/>
    <p:sldId id="291" r:id="rId14"/>
    <p:sldId id="262" r:id="rId15"/>
    <p:sldId id="279" r:id="rId16"/>
    <p:sldId id="290" r:id="rId17"/>
    <p:sldId id="283" r:id="rId1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-131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0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0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6E8EE-4A5A-45CC-9441-95759624AE93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715F8-03DA-4370-9A83-077CB2ED2806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389745"/>
            <a:ext cx="7429500" cy="3120219"/>
          </a:xfrm>
        </p:spPr>
        <p:txBody>
          <a:bodyPr/>
          <a:lstStyle/>
          <a:p>
            <a:r>
              <a:rPr lang="en-US" b="1" dirty="0"/>
              <a:t>EQAS evaluation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1800" cap="non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 Gopala krishnan</a:t>
            </a:r>
            <a:b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800" cap="none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Year Resident Doctor,</a:t>
            </a:r>
            <a:b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Biochemistry Department,</a:t>
            </a:r>
            <a:b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Medical College,</a:t>
            </a:r>
            <a:b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18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Bhavnagar.</a:t>
            </a:r>
            <a:endParaRPr lang="en-IN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Graph showing % Deviation vs. Concentration</a:t>
            </a:r>
            <a:endParaRPr lang="en-IN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055077" y="1825624"/>
            <a:ext cx="7807569" cy="467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774127"/>
          </a:xfrm>
        </p:spPr>
        <p:txBody>
          <a:bodyPr>
            <a:normAutofit fontScale="90000"/>
          </a:bodyPr>
          <a:lstStyle/>
          <a:p>
            <a:r>
              <a:rPr lang="en-IN" dirty="0"/>
              <a:t>Graph showing % Deviation vs sample number</a:t>
            </a:r>
            <a:endParaRPr lang="en-IN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406768" y="1688123"/>
            <a:ext cx="7104185" cy="44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284815"/>
            <a:ext cx="8543925" cy="1184223"/>
          </a:xfrm>
        </p:spPr>
        <p:txBody>
          <a:bodyPr>
            <a:normAutofit fontScale="90000"/>
          </a:bodyPr>
          <a:lstStyle/>
          <a:p>
            <a:r>
              <a:rPr lang="en-IN" dirty="0"/>
              <a:t>Graph of Target score vs Sample number</a:t>
            </a:r>
            <a:endParaRPr lang="en-IN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128" y="1575582"/>
            <a:ext cx="6966044" cy="530700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Acceptable criteria for performance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 Score &gt; 50</a:t>
            </a:r>
            <a:endParaRPr lang="en-US" dirty="0"/>
          </a:p>
          <a:p>
            <a:r>
              <a:rPr lang="en-US" dirty="0"/>
              <a:t>SDI &lt; ±2</a:t>
            </a:r>
            <a:endParaRPr lang="en-US" dirty="0"/>
          </a:p>
          <a:p>
            <a:r>
              <a:rPr lang="en-US" dirty="0"/>
              <a:t>% Deviation within the “acceptable limits” set.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N" sz="4800" b="1" dirty="0">
              <a:latin typeface="Algerian" panose="04020705040A02060702" pitchFamily="82" charset="0"/>
            </a:endParaRPr>
          </a:p>
          <a:p>
            <a:pPr marL="0" indent="0" algn="ctr">
              <a:buNone/>
            </a:pPr>
            <a:r>
              <a:rPr lang="en-IN" sz="4800" b="1" dirty="0">
                <a:latin typeface="Algerian" panose="04020705040A02060702" pitchFamily="82" charset="0"/>
              </a:rPr>
              <a:t>THANK YOU</a:t>
            </a:r>
            <a:endParaRPr lang="en-IN" sz="4800" b="1" dirty="0">
              <a:latin typeface="Algerian" panose="04020705040A02060702" pitchFamily="8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%Deviation = participant’s result  - mean for comparison  x 100                				    mean for comparison </a:t>
            </a:r>
            <a:endParaRPr lang="en-US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SDI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9" y="1825625"/>
            <a:ext cx="8543925" cy="4667250"/>
          </a:xfrm>
        </p:spPr>
        <p:txBody>
          <a:bodyPr/>
          <a:lstStyle/>
          <a:p>
            <a:r>
              <a:rPr lang="en-IN" dirty="0"/>
              <a:t>SDI= lab mean- mean for comparison</a:t>
            </a:r>
            <a:endParaRPr lang="en-IN" dirty="0"/>
          </a:p>
          <a:p>
            <a:pPr marL="2286000" lvl="5" indent="0">
              <a:buNone/>
            </a:pPr>
            <a:r>
              <a:rPr lang="en-IN" sz="2800" dirty="0"/>
              <a:t>SDPA</a:t>
            </a:r>
            <a:endParaRPr lang="en-IN" sz="2800" dirty="0"/>
          </a:p>
          <a:p>
            <a:pPr marL="2286000" lvl="5" indent="0">
              <a:buNone/>
            </a:pPr>
            <a:endParaRPr lang="en-IN" sz="2800" dirty="0"/>
          </a:p>
          <a:p>
            <a:pPr marL="2286000" lvl="5" indent="0">
              <a:buNone/>
            </a:pPr>
            <a:r>
              <a:rPr lang="en-IN" sz="2800" dirty="0"/>
              <a:t>SDPA= CVPA X mean for comparison</a:t>
            </a:r>
            <a:endParaRPr lang="en-IN" sz="2800" dirty="0"/>
          </a:p>
          <a:p>
            <a:pPr marL="2286000" lvl="5" indent="0">
              <a:buNone/>
            </a:pPr>
            <a:r>
              <a:rPr lang="en-IN" sz="2800" dirty="0"/>
              <a:t>			100</a:t>
            </a:r>
            <a:endParaRPr lang="en-IN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83337" y="2278505"/>
            <a:ext cx="3714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00287" y="3050142"/>
            <a:ext cx="5907061" cy="11359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3440713" y="3627620"/>
            <a:ext cx="33067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13467" y="4579495"/>
            <a:ext cx="5089003" cy="11617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3325514" y="4834269"/>
            <a:ext cx="40649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CVPA= TDPA/1.64</a:t>
            </a:r>
            <a:endParaRPr lang="en-US" sz="2800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250619"/>
            <a:ext cx="8543925" cy="873644"/>
          </a:xfrm>
        </p:spPr>
        <p:txBody>
          <a:bodyPr/>
          <a:lstStyle/>
          <a:p>
            <a:pPr algn="ctr"/>
            <a:r>
              <a:rPr lang="en-IN" b="1" dirty="0"/>
              <a:t>Terminology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24" y="1336431"/>
            <a:ext cx="9305144" cy="5106572"/>
          </a:xfrm>
        </p:spPr>
        <p:txBody>
          <a:bodyPr>
            <a:normAutofit/>
          </a:bodyPr>
          <a:lstStyle/>
          <a:p>
            <a:r>
              <a:rPr lang="en-IN" b="1" dirty="0"/>
              <a:t>Percentage Deviation Score (%Dev) </a:t>
            </a:r>
            <a:endParaRPr lang="en-IN" b="1" dirty="0"/>
          </a:p>
          <a:p>
            <a:pPr marL="0" indent="0"/>
            <a:r>
              <a:rPr lang="en-US" b="1" dirty="0"/>
              <a:t> RM% Dev</a:t>
            </a:r>
            <a:endParaRPr lang="en-US" b="1" dirty="0"/>
          </a:p>
          <a:p>
            <a:r>
              <a:rPr lang="en-US" b="1" dirty="0"/>
              <a:t>ORM% Dev</a:t>
            </a:r>
            <a:endParaRPr lang="en-US" b="1" dirty="0"/>
          </a:p>
          <a:p>
            <a:r>
              <a:rPr lang="en-US" b="1" dirty="0"/>
              <a:t>SDI</a:t>
            </a:r>
            <a:endParaRPr lang="en-US" b="1" dirty="0"/>
          </a:p>
          <a:p>
            <a:r>
              <a:rPr lang="en-US" b="1" dirty="0"/>
              <a:t>RMSDI</a:t>
            </a:r>
            <a:endParaRPr lang="en-US" b="1" dirty="0"/>
          </a:p>
          <a:p>
            <a:r>
              <a:rPr lang="en-US" b="1" dirty="0"/>
              <a:t>ORMSDI</a:t>
            </a:r>
            <a:endParaRPr lang="en-US" b="1" dirty="0"/>
          </a:p>
          <a:p>
            <a:r>
              <a:rPr lang="en-US" b="1" dirty="0"/>
              <a:t>TS</a:t>
            </a:r>
            <a:endParaRPr lang="en-US" b="1" dirty="0"/>
          </a:p>
          <a:p>
            <a:r>
              <a:rPr lang="en-US" b="1" dirty="0"/>
              <a:t>RMTS</a:t>
            </a:r>
            <a:endParaRPr lang="en-US" b="1" dirty="0"/>
          </a:p>
          <a:p>
            <a:r>
              <a:rPr lang="en-US" b="1" dirty="0"/>
              <a:t>ORMTS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marL="2743200" lvl="6" indent="0">
              <a:buNone/>
            </a:pPr>
            <a:endParaRPr lang="en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220" y="1435100"/>
            <a:ext cx="8543925" cy="4297680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00000"/>
              </a:lnSpc>
            </a:pPr>
            <a:br>
              <a:rPr lang="en-IN" b="1" dirty="0"/>
            </a:br>
            <a:r>
              <a:rPr lang="en-IN" b="1" dirty="0"/>
              <a:t>Target scoring system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sz="2700" dirty="0">
                <a:latin typeface="+mn-lt"/>
                <a:ea typeface="+mn-ea"/>
                <a:cs typeface="+mn-cs"/>
              </a:rPr>
              <a:t>&lt;40 - Unacceptable  </a:t>
            </a:r>
            <a:br>
              <a:rPr lang="en-US" sz="2700" dirty="0">
                <a:latin typeface="+mn-lt"/>
                <a:ea typeface="+mn-ea"/>
                <a:cs typeface="+mn-cs"/>
              </a:rPr>
            </a:br>
            <a:r>
              <a:rPr lang="en-US" sz="2700" dirty="0">
                <a:latin typeface="+mn-lt"/>
                <a:ea typeface="+mn-ea"/>
                <a:cs typeface="+mn-cs"/>
              </a:rPr>
              <a:t>41 - 50 Need for improvement  </a:t>
            </a:r>
            <a:br>
              <a:rPr lang="en-US" sz="2700" dirty="0">
                <a:latin typeface="+mn-lt"/>
                <a:ea typeface="+mn-ea"/>
                <a:cs typeface="+mn-cs"/>
              </a:rPr>
            </a:br>
            <a:r>
              <a:rPr lang="en-US" sz="2700" dirty="0">
                <a:latin typeface="+mn-lt"/>
                <a:ea typeface="+mn-ea"/>
                <a:cs typeface="+mn-cs"/>
              </a:rPr>
              <a:t>51 - 70 Acceptable  </a:t>
            </a:r>
            <a:br>
              <a:rPr lang="en-US" sz="2700" dirty="0">
                <a:latin typeface="+mn-lt"/>
                <a:ea typeface="+mn-ea"/>
                <a:cs typeface="+mn-cs"/>
              </a:rPr>
            </a:br>
            <a:r>
              <a:rPr lang="en-US" sz="2700" dirty="0">
                <a:latin typeface="+mn-lt"/>
                <a:ea typeface="+mn-ea"/>
                <a:cs typeface="+mn-cs"/>
              </a:rPr>
              <a:t>71 - 100 Good  </a:t>
            </a:r>
            <a:br>
              <a:rPr lang="en-US" sz="2700" dirty="0">
                <a:latin typeface="+mn-lt"/>
                <a:ea typeface="+mn-ea"/>
                <a:cs typeface="+mn-cs"/>
              </a:rPr>
            </a:br>
            <a:r>
              <a:rPr lang="en-US" sz="2700" dirty="0">
                <a:latin typeface="+mn-lt"/>
                <a:ea typeface="+mn-ea"/>
                <a:cs typeface="+mn-cs"/>
              </a:rPr>
              <a:t>101 - 120 Excellent </a:t>
            </a:r>
            <a:br>
              <a:rPr lang="en-IN" sz="2700" dirty="0">
                <a:latin typeface="+mn-lt"/>
                <a:ea typeface="+mn-ea"/>
                <a:cs typeface="+mn-cs"/>
              </a:rPr>
            </a:br>
            <a:r>
              <a:rPr lang="en-IN" sz="2700" dirty="0">
                <a:latin typeface="+mn-lt"/>
                <a:ea typeface="+mn-ea"/>
                <a:cs typeface="+mn-cs"/>
              </a:rPr>
              <a:t>TDPA-</a:t>
            </a:r>
            <a:r>
              <a:rPr lang="en-US" sz="2700" dirty="0">
                <a:latin typeface="+mn-lt"/>
                <a:ea typeface="+mn-ea"/>
                <a:cs typeface="+mn-cs"/>
              </a:rPr>
              <a:t>set so that only 10% laboratories achieve TS less than 50. </a:t>
            </a:r>
            <a:br>
              <a:rPr lang="en-IN" sz="2700" dirty="0"/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267287"/>
            <a:ext cx="8543925" cy="769168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Text section</a:t>
            </a:r>
            <a:endParaRPr lang="en-IN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70671" y="1195388"/>
            <a:ext cx="7934177" cy="527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731521" y="643500"/>
            <a:ext cx="8032652" cy="582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894049"/>
          </a:xfrm>
        </p:spPr>
        <p:txBody>
          <a:bodyPr/>
          <a:lstStyle/>
          <a:p>
            <a:pPr algn="ctr"/>
            <a:r>
              <a:rPr lang="en-US" b="1" dirty="0"/>
              <a:t>Text section</a:t>
            </a:r>
            <a:endParaRPr lang="en-IN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58129" y="1350498"/>
            <a:ext cx="8117059" cy="5134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9" y="209863"/>
            <a:ext cx="8543925" cy="1094282"/>
          </a:xfrm>
        </p:spPr>
        <p:txBody>
          <a:bodyPr/>
          <a:lstStyle/>
          <a:p>
            <a:r>
              <a:rPr lang="en-IN" dirty="0"/>
              <a:t>Graph of SD vs Sample number</a:t>
            </a:r>
            <a:endParaRPr lang="en-IN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998806" y="1294227"/>
            <a:ext cx="7906043" cy="53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Graph showing % Deviation vs Concentration</a:t>
            </a:r>
            <a:endParaRPr lang="en-IN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421" y="1684026"/>
            <a:ext cx="6781841" cy="46672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Graph showing % Deviation vs. Concentration</a:t>
            </a:r>
            <a:endParaRPr lang="en-IN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377635" y="1882246"/>
            <a:ext cx="6584679" cy="451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990</Words>
  <Application>WPS Presentation</Application>
  <PresentationFormat>A4 Paper (210x297 mm)</PresentationFormat>
  <Paragraphs>58</Paragraphs>
  <Slides>16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Algerian</vt:lpstr>
      <vt:lpstr>Calibri Light</vt:lpstr>
      <vt:lpstr>Calibri</vt:lpstr>
      <vt:lpstr>Microsoft YaHei</vt:lpstr>
      <vt:lpstr>Arial Unicode MS</vt:lpstr>
      <vt:lpstr>Office Theme</vt:lpstr>
      <vt:lpstr>EQAS evaluation</vt:lpstr>
      <vt:lpstr>Terminology</vt:lpstr>
      <vt:lpstr> Target scoring system  &lt;40 - Unacceptable   41 - 50 Need for improvement   51 - 70 Acceptable   71 - 100 Good   101 - 120 Excellent  TDPA-set so that only 10% laboratories achieve TS less than 50.  </vt:lpstr>
      <vt:lpstr>Text section</vt:lpstr>
      <vt:lpstr>PowerPoint 演示文稿</vt:lpstr>
      <vt:lpstr>Text section</vt:lpstr>
      <vt:lpstr>Graph of SD vs Sample number</vt:lpstr>
      <vt:lpstr>Graph showing % Deviation vs Concentration</vt:lpstr>
      <vt:lpstr>Graph showing % Deviation vs. Concentration</vt:lpstr>
      <vt:lpstr>Graph showing % Deviation vs. Concentration</vt:lpstr>
      <vt:lpstr>Graph showing % Deviation vs sample number</vt:lpstr>
      <vt:lpstr>Graph of Target score vs Sample number</vt:lpstr>
      <vt:lpstr>Acceptable criteria for performance</vt:lpstr>
      <vt:lpstr>PowerPoint 演示文稿</vt:lpstr>
      <vt:lpstr>PowerPoint 演示文稿</vt:lpstr>
      <vt:lpstr>SDI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gopala krishnan</cp:lastModifiedBy>
  <cp:revision>44</cp:revision>
  <dcterms:created xsi:type="dcterms:W3CDTF">2023-03-24T02:08:00Z</dcterms:created>
  <dcterms:modified xsi:type="dcterms:W3CDTF">2024-10-23T04:11:10Z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74516D86A99A4A0FAE759F38722132C7_12</vt:lpwstr>
  </property>
  <property fmtid="{D5CDD505-2E9C-101B-9397-08002B2CF9AE}" pid="3" name="KSOProductBuildVer">
    <vt:lpwstr>1033-12.2.0.18586</vt:lpwstr>
  </property>
</Properties>
</file>