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9" r:id="rId2"/>
    <p:sldId id="270" r:id="rId3"/>
    <p:sldId id="272" r:id="rId4"/>
    <p:sldId id="273" r:id="rId5"/>
    <p:sldId id="325" r:id="rId6"/>
    <p:sldId id="326" r:id="rId7"/>
    <p:sldId id="274" r:id="rId8"/>
    <p:sldId id="282" r:id="rId9"/>
    <p:sldId id="283" r:id="rId10"/>
    <p:sldId id="284" r:id="rId11"/>
    <p:sldId id="285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0F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5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FFAEB-D1D6-40F9-AD8F-ABC38706FDF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D04CE-970B-402F-B9B5-9C951C6BD8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624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6D04CE-970B-402F-B9B5-9C951C6BD86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0297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IMMUNOGLOBULINS</a:t>
            </a:r>
          </a:p>
        </p:txBody>
      </p:sp>
    </p:spTree>
    <p:extLst>
      <p:ext uri="{BB962C8B-B14F-4D97-AF65-F5344CB8AC3E}">
        <p14:creationId xmlns:p14="http://schemas.microsoft.com/office/powerpoint/2010/main" xmlns="" val="80732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82000" cy="52117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Treatment: Passively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injected anti-Rh antibody</a:t>
            </a:r>
            <a:r>
              <a:rPr lang="en-US" sz="2800" dirty="0" smtClean="0">
                <a:latin typeface="Times New Roman" pitchFamily="18" charset="0"/>
              </a:rPr>
              <a:t>, when injected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within 24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hrs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of delivery of 1</a:t>
            </a:r>
            <a:r>
              <a:rPr lang="en-US" sz="2800" baseline="30000" dirty="0" smtClean="0">
                <a:solidFill>
                  <a:srgbClr val="C00000"/>
                </a:solidFill>
                <a:latin typeface="Times New Roman" pitchFamily="18" charset="0"/>
              </a:rPr>
              <a:t>st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child</a:t>
            </a:r>
            <a:r>
              <a:rPr lang="en-US" sz="2800" dirty="0" smtClean="0">
                <a:latin typeface="Times New Roman" pitchFamily="18" charset="0"/>
              </a:rPr>
              <a:t>, will avert the </a:t>
            </a:r>
            <a:r>
              <a:rPr lang="en-US" sz="2800" dirty="0" err="1" smtClean="0">
                <a:latin typeface="Times New Roman" pitchFamily="18" charset="0"/>
              </a:rPr>
              <a:t>iso-immunisation</a:t>
            </a:r>
            <a:r>
              <a:rPr lang="en-US" sz="2800" dirty="0" smtClean="0">
                <a:latin typeface="Times New Roman" pitchFamily="18" charset="0"/>
              </a:rPr>
              <a:t> and can protect future pregnancy.</a:t>
            </a:r>
          </a:p>
        </p:txBody>
      </p:sp>
    </p:spTree>
    <p:extLst>
      <p:ext uri="{BB962C8B-B14F-4D97-AF65-F5344CB8AC3E}">
        <p14:creationId xmlns:p14="http://schemas.microsoft.com/office/powerpoint/2010/main" xmlns="" val="135293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rgbClr val="0000FF"/>
                </a:solidFill>
                <a:latin typeface="Times New Roman" pitchFamily="18" charset="0"/>
              </a:rPr>
              <a:t>IMMUNOGLOBULIN M (IgM)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 smtClean="0">
                <a:latin typeface="Times New Roman" pitchFamily="18" charset="0"/>
              </a:rPr>
              <a:t>IgM</a:t>
            </a:r>
            <a:r>
              <a:rPr lang="en-US" sz="2800" dirty="0" smtClean="0">
                <a:latin typeface="Times New Roman" pitchFamily="18" charset="0"/>
              </a:rPr>
              <a:t> are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macroglobulins</a:t>
            </a:r>
            <a:r>
              <a:rPr lang="en-US" sz="2800" dirty="0" smtClean="0">
                <a:latin typeface="Times New Roman" pitchFamily="18" charset="0"/>
              </a:rPr>
              <a:t> or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19S</a:t>
            </a:r>
            <a:r>
              <a:rPr lang="en-US" sz="2800" dirty="0" smtClean="0">
                <a:latin typeface="Times New Roman" pitchFamily="18" charset="0"/>
              </a:rPr>
              <a:t> immunoglobulins.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Five subunits</a:t>
            </a:r>
            <a:r>
              <a:rPr lang="en-US" sz="2800" dirty="0" smtClean="0">
                <a:latin typeface="Times New Roman" pitchFamily="18" charset="0"/>
              </a:rPr>
              <a:t>, each having 4 peptide chains.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total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10 H</a:t>
            </a:r>
            <a:r>
              <a:rPr lang="en-US" sz="2800" dirty="0" smtClean="0">
                <a:latin typeface="Times New Roman" pitchFamily="18" charset="0"/>
              </a:rPr>
              <a:t> chains 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10 L</a:t>
            </a:r>
            <a:r>
              <a:rPr lang="en-US" sz="2800" dirty="0" smtClean="0">
                <a:latin typeface="Times New Roman" pitchFamily="18" charset="0"/>
              </a:rPr>
              <a:t> chains , joined together by a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J-chain polypeptide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can combine with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5 antigens simultaneously</a:t>
            </a:r>
            <a:r>
              <a:rPr lang="en-US" sz="2800" dirty="0" smtClean="0">
                <a:latin typeface="Times New Roman" pitchFamily="18" charset="0"/>
              </a:rPr>
              <a:t>, and so </a:t>
            </a:r>
            <a:r>
              <a:rPr lang="en-US" sz="2800" dirty="0" err="1" smtClean="0">
                <a:latin typeface="Times New Roman" pitchFamily="18" charset="0"/>
              </a:rPr>
              <a:t>IgM</a:t>
            </a:r>
            <a:r>
              <a:rPr lang="en-US" sz="2800" dirty="0" smtClean="0">
                <a:latin typeface="Times New Roman" pitchFamily="18" charset="0"/>
              </a:rPr>
              <a:t> is very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effective for agglutinating bacteria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Being a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large</a:t>
            </a:r>
            <a:r>
              <a:rPr lang="en-US" sz="2800" dirty="0" smtClean="0">
                <a:latin typeface="Times New Roman" pitchFamily="18" charset="0"/>
              </a:rPr>
              <a:t> molecule it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cannot come out of vascular space.</a:t>
            </a:r>
          </a:p>
        </p:txBody>
      </p:sp>
    </p:spTree>
    <p:extLst>
      <p:ext uri="{BB962C8B-B14F-4D97-AF65-F5344CB8AC3E}">
        <p14:creationId xmlns:p14="http://schemas.microsoft.com/office/powerpoint/2010/main" xmlns="" val="57694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21269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predominant in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Primary response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Natural antibodies are </a:t>
            </a:r>
            <a:r>
              <a:rPr lang="en-US" sz="2800" dirty="0" err="1" smtClean="0">
                <a:latin typeface="Times New Roman" pitchFamily="18" charset="0"/>
              </a:rPr>
              <a:t>IgM</a:t>
            </a:r>
            <a:r>
              <a:rPr lang="en-US" sz="2800" dirty="0" smtClean="0">
                <a:latin typeface="Times New Roman" pitchFamily="18" charset="0"/>
              </a:rPr>
              <a:t> in nature.</a:t>
            </a:r>
          </a:p>
          <a:p>
            <a:pPr eaLnBrk="1" hangingPunct="1"/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</a:rPr>
              <a:t>Thus, a person having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blood group A </a:t>
            </a:r>
            <a:r>
              <a:rPr lang="en-US" sz="2800" dirty="0" smtClean="0">
                <a:latin typeface="Times New Roman" pitchFamily="18" charset="0"/>
              </a:rPr>
              <a:t>antigen will have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anti-B antibodies </a:t>
            </a:r>
            <a:r>
              <a:rPr lang="en-US" sz="2800" dirty="0" smtClean="0">
                <a:latin typeface="Times New Roman" pitchFamily="18" charset="0"/>
              </a:rPr>
              <a:t>in his circulation (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iso-hemagglutinins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). </a:t>
            </a:r>
            <a:r>
              <a:rPr lang="en-US" sz="2800" dirty="0" smtClean="0">
                <a:latin typeface="Times New Roman" pitchFamily="18" charset="0"/>
              </a:rPr>
              <a:t>These are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produced without any known antigenic stimulation</a:t>
            </a:r>
            <a:r>
              <a:rPr lang="en-US" sz="2800" dirty="0" smtClean="0">
                <a:latin typeface="Times New Roman" pitchFamily="18" charset="0"/>
              </a:rPr>
              <a:t>, and hence called natural antibodies.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</a:rPr>
              <a:t>These </a:t>
            </a:r>
            <a:r>
              <a:rPr lang="en-US" sz="2800" dirty="0" err="1" smtClean="0">
                <a:latin typeface="Times New Roman" pitchFamily="18" charset="0"/>
              </a:rPr>
              <a:t>IgM</a:t>
            </a:r>
            <a:r>
              <a:rPr lang="en-US" sz="2800" dirty="0" smtClean="0">
                <a:latin typeface="Times New Roman" pitchFamily="18" charset="0"/>
              </a:rPr>
              <a:t> antibodies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cannot cross placenta</a:t>
            </a:r>
            <a:r>
              <a:rPr lang="en-US" sz="2800" dirty="0" smtClean="0">
                <a:latin typeface="Times New Roman" pitchFamily="18" charset="0"/>
              </a:rPr>
              <a:t>, and  so the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fetus is protected from natural antibodies of the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mother</a:t>
            </a:r>
            <a:r>
              <a:rPr lang="en-US" sz="2800" dirty="0">
                <a:latin typeface="Times New Roman" pitchFamily="18" charset="0"/>
              </a:rPr>
              <a:t> even </a:t>
            </a:r>
            <a:r>
              <a:rPr lang="en-US" sz="2800" dirty="0" smtClean="0">
                <a:latin typeface="Times New Roman" pitchFamily="18" charset="0"/>
              </a:rPr>
              <a:t>if </a:t>
            </a:r>
            <a:r>
              <a:rPr lang="en-US" sz="2800" dirty="0">
                <a:latin typeface="Times New Roman" pitchFamily="18" charset="0"/>
              </a:rPr>
              <a:t>it carries an incompatible </a:t>
            </a:r>
            <a:r>
              <a:rPr lang="en-US" sz="2800" dirty="0" smtClean="0">
                <a:latin typeface="Times New Roman" pitchFamily="18" charset="0"/>
              </a:rPr>
              <a:t>antigen.</a:t>
            </a:r>
          </a:p>
        </p:txBody>
      </p:sp>
    </p:spTree>
    <p:extLst>
      <p:ext uri="{BB962C8B-B14F-4D97-AF65-F5344CB8AC3E}">
        <p14:creationId xmlns:p14="http://schemas.microsoft.com/office/powerpoint/2010/main" xmlns="" val="293287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u="sng" smtClean="0">
                <a:solidFill>
                  <a:srgbClr val="0000FF"/>
                </a:solidFill>
                <a:latin typeface="Times New Roman" pitchFamily="18" charset="0"/>
              </a:rPr>
              <a:t>IMMUNOGLOBULIN A (IgA)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</a:rPr>
              <a:t>IgA usually are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dimers</a:t>
            </a:r>
            <a:r>
              <a:rPr lang="en-US" sz="2800" dirty="0" smtClean="0">
                <a:latin typeface="Times New Roman" pitchFamily="18" charset="0"/>
              </a:rPr>
              <a:t> (total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4 H</a:t>
            </a:r>
            <a:r>
              <a:rPr lang="en-US" sz="2800" dirty="0" smtClean="0">
                <a:latin typeface="Times New Roman" pitchFamily="18" charset="0"/>
              </a:rPr>
              <a:t> chains 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4 L</a:t>
            </a:r>
            <a:r>
              <a:rPr lang="en-US" sz="2800" dirty="0" smtClean="0">
                <a:latin typeface="Times New Roman" pitchFamily="18" charset="0"/>
              </a:rPr>
              <a:t> chains). Connected  </a:t>
            </a:r>
            <a:r>
              <a:rPr lang="en-US" sz="2800" dirty="0">
                <a:latin typeface="Times New Roman" pitchFamily="18" charset="0"/>
              </a:rPr>
              <a:t>by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J-chain.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They are the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secretory antibodies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seen in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sero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-mucous secretions </a:t>
            </a:r>
            <a:r>
              <a:rPr lang="en-US" sz="2800" dirty="0" smtClean="0">
                <a:latin typeface="Times New Roman" pitchFamily="18" charset="0"/>
              </a:rPr>
              <a:t>of gastrointestinal tract, nasopharyngeal tract, urogenital tract, tears , saliva, sweat, etc.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 dimers are stabilized against </a:t>
            </a:r>
            <a:r>
              <a:rPr lang="en-US" sz="2800" dirty="0" err="1" smtClean="0">
                <a:latin typeface="Times New Roman" pitchFamily="18" charset="0"/>
              </a:rPr>
              <a:t>proteolytic</a:t>
            </a:r>
            <a:r>
              <a:rPr lang="en-US" sz="2800" dirty="0" smtClean="0">
                <a:latin typeface="Times New Roman" pitchFamily="18" charset="0"/>
              </a:rPr>
              <a:t> enzymes by the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secretory piece.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 secretory piece is produced in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liver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reaches the intestinal mucosal cells</a:t>
            </a:r>
            <a:r>
              <a:rPr lang="en-US" sz="2800" dirty="0" smtClean="0">
                <a:latin typeface="Times New Roman" pitchFamily="18" charset="0"/>
              </a:rPr>
              <a:t>; combines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with IgA dimer </a:t>
            </a:r>
            <a:r>
              <a:rPr lang="en-US" sz="2800" dirty="0" smtClean="0">
                <a:latin typeface="Times New Roman" pitchFamily="18" charset="0"/>
              </a:rPr>
              <a:t>to form the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secretory IgA </a:t>
            </a:r>
            <a:r>
              <a:rPr lang="en-US" sz="2800" dirty="0" smtClean="0">
                <a:latin typeface="Times New Roman" pitchFamily="18" charset="0"/>
              </a:rPr>
              <a:t>which is then released.</a:t>
            </a:r>
          </a:p>
        </p:txBody>
      </p:sp>
    </p:spTree>
    <p:extLst>
      <p:ext uri="{BB962C8B-B14F-4D97-AF65-F5344CB8AC3E}">
        <p14:creationId xmlns:p14="http://schemas.microsoft.com/office/powerpoint/2010/main" xmlns="" val="3478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057400" y="533400"/>
            <a:ext cx="4876800" cy="5627077"/>
          </a:xfrm>
        </p:spPr>
      </p:pic>
    </p:spTree>
    <p:extLst>
      <p:ext uri="{BB962C8B-B14F-4D97-AF65-F5344CB8AC3E}">
        <p14:creationId xmlns:p14="http://schemas.microsoft.com/office/powerpoint/2010/main" xmlns="" val="366561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rgbClr val="0000FF"/>
                </a:solidFill>
                <a:latin typeface="Times New Roman" pitchFamily="18" charset="0"/>
              </a:rPr>
              <a:t>IMMUNOGLOBULIN E (IgE)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458200" cy="6019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They are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cytophilic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antibodies</a:t>
            </a:r>
            <a:r>
              <a:rPr lang="en-US" sz="2800" dirty="0" smtClean="0">
                <a:latin typeface="Times New Roman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mediate allergy, hypersensitivity and anaphylaxis.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Can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fix on mast cells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and basophils.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When certain antigens such as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penicillin</a:t>
            </a:r>
            <a:r>
              <a:rPr lang="en-US" sz="2800" dirty="0" smtClean="0">
                <a:latin typeface="Times New Roman" pitchFamily="18" charset="0"/>
              </a:rPr>
              <a:t> are injected a few times,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IgE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class antibodies </a:t>
            </a:r>
            <a:r>
              <a:rPr lang="en-US" sz="2800" dirty="0" smtClean="0">
                <a:latin typeface="Times New Roman" pitchFamily="18" charset="0"/>
              </a:rPr>
              <a:t>are produced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which anchor on mast cells.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When the same chemical is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injected next time</a:t>
            </a:r>
            <a:r>
              <a:rPr lang="en-US" sz="2800" dirty="0" smtClean="0">
                <a:latin typeface="Times New Roman" pitchFamily="18" charset="0"/>
              </a:rPr>
              <a:t>, the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Antigens fix on such Antibodies</a:t>
            </a:r>
            <a:r>
              <a:rPr lang="en-US" sz="2800" dirty="0" smtClean="0">
                <a:latin typeface="Times New Roman" pitchFamily="18" charset="0"/>
              </a:rPr>
              <a:t>, causing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mast cell degranulation</a:t>
            </a:r>
            <a:r>
              <a:rPr lang="en-US" sz="2800" dirty="0" smtClean="0">
                <a:latin typeface="Times New Roman" pitchFamily="18" charset="0"/>
              </a:rPr>
              <a:t>, and release of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histamine and slow releasing substance. </a:t>
            </a:r>
          </a:p>
        </p:txBody>
      </p:sp>
    </p:spTree>
    <p:extLst>
      <p:ext uri="{BB962C8B-B14F-4D97-AF65-F5344CB8AC3E}">
        <p14:creationId xmlns:p14="http://schemas.microsoft.com/office/powerpoint/2010/main" xmlns="" val="1780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8458200" cy="6172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This leads to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vasodilatation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hypotension</a:t>
            </a:r>
            <a:r>
              <a:rPr lang="en-US" sz="2800" dirty="0" smtClean="0">
                <a:latin typeface="Times New Roman" pitchFamily="18" charset="0"/>
              </a:rPr>
              <a:t> and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bronchiolar constriction</a:t>
            </a:r>
            <a:r>
              <a:rPr lang="en-US" sz="2800" dirty="0" smtClean="0">
                <a:latin typeface="Times New Roman" pitchFamily="18" charset="0"/>
              </a:rPr>
              <a:t>. 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This is the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basis</a:t>
            </a:r>
            <a:r>
              <a:rPr lang="en-US" sz="2800" dirty="0" smtClean="0">
                <a:latin typeface="Times New Roman" pitchFamily="18" charset="0"/>
              </a:rPr>
              <a:t> of : </a:t>
            </a:r>
          </a:p>
          <a:p>
            <a:pPr marL="0" indent="0" eaLnBrk="1" hangingPunct="1">
              <a:buNone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  -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penicillin </a:t>
            </a:r>
            <a:r>
              <a:rPr lang="en-US" sz="2800" dirty="0" smtClean="0">
                <a:latin typeface="Times New Roman" pitchFamily="18" charset="0"/>
              </a:rPr>
              <a:t>anaphylaxis, </a:t>
            </a:r>
          </a:p>
          <a:p>
            <a:pPr marL="0" indent="0" eaLnBrk="1" hangingPunct="1">
              <a:buNone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  - hay fever caused by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fungus, </a:t>
            </a:r>
          </a:p>
          <a:p>
            <a:pPr marL="0" indent="0" eaLnBrk="1" hangingPunct="1"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</a:rPr>
              <a:t>- asthma by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pollen </a:t>
            </a:r>
            <a:r>
              <a:rPr lang="en-US" sz="2800" dirty="0" smtClean="0">
                <a:latin typeface="Times New Roman" pitchFamily="18" charset="0"/>
              </a:rPr>
              <a:t>and </a:t>
            </a:r>
          </a:p>
          <a:p>
            <a:pPr marL="0" indent="0" eaLnBrk="1" hangingPunct="1">
              <a:buNone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  - </a:t>
            </a:r>
            <a:r>
              <a:rPr lang="en-US" sz="2800" dirty="0" err="1" smtClean="0">
                <a:latin typeface="Times New Roman" pitchFamily="18" charset="0"/>
              </a:rPr>
              <a:t>urticaria</a:t>
            </a:r>
            <a:r>
              <a:rPr lang="en-US" sz="2800" dirty="0" smtClean="0">
                <a:latin typeface="Times New Roman" pitchFamily="18" charset="0"/>
              </a:rPr>
              <a:t> by absorbed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food elements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 peak of this reaction will be at about 30 minutes; hence called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immediate type hypersensitivity.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</a:rPr>
              <a:t>IgE</a:t>
            </a:r>
            <a:r>
              <a:rPr lang="en-US" sz="2800" dirty="0" smtClean="0">
                <a:latin typeface="Times New Roman" pitchFamily="18" charset="0"/>
              </a:rPr>
              <a:t> level- markedly increased in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helminthic infections.</a:t>
            </a:r>
            <a:r>
              <a:rPr lang="en-US" sz="2800" dirty="0" smtClean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9697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85800" y="0"/>
            <a:ext cx="7467600" cy="6858000"/>
          </a:xfrm>
        </p:spPr>
      </p:pic>
    </p:spTree>
    <p:extLst>
      <p:ext uri="{BB962C8B-B14F-4D97-AF65-F5344CB8AC3E}">
        <p14:creationId xmlns:p14="http://schemas.microsoft.com/office/powerpoint/2010/main" xmlns="" val="48517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297146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</a:rPr>
              <a:t>Immunoglobulins</a:t>
            </a:r>
            <a:endParaRPr lang="en-US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4339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228600" y="990600"/>
            <a:ext cx="8915400" cy="5867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Are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Antibodies produced by plasma cells</a:t>
            </a:r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belong to the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B lymphocytes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 abbreviated as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Ig</a:t>
            </a:r>
            <a:r>
              <a:rPr lang="en-US" sz="2800" dirty="0">
                <a:latin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Most of the </a:t>
            </a:r>
            <a:r>
              <a:rPr lang="en-US" sz="2800" dirty="0" err="1" smtClean="0">
                <a:latin typeface="Times New Roman" pitchFamily="18" charset="0"/>
              </a:rPr>
              <a:t>Igs</a:t>
            </a:r>
            <a:r>
              <a:rPr lang="en-US" sz="2800" dirty="0" smtClean="0">
                <a:latin typeface="Times New Roman" pitchFamily="18" charset="0"/>
              </a:rPr>
              <a:t> have  the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gamma mobility</a:t>
            </a:r>
            <a:r>
              <a:rPr lang="en-US" sz="2800" dirty="0" smtClean="0">
                <a:latin typeface="Times New Roman" pitchFamily="18" charset="0"/>
              </a:rPr>
              <a:t>; but some may move along with beta or even with alpha globulins.</a:t>
            </a:r>
          </a:p>
          <a:p>
            <a:r>
              <a:rPr lang="en-US" sz="2800" dirty="0">
                <a:latin typeface="Times New Roman" pitchFamily="18" charset="0"/>
              </a:rPr>
              <a:t>The Antibody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reacts</a:t>
            </a:r>
            <a:r>
              <a:rPr lang="en-US" sz="2800" dirty="0">
                <a:latin typeface="Times New Roman" pitchFamily="18" charset="0"/>
              </a:rPr>
              <a:t> with antigen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very specifically.</a:t>
            </a:r>
          </a:p>
          <a:p>
            <a:r>
              <a:rPr lang="en-US" sz="2800" dirty="0">
                <a:latin typeface="Times New Roman" pitchFamily="18" charset="0"/>
              </a:rPr>
              <a:t> based on the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complementary nature of the three dimensional structure </a:t>
            </a:r>
            <a:r>
              <a:rPr lang="en-US" sz="2800" dirty="0">
                <a:latin typeface="Times New Roman" pitchFamily="18" charset="0"/>
              </a:rPr>
              <a:t>of antigen and antibody.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962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PARAPROTEINEMIAS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51816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</a:rPr>
              <a:t>Multiple myeloma (MM,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Plasmacytoma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Ig-secreting cells</a:t>
            </a:r>
            <a:r>
              <a:rPr lang="en-US" sz="2800" dirty="0" smtClean="0">
                <a:latin typeface="Times New Roman" pitchFamily="18" charset="0"/>
              </a:rPr>
              <a:t> are transformed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into malignant cells 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Ig molecules of the same type are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produced in large quantities.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This is seen in electrophoresis as the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myeloma band </a:t>
            </a:r>
            <a:r>
              <a:rPr lang="en-US" sz="2800" dirty="0" smtClean="0">
                <a:latin typeface="Times New Roman" pitchFamily="18" charset="0"/>
              </a:rPr>
              <a:t>or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monoclonal band </a:t>
            </a:r>
            <a:r>
              <a:rPr lang="en-US" sz="2800" dirty="0" smtClean="0">
                <a:latin typeface="Times New Roman" pitchFamily="18" charset="0"/>
              </a:rPr>
              <a:t>or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M- band with a sharp spike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</a:rPr>
              <a:t>characterized by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</a:rPr>
              <a:t>paraproteinemia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anemia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</a:rPr>
              <a:t>, lytic bone lesions </a:t>
            </a:r>
            <a:r>
              <a:rPr lang="en-US" sz="2800" dirty="0">
                <a:latin typeface="Times New Roman" pitchFamily="18" charset="0"/>
              </a:rPr>
              <a:t>and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proteinuria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</a:rPr>
              <a:t>.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794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"/>
            <a:ext cx="8610600" cy="67056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</a:rPr>
              <a:t>Bone marrow examination reveals large number of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malignant plasma cells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Spontaneous pathological fractures </a:t>
            </a:r>
            <a:r>
              <a:rPr lang="en-US" sz="2800" dirty="0" smtClean="0">
                <a:latin typeface="Times New Roman" pitchFamily="18" charset="0"/>
              </a:rPr>
              <a:t>of weight bearing         </a:t>
            </a:r>
          </a:p>
          <a:p>
            <a:pPr marL="0" indent="0" eaLnBrk="1" hangingPunct="1">
              <a:buNone/>
            </a:pPr>
            <a:r>
              <a:rPr lang="en-US" sz="2800" dirty="0" smtClean="0">
                <a:latin typeface="Times New Roman" pitchFamily="18" charset="0"/>
              </a:rPr>
              <a:t>      bones, rib and vertebrae may occur.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  X-ray shows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punched-out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osteolytic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lesions</a:t>
            </a:r>
            <a:r>
              <a:rPr lang="en-US" sz="2800" dirty="0" smtClean="0">
                <a:latin typeface="Times New Roman" pitchFamily="18" charset="0"/>
              </a:rPr>
              <a:t>. this also   </a:t>
            </a:r>
          </a:p>
          <a:p>
            <a:pPr marL="0" indent="0" eaLnBrk="1" hangingPunct="1">
              <a:buNone/>
            </a:pPr>
            <a:r>
              <a:rPr lang="en-US" sz="2800" dirty="0" smtClean="0">
                <a:latin typeface="Times New Roman" pitchFamily="18" charset="0"/>
              </a:rPr>
              <a:t>       results in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Hypocalcaemia</a:t>
            </a:r>
            <a:r>
              <a:rPr lang="en-US" sz="2800" dirty="0" smtClean="0">
                <a:latin typeface="Times New Roman" pitchFamily="18" charset="0"/>
              </a:rPr>
              <a:t> and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</a:rPr>
              <a:t>hypercalciuria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Raised beta-2-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microglobulin</a:t>
            </a:r>
            <a:r>
              <a:rPr lang="en-US" sz="2800" dirty="0" smtClean="0">
                <a:latin typeface="Times New Roman" pitchFamily="18" charset="0"/>
              </a:rPr>
              <a:t> is another feature of   </a:t>
            </a:r>
          </a:p>
          <a:p>
            <a:pPr marL="0" indent="0" eaLnBrk="1" hangingPunct="1">
              <a:buNone/>
            </a:pPr>
            <a:r>
              <a:rPr lang="en-US" sz="2800" dirty="0" smtClean="0">
                <a:latin typeface="Times New Roman" pitchFamily="18" charset="0"/>
              </a:rPr>
              <a:t>       multiple myeloma.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Total Ig content may be very high</a:t>
            </a:r>
            <a:r>
              <a:rPr lang="en-US" sz="2800" dirty="0" smtClean="0">
                <a:latin typeface="Times New Roman" pitchFamily="18" charset="0"/>
              </a:rPr>
              <a:t>; but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useful antibodies may be very low</a:t>
            </a:r>
            <a:r>
              <a:rPr lang="en-US" sz="2800" dirty="0" smtClean="0">
                <a:latin typeface="Times New Roman" pitchFamily="18" charset="0"/>
              </a:rPr>
              <a:t>, so the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general immunity is depressed </a:t>
            </a:r>
            <a:r>
              <a:rPr lang="en-US" sz="2800" dirty="0" smtClean="0">
                <a:latin typeface="Times New Roman" pitchFamily="18" charset="0"/>
              </a:rPr>
              <a:t>and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recurrent infections </a:t>
            </a:r>
            <a:r>
              <a:rPr lang="en-US" sz="2800" dirty="0" smtClean="0">
                <a:latin typeface="Times New Roman" pitchFamily="18" charset="0"/>
              </a:rPr>
              <a:t>are common.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90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991600" cy="6629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</a:rPr>
              <a:t>2)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Bence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</a:rPr>
              <a:t>-Jones Proteinuria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This disorder is seen in 20% of patients with multiple myeloma.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Monoclonal light chains</a:t>
            </a:r>
            <a:r>
              <a:rPr lang="en-US" sz="2800" dirty="0" smtClean="0">
                <a:latin typeface="Times New Roman" pitchFamily="18" charset="0"/>
              </a:rPr>
              <a:t> are excreted in urine.</a:t>
            </a:r>
            <a:r>
              <a:rPr lang="gu-IN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   (occurs due to: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asynchronous production of H and L </a:t>
            </a:r>
            <a:r>
              <a:rPr lang="en-US" sz="2800" dirty="0" smtClean="0">
                <a:latin typeface="Times New Roman" pitchFamily="18" charset="0"/>
              </a:rPr>
              <a:t>chains   	or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deletion of portions of L chains</a:t>
            </a:r>
            <a:r>
              <a:rPr lang="en-US" sz="2800" dirty="0" smtClean="0">
                <a:latin typeface="Times New Roman" pitchFamily="18" charset="0"/>
              </a:rPr>
              <a:t>, so they cannot 	combine with H chains.)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 </a:t>
            </a:r>
            <a:r>
              <a:rPr lang="en-US" sz="2800" dirty="0" err="1" smtClean="0">
                <a:latin typeface="Times New Roman" pitchFamily="18" charset="0"/>
              </a:rPr>
              <a:t>Bence</a:t>
            </a:r>
            <a:r>
              <a:rPr lang="en-US" sz="2800" dirty="0" smtClean="0">
                <a:latin typeface="Times New Roman" pitchFamily="18" charset="0"/>
              </a:rPr>
              <a:t>-Jones proteins have the special property of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precipitation when heated between 45ºC and 60ºC; but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redissolving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at &gt; 80ºC and &lt;45ºC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gu-IN" sz="2800" b="1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These proteins may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block kidney tubules</a:t>
            </a:r>
            <a:r>
              <a:rPr lang="en-US" sz="2800" dirty="0" smtClean="0">
                <a:latin typeface="Times New Roman" pitchFamily="18" charset="0"/>
              </a:rPr>
              <a:t>, leading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to renal failure</a:t>
            </a:r>
            <a:r>
              <a:rPr lang="en-US" sz="2800" dirty="0" smtClean="0">
                <a:latin typeface="Times New Roman" pitchFamily="18" charset="0"/>
              </a:rPr>
              <a:t>. So, </a:t>
            </a:r>
            <a:r>
              <a:rPr lang="en-US" sz="2800" dirty="0" err="1" smtClean="0">
                <a:latin typeface="Times New Roman" pitchFamily="18" charset="0"/>
              </a:rPr>
              <a:t>Bence</a:t>
            </a:r>
            <a:r>
              <a:rPr lang="en-US" sz="2800" dirty="0" smtClean="0">
                <a:latin typeface="Times New Roman" pitchFamily="18" charset="0"/>
              </a:rPr>
              <a:t>-Jones myeloma has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</a:rPr>
              <a:t>a poor prognosis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endParaRPr lang="en-US" sz="2800" b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045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</a:rPr>
              <a:t>structure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 made up of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heavy (H)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chains and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2 light (L)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chains, combined through disulfide bridges.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Depending on the heavy chain make up, the </a:t>
            </a:r>
            <a:r>
              <a:rPr lang="en-US" sz="2800" dirty="0" err="1" smtClean="0">
                <a:latin typeface="Times New Roman" pitchFamily="18" charset="0"/>
              </a:rPr>
              <a:t>Igs</a:t>
            </a:r>
            <a:r>
              <a:rPr lang="en-US" sz="2800" dirty="0" smtClean="0">
                <a:latin typeface="Times New Roman" pitchFamily="18" charset="0"/>
              </a:rPr>
              <a:t> are differentiated into 5 major classes :</a:t>
            </a:r>
          </a:p>
          <a:p>
            <a:r>
              <a:rPr lang="en-US" sz="2800" dirty="0" smtClean="0">
                <a:latin typeface="Times New Roman" pitchFamily="18" charset="0"/>
              </a:rPr>
              <a:t>Ig M;</a:t>
            </a:r>
            <a:r>
              <a:rPr lang="en-US" sz="2800" dirty="0">
                <a:latin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</a:rPr>
              <a:t>Ig A;</a:t>
            </a:r>
          </a:p>
          <a:p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Ig </a:t>
            </a:r>
            <a:r>
              <a:rPr lang="en-US" sz="2800" dirty="0" smtClean="0">
                <a:latin typeface="Times New Roman" pitchFamily="18" charset="0"/>
              </a:rPr>
              <a:t>G; </a:t>
            </a:r>
          </a:p>
          <a:p>
            <a:r>
              <a:rPr lang="en-US" sz="2800" dirty="0" smtClean="0">
                <a:latin typeface="Times New Roman" pitchFamily="18" charset="0"/>
              </a:rPr>
              <a:t>Ig D; </a:t>
            </a:r>
          </a:p>
          <a:p>
            <a:r>
              <a:rPr lang="en-US" sz="2800" dirty="0" smtClean="0">
                <a:latin typeface="Times New Roman" pitchFamily="18" charset="0"/>
              </a:rPr>
              <a:t>Ig E;</a:t>
            </a:r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4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34120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4343400" cy="6858000"/>
          </a:xfrm>
        </p:spPr>
      </p:pic>
    </p:spTree>
    <p:extLst>
      <p:ext uri="{BB962C8B-B14F-4D97-AF65-F5344CB8AC3E}">
        <p14:creationId xmlns:p14="http://schemas.microsoft.com/office/powerpoint/2010/main" xmlns="" val="15589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US" sz="3600" b="1" u="sng" smtClean="0">
                <a:solidFill>
                  <a:srgbClr val="FF0000"/>
                </a:solidFill>
                <a:latin typeface="Times New Roman" pitchFamily="18" charset="0"/>
              </a:rPr>
              <a:t>VARIABLE AND CONSTANT REGIONS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372600" cy="6096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 heavy and light chains contain 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variable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(V)</a:t>
            </a:r>
            <a:r>
              <a:rPr lang="en-US" sz="2800" dirty="0" smtClean="0">
                <a:latin typeface="Times New Roman" pitchFamily="18" charset="0"/>
              </a:rPr>
              <a:t> and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constant (C)</a:t>
            </a:r>
            <a:r>
              <a:rPr lang="en-US" sz="2800" dirty="0" smtClean="0">
                <a:latin typeface="Times New Roman" pitchFamily="18" charset="0"/>
              </a:rPr>
              <a:t> regions (according to their amino acid composition).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 Light chain: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VL</a:t>
            </a:r>
            <a:r>
              <a:rPr lang="en-US" sz="2800" dirty="0" smtClean="0">
                <a:latin typeface="Times New Roman" pitchFamily="18" charset="0"/>
              </a:rPr>
              <a:t>(variable Light) and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CL</a:t>
            </a:r>
            <a:r>
              <a:rPr lang="en-US" sz="2800" dirty="0" smtClean="0">
                <a:latin typeface="Times New Roman" pitchFamily="18" charset="0"/>
              </a:rPr>
              <a:t>(Constant Light)</a:t>
            </a:r>
          </a:p>
          <a:p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H</a:t>
            </a:r>
            <a:r>
              <a:rPr lang="en-US" sz="2800" dirty="0" smtClean="0">
                <a:latin typeface="Times New Roman" pitchFamily="18" charset="0"/>
              </a:rPr>
              <a:t>eavy chain: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VH</a:t>
            </a:r>
            <a:r>
              <a:rPr lang="en-US" sz="2800" dirty="0" smtClean="0">
                <a:latin typeface="Times New Roman" pitchFamily="18" charset="0"/>
              </a:rPr>
              <a:t>(variable Heavy) </a:t>
            </a:r>
            <a:r>
              <a:rPr lang="en-US" sz="2800" dirty="0">
                <a:latin typeface="Times New Roman" pitchFamily="18" charset="0"/>
              </a:rPr>
              <a:t>and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CH</a:t>
            </a:r>
            <a:r>
              <a:rPr lang="en-US" sz="2800" dirty="0" smtClean="0">
                <a:latin typeface="Times New Roman" pitchFamily="18" charset="0"/>
              </a:rPr>
              <a:t>(Constant Heavy)</a:t>
            </a:r>
            <a:endParaRPr lang="en-US" sz="2800" dirty="0">
              <a:latin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Variable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region</a:t>
            </a:r>
            <a:r>
              <a:rPr lang="en-US" sz="2800" dirty="0">
                <a:latin typeface="Times New Roman" pitchFamily="18" charset="0"/>
              </a:rPr>
              <a:t>: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sz="2800" baseline="30000" dirty="0">
                <a:solidFill>
                  <a:srgbClr val="C00000"/>
                </a:solidFill>
                <a:latin typeface="Times New Roman" pitchFamily="18" charset="0"/>
              </a:rPr>
              <a:t>st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 108 amino acids </a:t>
            </a:r>
            <a:r>
              <a:rPr lang="en-US" sz="2800" dirty="0">
                <a:latin typeface="Times New Roman" pitchFamily="18" charset="0"/>
              </a:rPr>
              <a:t>in light chains </a:t>
            </a:r>
            <a:endParaRPr lang="en-US" sz="2800" dirty="0" smtClean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</a:rPr>
              <a:t>                              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sz="2800" baseline="30000" dirty="0">
                <a:solidFill>
                  <a:srgbClr val="C00000"/>
                </a:solidFill>
                <a:latin typeface="Times New Roman" pitchFamily="18" charset="0"/>
              </a:rPr>
              <a:t>st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 118 amino acids </a:t>
            </a:r>
            <a:r>
              <a:rPr lang="en-US" sz="2800" dirty="0">
                <a:latin typeface="Times New Roman" pitchFamily="18" charset="0"/>
              </a:rPr>
              <a:t>in </a:t>
            </a:r>
            <a:r>
              <a:rPr lang="el-GR" sz="2800" dirty="0">
                <a:latin typeface="Times New Roman" pitchFamily="18" charset="0"/>
              </a:rPr>
              <a:t>γ</a:t>
            </a:r>
            <a:r>
              <a:rPr lang="en-US" sz="2800" dirty="0">
                <a:latin typeface="Times New Roman" pitchFamily="18" charset="0"/>
              </a:rPr>
              <a:t> heavy chains </a:t>
            </a:r>
            <a:endParaRPr lang="en-US" sz="2800" dirty="0" smtClean="0">
              <a:latin typeface="Times New Roman" pitchFamily="18" charset="0"/>
            </a:endParaRP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 amino acid sequence can vary in H and L chains, so  enormous varieties of different proteins may be synthesized. </a:t>
            </a:r>
          </a:p>
        </p:txBody>
      </p:sp>
    </p:spTree>
    <p:extLst>
      <p:ext uri="{BB962C8B-B14F-4D97-AF65-F5344CB8AC3E}">
        <p14:creationId xmlns:p14="http://schemas.microsoft.com/office/powerpoint/2010/main" xmlns="" val="404248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6172200" cy="6858000"/>
          </a:xfrm>
        </p:spPr>
      </p:pic>
    </p:spTree>
    <p:extLst>
      <p:ext uri="{BB962C8B-B14F-4D97-AF65-F5344CB8AC3E}">
        <p14:creationId xmlns:p14="http://schemas.microsoft.com/office/powerpoint/2010/main" xmlns="" val="429430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u="sng" smtClean="0">
                <a:solidFill>
                  <a:srgbClr val="0000FF"/>
                </a:solidFill>
                <a:latin typeface="Times New Roman" pitchFamily="18" charset="0"/>
              </a:rPr>
              <a:t>IMMUNOGLOBULIN G (IgG)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Has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2 H</a:t>
            </a:r>
            <a:r>
              <a:rPr lang="en-US" sz="2800" dirty="0" smtClean="0">
                <a:latin typeface="Times New Roman" pitchFamily="18" charset="0"/>
              </a:rPr>
              <a:t> chains 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2 L</a:t>
            </a:r>
            <a:r>
              <a:rPr lang="en-US" sz="2800" dirty="0" smtClean="0">
                <a:latin typeface="Times New Roman" pitchFamily="18" charset="0"/>
              </a:rPr>
              <a:t> chains; 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H chains being of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gamma type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H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chains </a:t>
            </a:r>
            <a:r>
              <a:rPr lang="en-US" sz="2800" dirty="0">
                <a:latin typeface="Times New Roman" pitchFamily="18" charset="0"/>
              </a:rPr>
              <a:t>are composed of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440 amino acids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L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chains </a:t>
            </a:r>
            <a:r>
              <a:rPr lang="en-US" sz="2800" dirty="0">
                <a:latin typeface="Times New Roman" pitchFamily="18" charset="0"/>
              </a:rPr>
              <a:t>made up of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214 amino acids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Due to its sedimentation coefficient, also k/a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7S Ig.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constitutes about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75-80% of total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Igs</a:t>
            </a:r>
            <a:r>
              <a:rPr lang="en-US" sz="2800" dirty="0" smtClean="0">
                <a:latin typeface="Times New Roman" pitchFamily="18" charset="0"/>
              </a:rPr>
              <a:t> in circulation.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seen in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secondary immune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response.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can pass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from vascular compartment to interstitial space</a:t>
            </a:r>
            <a:r>
              <a:rPr lang="en-US" sz="2800" dirty="0" smtClean="0">
                <a:latin typeface="Times New Roman" pitchFamily="18" charset="0"/>
              </a:rPr>
              <a:t>. 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can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cross placental barrier</a:t>
            </a:r>
            <a:r>
              <a:rPr lang="en-US" sz="2800" dirty="0" smtClean="0">
                <a:latin typeface="Times New Roman" pitchFamily="18" charset="0"/>
              </a:rPr>
              <a:t>, and protects the newborn child from infections.</a:t>
            </a:r>
          </a:p>
        </p:txBody>
      </p:sp>
    </p:spTree>
    <p:extLst>
      <p:ext uri="{BB962C8B-B14F-4D97-AF65-F5344CB8AC3E}">
        <p14:creationId xmlns:p14="http://schemas.microsoft.com/office/powerpoint/2010/main" xmlns="" val="250755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57200"/>
            <a:ext cx="8839200" cy="6019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These maternal antibodies are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seen in neonatal circulation </a:t>
            </a:r>
            <a:r>
              <a:rPr lang="en-US" sz="2800" dirty="0" smtClean="0">
                <a:latin typeface="Times New Roman" pitchFamily="18" charset="0"/>
              </a:rPr>
              <a:t>up to 2-4 months.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Rh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Iso-immunisation</a:t>
            </a:r>
            <a:r>
              <a:rPr lang="en-US" sz="2800" dirty="0" smtClean="0">
                <a:latin typeface="Times New Roman" pitchFamily="18" charset="0"/>
              </a:rPr>
              <a:t>: 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when mother is Rh –</a:t>
            </a:r>
            <a:r>
              <a:rPr lang="en-US" sz="2800" dirty="0" err="1" smtClean="0">
                <a:latin typeface="Times New Roman" pitchFamily="18" charset="0"/>
              </a:rPr>
              <a:t>ve</a:t>
            </a:r>
            <a:r>
              <a:rPr lang="en-US" sz="2800" dirty="0" smtClean="0">
                <a:latin typeface="Times New Roman" pitchFamily="18" charset="0"/>
              </a:rPr>
              <a:t>, and fetus is Rh +</a:t>
            </a:r>
            <a:r>
              <a:rPr lang="en-US" sz="2800" dirty="0" err="1" smtClean="0">
                <a:latin typeface="Times New Roman" pitchFamily="18" charset="0"/>
              </a:rPr>
              <a:t>ve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During birth,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fetal RBCs may enter into maternal circulation</a:t>
            </a:r>
            <a:r>
              <a:rPr lang="en-US" sz="2800" dirty="0" smtClean="0">
                <a:latin typeface="Times New Roman" pitchFamily="18" charset="0"/>
              </a:rPr>
              <a:t>, leading to formation of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anti-Rh antibodies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 eaLnBrk="1" hangingPunct="1"/>
            <a:endParaRPr lang="en-US" sz="2800" dirty="0" smtClean="0"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During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next pregnancy</a:t>
            </a:r>
            <a:r>
              <a:rPr lang="en-US" sz="2800" dirty="0" smtClean="0">
                <a:latin typeface="Times New Roman" pitchFamily="18" charset="0"/>
              </a:rPr>
              <a:t>, these antibodies, being </a:t>
            </a:r>
            <a:r>
              <a:rPr lang="en-US" sz="2800" dirty="0" err="1" smtClean="0">
                <a:latin typeface="Times New Roman" pitchFamily="18" charset="0"/>
              </a:rPr>
              <a:t>IgG</a:t>
            </a:r>
            <a:r>
              <a:rPr lang="en-US" sz="2800" dirty="0" smtClean="0">
                <a:latin typeface="Times New Roman" pitchFamily="18" charset="0"/>
              </a:rPr>
              <a:t> class, can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enter into fetal circulation</a:t>
            </a:r>
            <a:r>
              <a:rPr lang="en-US" sz="2800" dirty="0" smtClean="0">
                <a:latin typeface="Times New Roman" pitchFamily="18" charset="0"/>
              </a:rPr>
              <a:t>, causing fetal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</a:rPr>
              <a:t>hemolysis</a:t>
            </a:r>
            <a:r>
              <a:rPr lang="en-US" sz="2800" dirty="0" smtClean="0">
                <a:latin typeface="Times New Roman" pitchFamily="18" charset="0"/>
              </a:rPr>
              <a:t>, neonatal jaundice, and in severe cases, neonatal death or miscarriage.</a:t>
            </a:r>
          </a:p>
        </p:txBody>
      </p:sp>
    </p:spTree>
    <p:extLst>
      <p:ext uri="{BB962C8B-B14F-4D97-AF65-F5344CB8AC3E}">
        <p14:creationId xmlns:p14="http://schemas.microsoft.com/office/powerpoint/2010/main" xmlns="" val="357114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968</Words>
  <Application>Microsoft Office PowerPoint</Application>
  <PresentationFormat>On-screen Show (4:3)</PresentationFormat>
  <Paragraphs>104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IMMUNOGLOBULINS</vt:lpstr>
      <vt:lpstr>Immunoglobulins</vt:lpstr>
      <vt:lpstr>structure</vt:lpstr>
      <vt:lpstr>Slide 4</vt:lpstr>
      <vt:lpstr>Slide 5</vt:lpstr>
      <vt:lpstr>VARIABLE AND CONSTANT REGIONS</vt:lpstr>
      <vt:lpstr>Slide 7</vt:lpstr>
      <vt:lpstr>IMMUNOGLOBULIN G (IgG)</vt:lpstr>
      <vt:lpstr>Slide 9</vt:lpstr>
      <vt:lpstr>Slide 10</vt:lpstr>
      <vt:lpstr>IMMUNOGLOBULIN M (IgM)</vt:lpstr>
      <vt:lpstr>Slide 12</vt:lpstr>
      <vt:lpstr>Slide 13</vt:lpstr>
      <vt:lpstr>IMMUNOGLOBULIN A (IgA)</vt:lpstr>
      <vt:lpstr>Slide 15</vt:lpstr>
      <vt:lpstr>IMMUNOGLOBULIN E (IgE)</vt:lpstr>
      <vt:lpstr>Slide 17</vt:lpstr>
      <vt:lpstr>Slide 18</vt:lpstr>
      <vt:lpstr>Slide 19</vt:lpstr>
      <vt:lpstr>PARAPROTEINEMIAS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Ramandeep</dc:creator>
  <cp:lastModifiedBy>Power</cp:lastModifiedBy>
  <cp:revision>35</cp:revision>
  <dcterms:created xsi:type="dcterms:W3CDTF">2006-08-16T00:00:00Z</dcterms:created>
  <dcterms:modified xsi:type="dcterms:W3CDTF">2023-10-28T04:34:39Z</dcterms:modified>
</cp:coreProperties>
</file>