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85" r:id="rId3"/>
    <p:sldId id="257" r:id="rId4"/>
    <p:sldId id="259" r:id="rId5"/>
    <p:sldId id="258" r:id="rId6"/>
    <p:sldId id="263" r:id="rId7"/>
    <p:sldId id="261" r:id="rId8"/>
    <p:sldId id="260" r:id="rId9"/>
    <p:sldId id="262" r:id="rId10"/>
    <p:sldId id="264" r:id="rId11"/>
    <p:sldId id="265" r:id="rId12"/>
    <p:sldId id="266" r:id="rId13"/>
    <p:sldId id="267" r:id="rId14"/>
    <p:sldId id="270" r:id="rId15"/>
    <p:sldId id="271" r:id="rId16"/>
    <p:sldId id="272" r:id="rId17"/>
    <p:sldId id="286" r:id="rId18"/>
    <p:sldId id="269" r:id="rId19"/>
    <p:sldId id="275" r:id="rId20"/>
    <p:sldId id="277" r:id="rId21"/>
    <p:sldId id="291" r:id="rId22"/>
    <p:sldId id="278" r:id="rId23"/>
    <p:sldId id="279" r:id="rId24"/>
    <p:sldId id="289" r:id="rId25"/>
    <p:sldId id="287" r:id="rId26"/>
    <p:sldId id="288" r:id="rId27"/>
    <p:sldId id="290" r:id="rId28"/>
    <p:sldId id="280" r:id="rId29"/>
    <p:sldId id="281" r:id="rId30"/>
    <p:sldId id="284" r:id="rId31"/>
    <p:sldId id="273" r:id="rId32"/>
    <p:sldId id="274" r:id="rId33"/>
    <p:sldId id="282" r:id="rId34"/>
    <p:sldId id="283" r:id="rId35"/>
    <p:sldId id="292" r:id="rId36"/>
    <p:sldId id="268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4122A-60D8-44C2-A4BA-A712639D03BE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69876-4033-4261-BDA6-CE0D48CC891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496F1-9119-419C-947A-267A46A6F40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5933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69876-4033-4261-BDA6-CE0D48CC8917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496F1-9119-419C-947A-267A46A6F40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0629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69876-4033-4261-BDA6-CE0D48CC8917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E0220-5267-4A2B-8016-D9B0BDF0DDFF}" type="datetimeFigureOut">
              <a:rPr lang="en-US" smtClean="0"/>
              <a:pPr/>
              <a:t>5/4/2022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29C8D-B0BD-4375-A55A-06E7E3AA7F9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5"/>
            <a:ext cx="7772400" cy="1743086"/>
          </a:xfrm>
        </p:spPr>
        <p:txBody>
          <a:bodyPr>
            <a:normAutofit/>
          </a:bodyPr>
          <a:lstStyle/>
          <a:p>
            <a:r>
              <a:rPr lang="en-US" sz="5300" b="1" dirty="0" smtClean="0">
                <a:solidFill>
                  <a:schemeClr val="accent2">
                    <a:lumMod val="75000"/>
                  </a:schemeClr>
                </a:solidFill>
              </a:rPr>
              <a:t>GLUCOSE TOLERANCE TEST</a:t>
            </a:r>
            <a:r>
              <a:rPr lang="en-US" dirty="0" smtClean="0"/>
              <a:t/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86050" y="3886200"/>
            <a:ext cx="4986350" cy="1752600"/>
          </a:xfrm>
        </p:spPr>
        <p:txBody>
          <a:bodyPr/>
          <a:lstStyle/>
          <a:p>
            <a:pPr algn="l"/>
            <a:r>
              <a:rPr lang="en-IN" dirty="0" smtClean="0"/>
              <a:t>Dr Sapna Patel</a:t>
            </a:r>
          </a:p>
          <a:p>
            <a:pPr algn="l"/>
            <a:r>
              <a:rPr lang="en-IN" dirty="0" smtClean="0"/>
              <a:t>Biochemistry resident </a:t>
            </a:r>
          </a:p>
          <a:p>
            <a:pPr algn="l"/>
            <a:r>
              <a:rPr lang="en-IN" dirty="0" smtClean="0"/>
              <a:t>GMC Bhavnagar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                             Cont.</a:t>
            </a:r>
            <a:b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IN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4840303"/>
          </a:xfrm>
        </p:spPr>
        <p:txBody>
          <a:bodyPr>
            <a:noAutofit/>
          </a:bodyPr>
          <a:lstStyle/>
          <a:p>
            <a:r>
              <a:rPr lang="en-US" sz="3400" dirty="0" smtClean="0"/>
              <a:t>High effort exercise on the previous day is to be avoided</a:t>
            </a:r>
          </a:p>
          <a:p>
            <a:r>
              <a:rPr lang="en-US" sz="3400" dirty="0" smtClean="0"/>
              <a:t>Patient should not take food after 8 PM on the previous night</a:t>
            </a:r>
          </a:p>
          <a:p>
            <a:r>
              <a:rPr lang="en-US" sz="3400" dirty="0" smtClean="0"/>
              <a:t>Should not take any breakfast, this is to ensure 12 hours fasting</a:t>
            </a:r>
          </a:p>
          <a:p>
            <a:r>
              <a:rPr lang="en-US" sz="3400" dirty="0" smtClean="0"/>
              <a:t>Patient should not do smoking during the test</a:t>
            </a:r>
          </a:p>
          <a:p>
            <a:r>
              <a:rPr lang="en-US" altLang="en-US" sz="3400" dirty="0" smtClean="0">
                <a:latin typeface="+mj-lt"/>
                <a:cs typeface="Times New Roman" pitchFamily="18" charset="0"/>
              </a:rPr>
              <a:t>The patient must be made comfortable  and should be seated during the test. </a:t>
            </a:r>
          </a:p>
          <a:p>
            <a:endParaRPr lang="en-US" sz="3400" dirty="0" smtClean="0"/>
          </a:p>
          <a:p>
            <a:endParaRPr lang="en-IN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Procedure</a:t>
            </a:r>
            <a:endParaRPr lang="en-IN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400" dirty="0" smtClean="0"/>
              <a:t>AT ABOUT 8 am, a sample of blood is collected in the fasting state, urine sample is also obtained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/>
              <a:t>Glucose load dose: the dose is 75 g anhydrous glucose (82.5 g of glucose monohydrate) in 250-300 ml of water</a:t>
            </a:r>
          </a:p>
          <a:p>
            <a:pPr marL="1771650" lvl="3" indent="-514350">
              <a:buFont typeface="Wingdings" pitchFamily="2" charset="2"/>
              <a:buChar char="ü"/>
            </a:pPr>
            <a:r>
              <a:rPr lang="en-US" sz="3400" dirty="0" smtClean="0"/>
              <a:t>When the test is done in children, the glucose dose is adjusted as 1.75 g/kg body weight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/>
              <a:t>Sample collection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/>
              <a:t>Sample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Classical GTT</a:t>
            </a:r>
            <a:endParaRPr lang="en-IN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8912" indent="-320040">
              <a:spcBef>
                <a:spcPts val="0"/>
              </a:spcBef>
              <a:defRPr/>
            </a:pPr>
            <a:r>
              <a:rPr lang="en-US" sz="3400" dirty="0" smtClean="0"/>
              <a:t>The blood and urine samples are collected at half hourly interval of the next two and a half hour or three hours.</a:t>
            </a:r>
          </a:p>
          <a:p>
            <a:pPr marL="438912" indent="-320040">
              <a:spcBef>
                <a:spcPts val="0"/>
              </a:spcBef>
              <a:defRPr/>
            </a:pPr>
            <a:endParaRPr lang="en-US" sz="3400" dirty="0" smtClean="0"/>
          </a:p>
          <a:p>
            <a:pPr marL="438912" indent="-320040">
              <a:spcBef>
                <a:spcPts val="0"/>
              </a:spcBef>
              <a:defRPr/>
            </a:pPr>
            <a:r>
              <a:rPr lang="en-US" sz="3400" dirty="0" smtClean="0"/>
              <a:t>Glucose is estimated in all the blood samples.</a:t>
            </a:r>
          </a:p>
          <a:p>
            <a:pPr marL="438912" indent="-320040">
              <a:spcBef>
                <a:spcPts val="0"/>
              </a:spcBef>
              <a:defRPr/>
            </a:pPr>
            <a:endParaRPr lang="en-US" sz="3400" dirty="0" smtClean="0"/>
          </a:p>
          <a:p>
            <a:pPr marL="438912" indent="-320040">
              <a:spcBef>
                <a:spcPts val="0"/>
              </a:spcBef>
              <a:defRPr/>
            </a:pPr>
            <a:r>
              <a:rPr lang="en-US" sz="3400" dirty="0" smtClean="0"/>
              <a:t>Urine is analyzed for the presence of glucose. 	</a:t>
            </a:r>
          </a:p>
          <a:p>
            <a:endParaRPr lang="en-IN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mini-GTT</a:t>
            </a:r>
            <a:endParaRPr lang="en-IN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WHO recommendation is to collect only for the fasting and two hours post glucose load samples of blood and urine, this is called as “</a:t>
            </a:r>
            <a:r>
              <a:rPr lang="en-US" sz="3400" b="1" dirty="0" smtClean="0">
                <a:solidFill>
                  <a:schemeClr val="accent2">
                    <a:lumMod val="50000"/>
                  </a:schemeClr>
                </a:solidFill>
              </a:rPr>
              <a:t>mini-GTT</a:t>
            </a:r>
            <a:r>
              <a:rPr lang="en-US" sz="3400" b="1" dirty="0" smtClean="0"/>
              <a:t>”</a:t>
            </a:r>
          </a:p>
          <a:p>
            <a:r>
              <a:rPr lang="en-US" sz="3400" dirty="0" smtClean="0"/>
              <a:t>The diagnosis is made from the variations observed in these results</a:t>
            </a:r>
            <a:endParaRPr lang="en-US" sz="3400" b="1" dirty="0" smtClean="0"/>
          </a:p>
          <a:p>
            <a:endParaRPr lang="en-IN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I/V Glucose tolerance test</a:t>
            </a:r>
            <a:endParaRPr lang="en-US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829196"/>
          </a:xfrm>
        </p:spPr>
        <p:txBody>
          <a:bodyPr rtlCol="0">
            <a:normAutofit/>
          </a:bodyPr>
          <a:lstStyle/>
          <a:p>
            <a:pPr marL="60325" indent="-603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  <a:defRPr/>
            </a:pPr>
            <a:r>
              <a:rPr lang="en-US" sz="3400" dirty="0" smtClean="0"/>
              <a:t>This test is undertaken for patients with malabsorption (Celiac disease or enteropathies),</a:t>
            </a:r>
          </a:p>
          <a:p>
            <a:pPr marL="60325" indent="-603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  <a:defRPr/>
            </a:pPr>
            <a:r>
              <a:rPr lang="en-US" sz="3400" dirty="0" smtClean="0"/>
              <a:t>Under these conditions oral glucose load is not well absorbed and</a:t>
            </a:r>
          </a:p>
          <a:p>
            <a:pPr marL="60325" indent="-603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tabLst>
                <a:tab pos="0" algn="l"/>
              </a:tabLst>
              <a:defRPr/>
            </a:pPr>
            <a:r>
              <a:rPr lang="en-US" sz="3400" dirty="0" smtClean="0"/>
              <a:t> the results of oral glucose tolerance test become inconclusive. 	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I/V Glucose tolerance test- Procedure</a:t>
            </a:r>
            <a:endParaRPr lang="en-US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9001156" cy="5172076"/>
          </a:xfrm>
        </p:spPr>
        <p:txBody>
          <a:bodyPr>
            <a:noAutofit/>
          </a:bodyPr>
          <a:lstStyle/>
          <a:p>
            <a:pPr>
              <a:buFont typeface="Arial" charset="0"/>
              <a:buChar char="•"/>
            </a:pPr>
            <a:r>
              <a:rPr lang="en-US" sz="3400" dirty="0" smtClean="0"/>
              <a:t>I/V glucose tolerance test is carried out by giving 25 g of glucose dissolved in 100 ml distilled water as intravenous injection within 5 minutes. </a:t>
            </a:r>
          </a:p>
          <a:p>
            <a:pPr>
              <a:buFont typeface="Arial" charset="0"/>
              <a:buChar char="•"/>
            </a:pPr>
            <a:r>
              <a:rPr lang="en-US" sz="3400" dirty="0" smtClean="0"/>
              <a:t>Completion of infusion is taken as 0 time.</a:t>
            </a:r>
          </a:p>
          <a:p>
            <a:pPr>
              <a:buFont typeface="Arial" charset="0"/>
              <a:buChar char="•"/>
            </a:pPr>
            <a:r>
              <a:rPr lang="en-US" sz="3400" dirty="0" smtClean="0"/>
              <a:t>Blood samples are taken at 10 minutes interval for the next hour. </a:t>
            </a:r>
          </a:p>
          <a:p>
            <a:pPr>
              <a:buFont typeface="Arial" charset="0"/>
              <a:buChar char="•"/>
            </a:pPr>
            <a:r>
              <a:rPr lang="en-US" sz="3400" dirty="0" smtClean="0"/>
              <a:t>The peak value is reached within a few minutes and the value touches to near normal in 45-60 minutes. 	</a:t>
            </a:r>
          </a:p>
          <a:p>
            <a:pPr>
              <a:buFont typeface="Wingdings 2" pitchFamily="18" charset="2"/>
              <a:buNone/>
            </a:pPr>
            <a:endParaRPr lang="en-US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I/V Glucose tolerance test</a:t>
            </a:r>
            <a:endParaRPr lang="en-US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3276600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sz="3400" b="1" dirty="0" smtClean="0"/>
              <a:t>Interpretation</a:t>
            </a:r>
          </a:p>
          <a:p>
            <a:pPr>
              <a:buFont typeface="Arial" charset="0"/>
              <a:buChar char="•"/>
            </a:pPr>
            <a:r>
              <a:rPr lang="en-US" sz="3400" dirty="0" smtClean="0"/>
              <a:t>In normal individuals, blood glucose level returns to normal within 60 minutes</a:t>
            </a:r>
          </a:p>
          <a:p>
            <a:pPr>
              <a:buFont typeface="Arial" charset="0"/>
              <a:buChar char="•"/>
            </a:pPr>
            <a:r>
              <a:rPr lang="en-US" sz="3400" dirty="0" smtClean="0"/>
              <a:t>In diabetes mellitus, decline is slow</a:t>
            </a:r>
          </a:p>
          <a:p>
            <a:pPr>
              <a:buFont typeface="Arial" charset="0"/>
              <a:buChar char="•"/>
            </a:pPr>
            <a:r>
              <a:rPr lang="en-US" sz="3400" dirty="0" smtClean="0"/>
              <a:t>The initial values are attained in 120 minutes.</a:t>
            </a:r>
          </a:p>
          <a:p>
            <a:pPr>
              <a:buFont typeface="Wingdings 2" pitchFamily="18" charset="2"/>
              <a:buNone/>
            </a:pPr>
            <a:endParaRPr lang="en-US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Helvetica" pitchFamily="34" charset="0"/>
                <a:cs typeface="Times New Roman" pitchFamily="18" charset="0"/>
              </a:rPr>
              <a:t/>
            </a:r>
            <a:br>
              <a:rPr lang="en-US" alt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Helvetica" pitchFamily="34" charset="0"/>
                <a:cs typeface="Times New Roman" pitchFamily="18" charset="0"/>
              </a:rPr>
            </a:br>
            <a:r>
              <a:rPr lang="en-US" altLang="en-US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ea typeface="Helvetica" pitchFamily="34" charset="0"/>
                <a:cs typeface="Times New Roman" pitchFamily="18" charset="0"/>
              </a:rPr>
              <a:t>Plasma Glucose Levels in OGTT in Normal Persons and in Diabetic Patients</a:t>
            </a:r>
            <a:r>
              <a:rPr lang="en-US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Helvetica" pitchFamily="34" charset="0"/>
                <a:cs typeface="Times New Roman" pitchFamily="18" charset="0"/>
              </a:rPr>
              <a:t/>
            </a:r>
            <a:br>
              <a:rPr lang="en-US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ea typeface="Helvetica" pitchFamily="34" charset="0"/>
                <a:cs typeface="Times New Roman" pitchFamily="18" charset="0"/>
              </a:rPr>
            </a:br>
            <a:endParaRPr lang="en-IN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14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118002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Normal Persons</a:t>
                      </a:r>
                      <a:endParaRPr lang="en-IN" sz="2400" dirty="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Criteria for diagnosing diabetes</a:t>
                      </a:r>
                      <a:endParaRPr lang="en-IN" sz="2400" dirty="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Criteria for diagnosing IGT</a:t>
                      </a:r>
                      <a:endParaRPr lang="en-IN" sz="2400" dirty="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18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Fasting</a:t>
                      </a:r>
                      <a:endParaRPr lang="en-IN" sz="2400" dirty="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&lt; 110 </a:t>
                      </a:r>
                      <a:r>
                        <a:rPr lang="en-IN" sz="2400" dirty="0" smtClean="0">
                          <a:effectLst/>
                        </a:rPr>
                        <a:t>mg/dl</a:t>
                      </a:r>
                      <a:endParaRPr lang="en-IN" sz="2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&gt; 126 mg/dl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110 to 126 mg/dl</a:t>
                      </a:r>
                      <a:endParaRPr lang="en-IN" sz="2400" dirty="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180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1 hr (peak) after glucose</a:t>
                      </a:r>
                      <a:endParaRPr lang="en-IN" sz="2400" dirty="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&lt; 160 mg/dl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Not Prescribed</a:t>
                      </a:r>
                      <a:endParaRPr lang="en-IN" sz="2400" dirty="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>
                          <a:effectLst/>
                        </a:rPr>
                        <a:t>Not Prescribed</a:t>
                      </a:r>
                      <a:endParaRPr lang="en-IN" sz="240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608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>
                          <a:effectLst/>
                        </a:rPr>
                        <a:t>2 hr after Glucose</a:t>
                      </a:r>
                      <a:endParaRPr lang="en-IN" sz="240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&lt; 140 </a:t>
                      </a:r>
                      <a:r>
                        <a:rPr lang="en-IN" sz="2400" dirty="0" smtClean="0">
                          <a:effectLst/>
                        </a:rPr>
                        <a:t>mg/dl</a:t>
                      </a:r>
                      <a:endParaRPr lang="en-IN" sz="2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&gt; 200 mg/dl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2400" dirty="0">
                          <a:effectLst/>
                        </a:rPr>
                        <a:t>140 to 199 mg/dl</a:t>
                      </a:r>
                      <a:endParaRPr lang="en-IN" sz="2400" dirty="0">
                        <a:effectLst/>
                        <a:latin typeface="Helvetica" panose="020B0604020202020204" pitchFamily="34" charset="0"/>
                        <a:ea typeface="Helvetica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Diabetic V/S Normal curve</a:t>
            </a:r>
          </a:p>
        </p:txBody>
      </p:sp>
      <p:sp>
        <p:nvSpPr>
          <p:cNvPr id="31747" name="TextBox 4"/>
          <p:cNvSpPr txBox="1">
            <a:spLocks noChangeArrowheads="1"/>
          </p:cNvSpPr>
          <p:nvPr/>
        </p:nvSpPr>
        <p:spPr bwMode="auto">
          <a:xfrm>
            <a:off x="2438400" y="5486400"/>
            <a:ext cx="419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		Time in minutes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667000" y="5715000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49" name="TextBox 9"/>
          <p:cNvSpPr txBox="1">
            <a:spLocks noChangeArrowheads="1"/>
          </p:cNvSpPr>
          <p:nvPr/>
        </p:nvSpPr>
        <p:spPr bwMode="auto">
          <a:xfrm rot="-5400000">
            <a:off x="-1156494" y="3366294"/>
            <a:ext cx="43576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		Blood glucose (mg/Dl)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306387" y="4722813"/>
            <a:ext cx="15224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51" name="Chart 15"/>
          <p:cNvGraphicFramePr>
            <a:graphicFrameLocks/>
          </p:cNvGraphicFramePr>
          <p:nvPr/>
        </p:nvGraphicFramePr>
        <p:xfrm>
          <a:off x="1524000" y="1397000"/>
          <a:ext cx="6553200" cy="4064000"/>
        </p:xfrm>
        <a:graphic>
          <a:graphicData uri="http://schemas.openxmlformats.org/presentationml/2006/ole">
            <p:oleObj spid="_x0000_s1026" r:id="rId3" imgW="6553768" imgH="4066384" progId="Excel.Sheet.8">
              <p:embed/>
            </p:oleObj>
          </a:graphicData>
        </a:graphic>
      </p:graphicFrame>
      <p:cxnSp>
        <p:nvCxnSpPr>
          <p:cNvPr id="18" name="Straight Connector 17"/>
          <p:cNvCxnSpPr/>
          <p:nvPr/>
        </p:nvCxnSpPr>
        <p:spPr>
          <a:xfrm rot="10800000" flipV="1">
            <a:off x="2209800" y="3048000"/>
            <a:ext cx="457200" cy="152400"/>
          </a:xfrm>
          <a:prstGeom prst="line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209800" y="3962400"/>
            <a:ext cx="457200" cy="381000"/>
          </a:xfrm>
          <a:prstGeom prst="line">
            <a:avLst/>
          </a:prstGeom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Normal glucose tolerance curve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Autofit/>
          </a:bodyPr>
          <a:lstStyle/>
          <a:p>
            <a:pPr>
              <a:buFont typeface="Arial" charset="0"/>
              <a:buNone/>
            </a:pPr>
            <a:r>
              <a:rPr lang="en-US" sz="3400" dirty="0" err="1" smtClean="0"/>
              <a:t>i</a:t>
            </a:r>
            <a:r>
              <a:rPr lang="en-US" sz="3400" dirty="0" smtClean="0"/>
              <a:t>) Fasting blood glucose (Zero hour sample)- is well within the normal range(Normal </a:t>
            </a:r>
            <a:r>
              <a:rPr lang="en-US" sz="3400" dirty="0" smtClean="0"/>
              <a:t>7</a:t>
            </a:r>
            <a:r>
              <a:rPr lang="en-US" sz="3400" dirty="0" smtClean="0"/>
              <a:t>0-110 </a:t>
            </a:r>
            <a:r>
              <a:rPr lang="en-US" sz="3400" dirty="0" smtClean="0"/>
              <a:t>mg/dl). </a:t>
            </a:r>
          </a:p>
          <a:p>
            <a:pPr>
              <a:buFont typeface="Arial" charset="0"/>
              <a:buNone/>
            </a:pPr>
            <a:r>
              <a:rPr lang="en-US" sz="3400" dirty="0" smtClean="0"/>
              <a:t>ii) There is rise of blood glucose after glucose load and the peak value is observed at </a:t>
            </a:r>
            <a:r>
              <a:rPr lang="en-US" sz="3400" dirty="0" smtClean="0"/>
              <a:t>1 </a:t>
            </a:r>
            <a:r>
              <a:rPr lang="en-US" sz="3400" dirty="0" smtClean="0"/>
              <a:t>hour. This is due to absorption of glucose from the intestine. </a:t>
            </a:r>
          </a:p>
          <a:p>
            <a:pPr>
              <a:buFont typeface="Arial" charset="0"/>
              <a:buNone/>
            </a:pPr>
            <a:r>
              <a:rPr lang="en-US" sz="3400" dirty="0" smtClean="0"/>
              <a:t>iii) Insulin is released upon increase of blood glucose level. There is fall in blood glucose with time due to glucose utilization promoted by insulin. </a:t>
            </a:r>
          </a:p>
          <a:p>
            <a:pPr>
              <a:buFont typeface="Arial" charset="0"/>
              <a:buNone/>
            </a:pPr>
            <a:r>
              <a:rPr lang="en-US" sz="3400" dirty="0" smtClean="0"/>
              <a:t>iv) The normal blood glucose level is achieved after 150 minutes.</a:t>
            </a:r>
          </a:p>
          <a:p>
            <a:endParaRPr lang="en-US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Specific Learning Objectives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168905"/>
          </a:xfrm>
        </p:spPr>
        <p:txBody>
          <a:bodyPr>
            <a:normAutofit/>
          </a:bodyPr>
          <a:lstStyle/>
          <a:p>
            <a:r>
              <a:rPr lang="en-US" sz="3400" dirty="0" smtClean="0"/>
              <a:t>At the end of the lecture, students should be able to:</a:t>
            </a:r>
          </a:p>
          <a:p>
            <a:r>
              <a:rPr lang="en-US" sz="3400" dirty="0" smtClean="0"/>
              <a:t>Define glucose tolerance test</a:t>
            </a:r>
          </a:p>
          <a:p>
            <a:r>
              <a:rPr lang="en-US" sz="3400" dirty="0" smtClean="0"/>
              <a:t>Describe Indication, contraindications, patient preparation for GTT</a:t>
            </a:r>
          </a:p>
          <a:p>
            <a:r>
              <a:rPr lang="en-US" sz="3400" dirty="0" smtClean="0"/>
              <a:t>Describe types of GTT</a:t>
            </a:r>
          </a:p>
          <a:p>
            <a:r>
              <a:rPr lang="en-US" sz="3400" dirty="0" smtClean="0"/>
              <a:t>Describe Pattern of GTT in normal and diabetic patient</a:t>
            </a:r>
            <a:endParaRPr lang="en-US" sz="3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4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Diabetic curve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481654"/>
          </a:xfrm>
        </p:spPr>
        <p:txBody>
          <a:bodyPr>
            <a:noAutofit/>
          </a:bodyPr>
          <a:lstStyle/>
          <a:p>
            <a:pPr marL="514350" indent="-514350">
              <a:buFont typeface="Arial" charset="0"/>
              <a:buAutoNum type="arabicParenR"/>
            </a:pPr>
            <a:r>
              <a:rPr lang="en-US" sz="3400" dirty="0" smtClean="0"/>
              <a:t>Fasting blood glucose is higher than normal</a:t>
            </a:r>
          </a:p>
          <a:p>
            <a:pPr marL="514350" indent="-514350">
              <a:buFont typeface="Arial" charset="0"/>
              <a:buAutoNum type="arabicParenR"/>
            </a:pPr>
            <a:r>
              <a:rPr lang="en-US" sz="3400" dirty="0" smtClean="0"/>
              <a:t>The highest value is attained at 1 hour to 1 hour 30 minutes.</a:t>
            </a:r>
          </a:p>
          <a:p>
            <a:pPr marL="514350" indent="-514350">
              <a:buFont typeface="Arial" charset="0"/>
              <a:buAutoNum type="arabicParenR"/>
            </a:pPr>
            <a:r>
              <a:rPr lang="en-US" sz="3400" dirty="0" smtClean="0"/>
              <a:t>The highest value exceeds the renal threshold</a:t>
            </a:r>
          </a:p>
          <a:p>
            <a:pPr marL="514350" indent="-514350">
              <a:buFont typeface="Arial" charset="0"/>
              <a:buAutoNum type="arabicParenR"/>
            </a:pPr>
            <a:r>
              <a:rPr lang="en-US" sz="3400" dirty="0" smtClean="0"/>
              <a:t>Glucose is found in almost all the urine samples.</a:t>
            </a:r>
          </a:p>
          <a:p>
            <a:pPr marL="514350" indent="-514350">
              <a:buFont typeface="Arial" charset="0"/>
              <a:buAutoNum type="arabicParenR"/>
            </a:pPr>
            <a:r>
              <a:rPr lang="en-US" sz="3400" dirty="0" smtClean="0"/>
              <a:t>The blood glucose level does not return to the fasting level  even within 2hour 30 minutes.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791842"/>
            <a:ext cx="7107264" cy="513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Renal Glycosuria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42844" y="1600200"/>
            <a:ext cx="9001156" cy="4525963"/>
          </a:xfrm>
        </p:spPr>
        <p:txBody>
          <a:bodyPr>
            <a:normAutofit/>
          </a:bodyPr>
          <a:lstStyle/>
          <a:p>
            <a:r>
              <a:rPr lang="en-US" sz="3400" dirty="0" smtClean="0"/>
              <a:t>Blood glucose levels are within the normal limits.</a:t>
            </a:r>
          </a:p>
          <a:p>
            <a:r>
              <a:rPr lang="en-US" sz="3400" dirty="0" smtClean="0"/>
              <a:t>Glucose tolerance curve is normal.</a:t>
            </a:r>
          </a:p>
          <a:p>
            <a:r>
              <a:rPr lang="en-US" sz="3400" dirty="0" smtClean="0"/>
              <a:t>There is lowering of renal threshold.</a:t>
            </a:r>
          </a:p>
          <a:p>
            <a:r>
              <a:rPr lang="en-US" sz="3400" dirty="0" smtClean="0"/>
              <a:t>Thus glucose is found in some of the samples depending upon the renal threshold.</a:t>
            </a:r>
          </a:p>
          <a:p>
            <a:endParaRPr lang="en-US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Causes of Renal Glycosuria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Early diabetes mellitus,</a:t>
            </a:r>
          </a:p>
          <a:p>
            <a:r>
              <a:rPr lang="en-US" sz="3400" dirty="0" smtClean="0"/>
              <a:t>Pregnancy, </a:t>
            </a:r>
          </a:p>
          <a:p>
            <a:r>
              <a:rPr lang="en-US" sz="3400" dirty="0" smtClean="0"/>
              <a:t>Renal disease, </a:t>
            </a:r>
          </a:p>
          <a:p>
            <a:r>
              <a:rPr lang="en-US" sz="3400" dirty="0" smtClean="0"/>
              <a:t>Heavy metal poisoning </a:t>
            </a:r>
          </a:p>
          <a:p>
            <a:r>
              <a:rPr lang="en-US" sz="3400" dirty="0" smtClean="0"/>
              <a:t>Deficiency of carrier protein (SGLT-2).</a:t>
            </a:r>
          </a:p>
          <a:p>
            <a:r>
              <a:rPr lang="en-US" sz="3400" dirty="0" smtClean="0"/>
              <a:t>Renal </a:t>
            </a:r>
            <a:r>
              <a:rPr lang="en-US" sz="3400" dirty="0" err="1" smtClean="0"/>
              <a:t>glycosuria</a:t>
            </a:r>
            <a:r>
              <a:rPr lang="en-US" sz="3400" dirty="0" smtClean="0"/>
              <a:t> can also be observed in children of diabetic parents.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0"/>
            <a:ext cx="7700962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4"/>
          <p:cNvSpPr txBox="1">
            <a:spLocks noChangeArrowheads="1"/>
          </p:cNvSpPr>
          <p:nvPr/>
        </p:nvSpPr>
        <p:spPr bwMode="auto">
          <a:xfrm>
            <a:off x="152400" y="928670"/>
            <a:ext cx="86868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en-US" sz="3400" dirty="0" smtClean="0">
                <a:cs typeface="Times New Roman" pitchFamily="18" charset="0"/>
              </a:rPr>
              <a:t> Carbohydrate </a:t>
            </a:r>
            <a:r>
              <a:rPr lang="en-US" altLang="en-US" sz="3400" dirty="0">
                <a:cs typeface="Times New Roman" pitchFamily="18" charset="0"/>
              </a:rPr>
              <a:t>intolerance is noticed, for the first </a:t>
            </a:r>
            <a:r>
              <a:rPr lang="en-US" altLang="en-US" sz="3400" dirty="0" smtClean="0">
                <a:cs typeface="Times New Roman" pitchFamily="18" charset="0"/>
              </a:rPr>
              <a:t>time, during </a:t>
            </a:r>
            <a:r>
              <a:rPr lang="en-US" altLang="en-US" sz="3400" dirty="0">
                <a:cs typeface="Times New Roman" pitchFamily="18" charset="0"/>
              </a:rPr>
              <a:t>a pregnancy. </a:t>
            </a:r>
            <a:endParaRPr lang="en-US" altLang="en-US" sz="3400" dirty="0" smtClean="0"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en-US" sz="3400" dirty="0" smtClean="0">
                <a:cs typeface="Times New Roman" pitchFamily="18" charset="0"/>
              </a:rPr>
              <a:t> A known diabetic patient, who becomes pregnant, is not included in this category. 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3400" dirty="0" smtClean="0">
                <a:cs typeface="Times New Roman" pitchFamily="18" charset="0"/>
              </a:rPr>
              <a:t> Increased risk for subsequent development of frank diabetes.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3400" dirty="0" smtClean="0">
                <a:cs typeface="Times New Roman" pitchFamily="18" charset="0"/>
              </a:rPr>
              <a:t> After the child birth, the women should be re-assessed and accordingly classified as having either diabetes mellitus or normal glucose tolerance.</a:t>
            </a:r>
          </a:p>
        </p:txBody>
      </p:sp>
      <p:sp>
        <p:nvSpPr>
          <p:cNvPr id="37894" name="TextBox 1"/>
          <p:cNvSpPr txBox="1">
            <a:spLocks noChangeArrowheads="1"/>
          </p:cNvSpPr>
          <p:nvPr/>
        </p:nvSpPr>
        <p:spPr bwMode="auto">
          <a:xfrm>
            <a:off x="152400" y="85725"/>
            <a:ext cx="739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endParaRPr lang="en-US" alt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42852"/>
            <a:ext cx="8858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Gestational Diabetes Mellitus (GDM)</a:t>
            </a:r>
            <a:endParaRPr lang="en-US" altLang="en-US" sz="3600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1152525" y="1004888"/>
            <a:ext cx="1841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en-US" altLang="en-US" sz="4800" b="1">
              <a:solidFill>
                <a:srgbClr val="FF3300"/>
              </a:solidFill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28662" y="428604"/>
            <a:ext cx="55007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Alimentary Glucosuria</a:t>
            </a:r>
            <a:endParaRPr lang="en-US" altLang="en-US" sz="4400" b="1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357298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en-US" sz="3400" dirty="0" smtClean="0">
                <a:cs typeface="Times New Roman" pitchFamily="18" charset="0"/>
              </a:rPr>
              <a:t>Fasting and 2-hr values are normal.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3400" dirty="0" smtClean="0">
                <a:cs typeface="Times New Roman" pitchFamily="18" charset="0"/>
              </a:rPr>
              <a:t>Exaggerated rise in blood glucose following the ingestion of glucose is seen One or two urine samples may give a positive Benedict's test.</a:t>
            </a:r>
            <a:r>
              <a:rPr lang="en-US" altLang="en-US" sz="3400" dirty="0" smtClean="0"/>
              <a:t> Increased rate of absorption of glucose from the intestine. </a:t>
            </a:r>
          </a:p>
          <a:p>
            <a:pPr>
              <a:buFont typeface="Arial" pitchFamily="34" charset="0"/>
              <a:buChar char="•"/>
            </a:pPr>
            <a:r>
              <a:rPr lang="en-US" altLang="en-US" sz="3400" dirty="0" smtClean="0"/>
              <a:t>Also seen in hyperthyroidism. </a:t>
            </a:r>
          </a:p>
          <a:p>
            <a:r>
              <a:rPr lang="en-US" altLang="en-US" sz="34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3400" dirty="0" smtClean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64039"/>
            <a:ext cx="7739091" cy="55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Lag Curve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Fasting blood glucose is normal.</a:t>
            </a:r>
          </a:p>
          <a:p>
            <a:r>
              <a:rPr lang="en-US" sz="3400" dirty="0" smtClean="0"/>
              <a:t>Sharp rise within 30 minutes to one hour</a:t>
            </a:r>
          </a:p>
          <a:p>
            <a:r>
              <a:rPr lang="en-US" sz="3400" dirty="0" smtClean="0"/>
              <a:t>The blood glucose levels exceed the renal threshold.</a:t>
            </a:r>
          </a:p>
          <a:p>
            <a:r>
              <a:rPr lang="en-US" sz="3400" dirty="0" smtClean="0"/>
              <a:t>The decline is rapid and the normal levels are attained back.</a:t>
            </a:r>
          </a:p>
          <a:p>
            <a:r>
              <a:rPr lang="en-US" sz="3400" dirty="0" smtClean="0"/>
              <a:t> Some of the urine samples contain glucose, where the blood glucose is above the renal threshold.</a:t>
            </a:r>
          </a:p>
          <a:p>
            <a:endParaRPr lang="en-US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Cause of Lag curve</a:t>
            </a:r>
            <a:endParaRPr lang="en-US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67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Hyperthyroidism</a:t>
            </a:r>
          </a:p>
          <a:p>
            <a:r>
              <a:rPr lang="en-US" sz="3400" dirty="0" smtClean="0"/>
              <a:t>Pregnancy</a:t>
            </a:r>
          </a:p>
          <a:p>
            <a:r>
              <a:rPr lang="en-US" sz="3400" dirty="0" smtClean="0"/>
              <a:t>After gastro-</a:t>
            </a:r>
            <a:r>
              <a:rPr lang="en-US" sz="3400" dirty="0" err="1" smtClean="0"/>
              <a:t>enterostomy</a:t>
            </a:r>
            <a:endParaRPr lang="en-US" sz="3400" dirty="0" smtClean="0"/>
          </a:p>
          <a:p>
            <a:r>
              <a:rPr lang="en-US" sz="3400" dirty="0" smtClean="0"/>
              <a:t>Early diabetes mellitus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Overview</a:t>
            </a:r>
            <a:r>
              <a:rPr lang="en-US" dirty="0" smtClean="0"/>
              <a:t/>
            </a:r>
            <a:br>
              <a:rPr lang="en-US" dirty="0" smtClean="0"/>
            </a:br>
            <a:endParaRPr lang="en-IN" dirty="0"/>
          </a:p>
        </p:txBody>
      </p:sp>
      <p:pic>
        <p:nvPicPr>
          <p:cNvPr id="3074" name="Picture 2" descr="C:\Users\BIOCHEM\Desktop\gt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357298"/>
            <a:ext cx="7858180" cy="49585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8914" name="Picture 2" descr="C:\Users\BIOCHEM\Pictures\OGTT-grap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577453" cy="63784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Factors affecting GTT</a:t>
            </a:r>
            <a:endParaRPr lang="en-US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4214826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sz="3400" dirty="0" smtClean="0"/>
              <a:t>a) Acute infections- </a:t>
            </a:r>
            <a:r>
              <a:rPr lang="en-US" sz="3400" dirty="0" err="1" smtClean="0"/>
              <a:t>Cortisol</a:t>
            </a:r>
            <a:r>
              <a:rPr lang="en-US" sz="3400" dirty="0" smtClean="0"/>
              <a:t> is secreted, the curve is elevated and prolonged </a:t>
            </a:r>
          </a:p>
          <a:p>
            <a:pPr>
              <a:buFont typeface="Wingdings 2" pitchFamily="18" charset="2"/>
              <a:buNone/>
            </a:pPr>
            <a:r>
              <a:rPr lang="en-US" sz="3400" dirty="0" smtClean="0"/>
              <a:t>b) Liver diseases- The curve is elevated and prolonged. </a:t>
            </a:r>
          </a:p>
          <a:p>
            <a:pPr>
              <a:buFont typeface="Wingdings 2" pitchFamily="18" charset="2"/>
              <a:buNone/>
            </a:pPr>
            <a:r>
              <a:rPr lang="en-US" sz="3400" dirty="0" smtClean="0"/>
              <a:t>c) Hyperthyroidism- There is steep rise in curve.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Factors affecting GTT</a:t>
            </a:r>
            <a:endParaRPr lang="en-US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525963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sz="3400" dirty="0" smtClean="0"/>
              <a:t>d) Hypothyroidism-A flat curve is obtained in hypothyroidism. Thyroid hormone increases the absorption of glucose from the gut. </a:t>
            </a:r>
          </a:p>
          <a:p>
            <a:pPr>
              <a:buFont typeface="Wingdings 2" pitchFamily="18" charset="2"/>
              <a:buNone/>
            </a:pPr>
            <a:r>
              <a:rPr lang="en-US" sz="3400" dirty="0" smtClean="0"/>
              <a:t>e) Starvation- There is rise of counter regulatory hormones, which show increased glucose tolerance</a:t>
            </a:r>
          </a:p>
          <a:p>
            <a:pPr>
              <a:buFont typeface="Wingdings 2" pitchFamily="18" charset="2"/>
              <a:buNone/>
            </a:pPr>
            <a:r>
              <a:rPr lang="en-US" sz="3400" dirty="0" smtClean="0"/>
              <a:t>	</a:t>
            </a:r>
          </a:p>
          <a:p>
            <a:endParaRPr lang="en-US" sz="3400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5720" y="6858000"/>
            <a:ext cx="2133600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GTT Under special conditions</a:t>
            </a:r>
            <a:endParaRPr lang="en-US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Cortisone stress test- used for detecting pre diabetes or Latent diabetes</a:t>
            </a:r>
          </a:p>
          <a:p>
            <a:endParaRPr lang="en-US" sz="3400" dirty="0" smtClean="0"/>
          </a:p>
          <a:p>
            <a:r>
              <a:rPr lang="en-US" sz="3400" dirty="0" smtClean="0"/>
              <a:t>Extended GTT- To diagnose the cause of hypoglycemia especially 2-3 hours after meals.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1">
                    <a:satMod val="150000"/>
                  </a:schemeClr>
                </a:solidFill>
              </a:rPr>
              <a:t>Criteria for diagnosis of Diabetes mellitus</a:t>
            </a:r>
            <a:endParaRPr lang="en-US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If the fasting plasma glucose level is 126 mg/</a:t>
            </a:r>
            <a:r>
              <a:rPr lang="en-US" sz="3400" dirty="0" err="1" smtClean="0"/>
              <a:t>dL</a:t>
            </a:r>
            <a:r>
              <a:rPr lang="en-US" sz="3400" dirty="0" smtClean="0"/>
              <a:t> or higher on more than one occasion, further evaluation of the patient with a glucose challenge is unnecessary. However, when fasting plasma glucose is less than 126 mg/</a:t>
            </a:r>
            <a:r>
              <a:rPr lang="en-US" sz="3400" dirty="0" err="1" smtClean="0"/>
              <a:t>dL</a:t>
            </a:r>
            <a:r>
              <a:rPr lang="en-US" sz="3400" dirty="0" smtClean="0"/>
              <a:t> in suspected cases, a standardized oral glucose tolerance test may be done .</a:t>
            </a:r>
          </a:p>
          <a:p>
            <a:endParaRPr lang="en-US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Box 2"/>
          <p:cNvSpPr txBox="1">
            <a:spLocks noChangeArrowheads="1"/>
          </p:cNvSpPr>
          <p:nvPr/>
        </p:nvSpPr>
        <p:spPr bwMode="auto">
          <a:xfrm>
            <a:off x="0" y="571480"/>
            <a:ext cx="9144000" cy="5991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1. Glucosuria</a:t>
            </a: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	a. Diabetes mellitus</a:t>
            </a: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	b. Transient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glycosuria</a:t>
            </a:r>
            <a:endParaRPr lang="en-IN" alt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	c. Alimentary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glycosuria</a:t>
            </a:r>
            <a:endParaRPr lang="en-IN" alt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	d. Renal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glucosuria</a:t>
            </a:r>
            <a:endParaRPr lang="en-IN" alt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Fructosuria</a:t>
            </a:r>
            <a:endParaRPr lang="en-IN" alt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	a. Deficiency of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fructokinase</a:t>
            </a:r>
            <a:endParaRPr lang="en-IN" alt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	b. Fructose intolerance (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aldolase</a:t>
            </a: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 B deficiency) </a:t>
            </a: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Lactosuria</a:t>
            </a:r>
            <a:endParaRPr lang="en-IN" alt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Galactosuria</a:t>
            </a: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 (deficiency of galactose-1-phosphate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uridyltransferase</a:t>
            </a: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Pentosuria</a:t>
            </a: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Xylulosuria</a:t>
            </a: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Noncarbohydrate</a:t>
            </a: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 reducing substances</a:t>
            </a: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	a.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Glucuronides</a:t>
            </a: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altLang="en-US" sz="2400" dirty="0" err="1">
                <a:latin typeface="Times New Roman" pitchFamily="18" charset="0"/>
                <a:cs typeface="Times New Roman" pitchFamily="18" charset="0"/>
              </a:rPr>
              <a:t>salicylate</a:t>
            </a:r>
            <a:endParaRPr lang="en-IN" alt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	b. Ascorbic acid (Vitamin C)</a:t>
            </a:r>
          </a:p>
          <a:p>
            <a:pPr eaLnBrk="1" hangingPunct="1">
              <a:spcBef>
                <a:spcPts val="200"/>
              </a:spcBef>
            </a:pPr>
            <a:r>
              <a:rPr lang="en-IN" altLang="en-US" sz="2400" dirty="0">
                <a:latin typeface="Times New Roman" pitchFamily="18" charset="0"/>
                <a:cs typeface="Times New Roman" pitchFamily="18" charset="0"/>
              </a:rPr>
              <a:t>	c. Homogentisic acid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89297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alt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Tahoma" pitchFamily="34" charset="0"/>
                <a:cs typeface="Times New Roman" pitchFamily="18" charset="0"/>
              </a:rPr>
              <a:t>Differential Diagnosis Reducing Substances in Urine</a:t>
            </a:r>
            <a:endParaRPr lang="en-IN" altLang="en-US" sz="3200" b="1" dirty="0">
              <a:solidFill>
                <a:schemeClr val="tx2">
                  <a:lumMod val="60000"/>
                  <a:lumOff val="40000"/>
                </a:schemeClr>
              </a:solidFill>
              <a:latin typeface="+mj-lt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C:\Users\BIOCHEM\Pictures\thank-you-animated-zxigBq6cA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00042"/>
            <a:ext cx="7572427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57232"/>
          </a:xfrm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DEFINITION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/>
          </a:bodyPr>
          <a:lstStyle/>
          <a:p>
            <a:r>
              <a:rPr lang="en-IN" dirty="0" smtClean="0"/>
              <a:t>Glucose Tolerance is the ability of the body to utilize glucose. GTT is indicated by the nature of blood glucose curve following the administration of glucose. Thus “Glucose Tolerance” is a valuable diagnostic aid.</a:t>
            </a:r>
          </a:p>
          <a:p>
            <a:pPr>
              <a:buFont typeface="Wingdings" pitchFamily="2" charset="2"/>
              <a:buChar char="v"/>
            </a:pPr>
            <a:r>
              <a:rPr lang="en-IN" dirty="0" smtClean="0"/>
              <a:t>Types of GTT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Oral GTT </a:t>
            </a:r>
          </a:p>
          <a:p>
            <a:pPr>
              <a:buFont typeface="Wingdings" pitchFamily="2" charset="2"/>
              <a:buChar char="ü"/>
            </a:pPr>
            <a:r>
              <a:rPr lang="en-IN" dirty="0" smtClean="0"/>
              <a:t>Intravenous GTT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Mini GTT</a:t>
            </a:r>
          </a:p>
          <a:p>
            <a:r>
              <a:rPr lang="en-US" dirty="0" smtClean="0"/>
              <a:t>Commonly used method is oral glucose tolerance test (OGTT)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Decreased Glucose tolerance</a:t>
            </a:r>
            <a:b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IN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US" sz="3400" dirty="0"/>
              <a:t>Decreased carbohydrate tolerance (non-utilization of carbohydrate load) is observed in conditions causing hyperglycemia, for example: 	</a:t>
            </a:r>
            <a:endParaRPr lang="en-US" sz="3400" b="1" dirty="0"/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3400" dirty="0"/>
              <a:t>Diabetes mellitus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3400" dirty="0"/>
              <a:t>Hyperactivity of anterior pituitary and adrenal cortex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3400" dirty="0"/>
              <a:t>Hyperthyroidism 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sz="3400" dirty="0"/>
              <a:t>Stress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Increased Glucose Tolerance</a:t>
            </a:r>
            <a:b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en-IN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484030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US" sz="3400" dirty="0" smtClean="0"/>
              <a:t>Increased carbohydrate tolerance is observed in all conditions that cause hypoglycemia- </a:t>
            </a:r>
          </a:p>
          <a:p>
            <a:pPr marL="438912" indent="-32004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n-US" sz="3400" dirty="0" smtClean="0"/>
              <a:t>Hypopituitarism </a:t>
            </a:r>
          </a:p>
          <a:p>
            <a:pPr marL="438912" indent="-32004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n-US" sz="3400" dirty="0" smtClean="0"/>
              <a:t>Hyperinsulinism</a:t>
            </a:r>
          </a:p>
          <a:p>
            <a:pPr marL="438912" indent="-32004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n-US" sz="3400" dirty="0" smtClean="0"/>
              <a:t>Hypothyroidism</a:t>
            </a:r>
          </a:p>
          <a:p>
            <a:pPr marL="438912" indent="-32004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n-US" sz="3400" dirty="0" smtClean="0"/>
              <a:t>Adrenal cortical </a:t>
            </a:r>
            <a:r>
              <a:rPr lang="en-US" sz="3400" dirty="0" smtClean="0"/>
              <a:t>hypo function</a:t>
            </a:r>
            <a:endParaRPr lang="en-US" sz="3400" dirty="0" smtClean="0"/>
          </a:p>
          <a:p>
            <a:pPr marL="438912" indent="-320040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n-US" sz="3400" dirty="0" smtClean="0"/>
              <a:t>Decreased gastro intestinal absorption like sprue, celiac disease.</a:t>
            </a:r>
            <a:endParaRPr lang="en-IN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INDICATIONS</a:t>
            </a:r>
            <a:endParaRPr lang="en-IN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Autofit/>
          </a:bodyPr>
          <a:lstStyle/>
          <a:p>
            <a:r>
              <a:rPr lang="en-IN" sz="2800" dirty="0" smtClean="0"/>
              <a:t>In patient with transient or sustained </a:t>
            </a:r>
            <a:r>
              <a:rPr lang="en-IN" sz="2800" dirty="0" err="1" smtClean="0"/>
              <a:t>glycosuria</a:t>
            </a:r>
            <a:r>
              <a:rPr lang="en-IN" sz="2800" dirty="0" smtClean="0"/>
              <a:t>, who have no clinical symptoms of diabetes with normal FBS &amp;PPBS.</a:t>
            </a:r>
          </a:p>
          <a:p>
            <a:r>
              <a:rPr lang="en-IN" sz="2800" dirty="0" smtClean="0"/>
              <a:t>In patient with symptoms of diabetes but with no </a:t>
            </a:r>
            <a:r>
              <a:rPr lang="en-IN" sz="2800" dirty="0" err="1" smtClean="0"/>
              <a:t>glycosuria</a:t>
            </a:r>
            <a:r>
              <a:rPr lang="en-IN" sz="2800" dirty="0" smtClean="0"/>
              <a:t> and normal fasting blood glucose.</a:t>
            </a:r>
          </a:p>
          <a:p>
            <a:r>
              <a:rPr lang="en-IN" sz="2800" dirty="0" smtClean="0"/>
              <a:t>During pregnancy , excessive weight gaining is noticed, with a past history of big baby (&gt; 4 kg ).</a:t>
            </a:r>
          </a:p>
          <a:p>
            <a:r>
              <a:rPr lang="en-IN" sz="2800" dirty="0" smtClean="0"/>
              <a:t>In persons with strong family history of Diabetes but no overt symptoms.</a:t>
            </a:r>
          </a:p>
          <a:p>
            <a:r>
              <a:rPr lang="en-IN" sz="2800" dirty="0" smtClean="0"/>
              <a:t>To rule out benign renal </a:t>
            </a:r>
            <a:r>
              <a:rPr lang="en-IN" sz="2800" dirty="0" err="1" smtClean="0"/>
              <a:t>glycosuria</a:t>
            </a:r>
            <a:endParaRPr lang="en-IN" sz="2800" dirty="0" smtClean="0"/>
          </a:p>
          <a:p>
            <a:r>
              <a:rPr lang="en-US" sz="2800" dirty="0" smtClean="0"/>
              <a:t>In patients with neuropathies or retinopathies of unknown origin</a:t>
            </a:r>
            <a:endParaRPr lang="en-IN" sz="2800" dirty="0" smtClean="0"/>
          </a:p>
          <a:p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CONTRAINDICATION FOR OGTT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There is no indication for doing OGTT in a person with confirmed diabetics mellitus</a:t>
            </a:r>
          </a:p>
          <a:p>
            <a:r>
              <a:rPr lang="en-US" sz="3400" dirty="0" smtClean="0"/>
              <a:t>GTT has no rule in follow-up of diabetics. It is indicated only for the initial diagnosis </a:t>
            </a:r>
          </a:p>
          <a:p>
            <a:r>
              <a:rPr lang="en-US" sz="3400" dirty="0" smtClean="0"/>
              <a:t>The test should not be done in ill patients</a:t>
            </a:r>
            <a:endParaRPr lang="en-US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PREPARATION OF THE PATIENT</a:t>
            </a:r>
            <a:endParaRPr lang="en-IN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Autofit/>
          </a:bodyPr>
          <a:lstStyle/>
          <a:p>
            <a:r>
              <a:rPr lang="en-US" sz="3400" dirty="0" smtClean="0"/>
              <a:t>The patient is instructed to have good carbohydrate </a:t>
            </a:r>
            <a:r>
              <a:rPr lang="en-US" sz="3400" dirty="0" smtClean="0">
                <a:latin typeface="+mj-lt"/>
              </a:rPr>
              <a:t>diet</a:t>
            </a:r>
            <a:r>
              <a:rPr lang="en-US" altLang="en-US" sz="3400" dirty="0" smtClean="0">
                <a:latin typeface="+mj-lt"/>
                <a:cs typeface="Times New Roman" pitchFamily="18" charset="0"/>
              </a:rPr>
              <a:t> (more than 150 g carbohydrate</a:t>
            </a:r>
            <a:r>
              <a:rPr lang="en-US" altLang="en-US" sz="3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400" dirty="0" smtClean="0"/>
              <a:t> for 3 days before to the test</a:t>
            </a:r>
          </a:p>
          <a:p>
            <a:r>
              <a:rPr lang="en-US" sz="3400" dirty="0" smtClean="0"/>
              <a:t>Diet containing about 30-50 gm of carbohydrate should be taken on the evening before to the test (otherwise carbohydrate may not be tolerated even in a normal person)</a:t>
            </a:r>
          </a:p>
          <a:p>
            <a:r>
              <a:rPr lang="en-IN" sz="3400" dirty="0" smtClean="0"/>
              <a:t>Patient should avoid drugs influencing glucose levels like </a:t>
            </a:r>
            <a:r>
              <a:rPr lang="en-IN" sz="3400" dirty="0" err="1" smtClean="0"/>
              <a:t>hypeglycemics</a:t>
            </a:r>
            <a:r>
              <a:rPr lang="en-IN" sz="3400" dirty="0" smtClean="0"/>
              <a:t>, corticosteroids etc for at least 2 days prior</a:t>
            </a:r>
          </a:p>
          <a:p>
            <a:endParaRPr lang="en-IN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</TotalTime>
  <Words>1376</Words>
  <Application>Microsoft Office PowerPoint</Application>
  <PresentationFormat>On-screen Show (4:3)</PresentationFormat>
  <Paragraphs>178</Paragraphs>
  <Slides>36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Office Theme</vt:lpstr>
      <vt:lpstr>Microsoft Office Excel 97-2003 Worksheet</vt:lpstr>
      <vt:lpstr>GLUCOSE TOLERANCE TEST </vt:lpstr>
      <vt:lpstr>Specific Learning Objectives</vt:lpstr>
      <vt:lpstr>Overview </vt:lpstr>
      <vt:lpstr>DEFINITION</vt:lpstr>
      <vt:lpstr>Decreased Glucose tolerance </vt:lpstr>
      <vt:lpstr>Increased Glucose Tolerance </vt:lpstr>
      <vt:lpstr>INDICATIONS</vt:lpstr>
      <vt:lpstr>CONTRAINDICATION FOR OGTT</vt:lpstr>
      <vt:lpstr>PREPARATION OF THE PATIENT</vt:lpstr>
      <vt:lpstr>                                                  Cont. </vt:lpstr>
      <vt:lpstr>Procedure</vt:lpstr>
      <vt:lpstr>Classical GTT</vt:lpstr>
      <vt:lpstr>mini-GTT</vt:lpstr>
      <vt:lpstr>I/V Glucose tolerance test</vt:lpstr>
      <vt:lpstr>I/V Glucose tolerance test- Procedure</vt:lpstr>
      <vt:lpstr>I/V Glucose tolerance test</vt:lpstr>
      <vt:lpstr> Plasma Glucose Levels in OGTT in Normal Persons and in Diabetic Patients </vt:lpstr>
      <vt:lpstr>Diabetic V/S Normal curve</vt:lpstr>
      <vt:lpstr>Normal glucose tolerance curve</vt:lpstr>
      <vt:lpstr>Diabetic curve</vt:lpstr>
      <vt:lpstr>Slide 21</vt:lpstr>
      <vt:lpstr>Renal Glycosuria</vt:lpstr>
      <vt:lpstr>Causes of Renal Glycosuria</vt:lpstr>
      <vt:lpstr>Slide 24</vt:lpstr>
      <vt:lpstr>Slide 25</vt:lpstr>
      <vt:lpstr>Slide 26</vt:lpstr>
      <vt:lpstr>Slide 27</vt:lpstr>
      <vt:lpstr>Lag Curve</vt:lpstr>
      <vt:lpstr>Cause of Lag curve</vt:lpstr>
      <vt:lpstr>Slide 30</vt:lpstr>
      <vt:lpstr>Factors affecting GTT</vt:lpstr>
      <vt:lpstr>Factors affecting GTT</vt:lpstr>
      <vt:lpstr>GTT Under special conditions</vt:lpstr>
      <vt:lpstr>Criteria for diagnosis of Diabetes mellitus</vt:lpstr>
      <vt:lpstr>Slide 35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GLUCOSE TOLERANCE TEST</dc:title>
  <dc:creator>BIOCHEM</dc:creator>
  <cp:lastModifiedBy>Bio-Chem-011</cp:lastModifiedBy>
  <cp:revision>49</cp:revision>
  <dcterms:created xsi:type="dcterms:W3CDTF">2016-08-01T12:20:18Z</dcterms:created>
  <dcterms:modified xsi:type="dcterms:W3CDTF">2022-05-04T04:13:29Z</dcterms:modified>
</cp:coreProperties>
</file>