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0" r:id="rId4"/>
    <p:sldId id="261" r:id="rId5"/>
    <p:sldId id="262" r:id="rId6"/>
    <p:sldId id="270" r:id="rId7"/>
    <p:sldId id="272" r:id="rId8"/>
    <p:sldId id="273" r:id="rId9"/>
    <p:sldId id="259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6600" b="1" dirty="0" smtClean="0">
                <a:solidFill>
                  <a:srgbClr val="FF0000"/>
                </a:solidFill>
              </a:rPr>
              <a:t>LIPID PROFILE</a:t>
            </a:r>
            <a:endParaRPr lang="en-IN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IN" dirty="0" smtClean="0"/>
              <a:t>HDL Cholesterol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IN" dirty="0" smtClean="0"/>
              <a:t>The </a:t>
            </a:r>
            <a:r>
              <a:rPr lang="en-IN" dirty="0" err="1" smtClean="0"/>
              <a:t>apoB</a:t>
            </a:r>
            <a:r>
              <a:rPr lang="en-IN" dirty="0" smtClean="0"/>
              <a:t> containing lipoproteins in the specimen are reacted with a blocking reagent that renders them non-reactive with the enzymatic cholesterol reagent under conditions of the assay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PLASMA LIPID PROFILE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9144000" cy="6477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sample of serum should be taken after 12-14 hours of fasting.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Following parameters should be looked for: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Total cholesterol 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HDL- cholesterol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LDL-cholesterol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Triglycerides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Apo-B level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Apo-A-I level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Lp(a) level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Small dense LDL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Serum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Total cholesterol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level:</a:t>
            </a:r>
          </a:p>
          <a:p>
            <a:pPr marL="514350" indent="-514350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normal persons, cholesterol level varies from 150-200 mg/dl. It should be preferably below 180 mg/dl.</a:t>
            </a:r>
          </a:p>
          <a:p>
            <a:pPr marL="514350" indent="-514350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Values around 220 mg/dl will have moderate risk and values more than 240 mg/dl will need active treatment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Serum Triglyceride: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Normal level is 50-150 mg/dl, blood level more than 150 mg/dl is injurious to health.</a:t>
            </a:r>
          </a:p>
          <a:p>
            <a:pPr marL="514350" indent="-514350"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LDL-cholesterol: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Blood levels under 130 mg/dl are desirable .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Levels between 130-159 are borderline; while above 160 mg/dl carry risk so LDL is “Bad cholesterol”.</a:t>
            </a:r>
          </a:p>
          <a:p>
            <a:pPr>
              <a:buFontTx/>
              <a:buNone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HDL- cholesterol: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HDL level above 60 mg/dl protects against heart disease. Hence it is “ Good cholesterol”.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level below 40 mg/dl increases the risk of CAD.</a:t>
            </a:r>
          </a:p>
          <a:p>
            <a:pPr>
              <a:buFontTx/>
              <a:buNone/>
              <a:defRPr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Apoprotein levels and ratios: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Apo-A-I is a measure of HDL-cholesterol(good) and apo-B measures LDL-cholesterol(bad).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Ratio of Apo B:A-I is the most reliable index. The ratio of 0.4 is very good; the ratio 1.4 has the highest risk of cardiovascular accidents.</a:t>
            </a:r>
          </a:p>
          <a:p>
            <a:pPr>
              <a:buFontTx/>
              <a:buNone/>
              <a:defRPr/>
            </a:pP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(a) :</a:t>
            </a:r>
          </a:p>
          <a:p>
            <a:pPr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(a) inhibits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fibrinolysis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Levels more than 30 mg/dl increase the risk of CAD 3 times.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cardiovascular risk assessment</a:t>
            </a:r>
          </a:p>
          <a:p>
            <a:r>
              <a:rPr lang="en-IN" dirty="0" smtClean="0"/>
              <a:t>Obesity </a:t>
            </a:r>
          </a:p>
          <a:p>
            <a:r>
              <a:rPr lang="en-IN" dirty="0" smtClean="0"/>
              <a:t>Diabetes </a:t>
            </a:r>
          </a:p>
          <a:p>
            <a:r>
              <a:rPr lang="en-IN" dirty="0" smtClean="0"/>
              <a:t>Thyroid disease</a:t>
            </a:r>
          </a:p>
          <a:p>
            <a:r>
              <a:rPr lang="en-IN" dirty="0" smtClean="0"/>
              <a:t>As Routine investigation after 40 years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Total Cholesterol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1)Cholesterol ester+H2O   </a:t>
            </a:r>
            <a:r>
              <a:rPr lang="en-US" dirty="0" smtClean="0"/>
              <a:t> </a:t>
            </a:r>
            <a:r>
              <a:rPr lang="en-US" dirty="0" smtClean="0"/>
              <a:t>2)Cholesterol+O2 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smtClean="0"/>
              <a:t>↓CHE                      </a:t>
            </a:r>
            <a:r>
              <a:rPr lang="en-US" dirty="0" smtClean="0"/>
              <a:t>   ↓Cholesterol oxidase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Cholesterol + F.A          4-Cholestenon-3-one+H2o2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            </a:t>
            </a:r>
          </a:p>
          <a:p>
            <a:pPr>
              <a:buNone/>
            </a:pPr>
            <a:r>
              <a:rPr lang="en-US" dirty="0" smtClean="0"/>
              <a:t>  3)          2H2O2+4-Aminoantipyrine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                                      </a:t>
            </a:r>
            <a:r>
              <a:rPr lang="en-US" dirty="0" smtClean="0"/>
              <a:t>↓POD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                     </a:t>
            </a:r>
            <a:r>
              <a:rPr lang="en-US" dirty="0" smtClean="0"/>
              <a:t>Quinoneimine </a:t>
            </a:r>
            <a:r>
              <a:rPr lang="en-US" dirty="0" smtClean="0"/>
              <a:t>dye+4H2O2</a:t>
            </a:r>
            <a:endParaRPr lang="en-IN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IN" dirty="0" smtClean="0"/>
              <a:t>Triglyceride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Lipase hydrolyses </a:t>
            </a:r>
            <a:r>
              <a:rPr lang="en-US" dirty="0" smtClean="0"/>
              <a:t>triglycerides</a:t>
            </a:r>
          </a:p>
          <a:p>
            <a:r>
              <a:rPr lang="en-US" dirty="0" smtClean="0"/>
              <a:t>Glycerol </a:t>
            </a:r>
            <a:r>
              <a:rPr lang="en-US" dirty="0" smtClean="0"/>
              <a:t>kinase using ATP liberated to Glycerol-3-phosphate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G-3-phosphate </a:t>
            </a:r>
            <a:r>
              <a:rPr lang="en-US" dirty="0" smtClean="0"/>
              <a:t>oxidase by the </a:t>
            </a:r>
            <a:r>
              <a:rPr lang="en-US" dirty="0" smtClean="0"/>
              <a:t>glycerol </a:t>
            </a:r>
            <a:r>
              <a:rPr lang="en-US" dirty="0" smtClean="0"/>
              <a:t>phosphate oxidase producing H2O2. </a:t>
            </a:r>
            <a:endParaRPr lang="en-US" dirty="0" smtClean="0"/>
          </a:p>
          <a:p>
            <a:r>
              <a:rPr lang="en-US" dirty="0" smtClean="0"/>
              <a:t>hydrogen peroxide </a:t>
            </a:r>
            <a:r>
              <a:rPr lang="en-US" dirty="0" smtClean="0"/>
              <a:t>oxidize 4-Aminoantipyrine and chlorophenol to a pink </a:t>
            </a:r>
            <a:r>
              <a:rPr lang="en-US" dirty="0" smtClean="0"/>
              <a:t>colored </a:t>
            </a:r>
            <a:r>
              <a:rPr lang="en-US" dirty="0" smtClean="0"/>
              <a:t>complex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absorbance of colour complex which is proportional to Triglyceride concentration.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IN" dirty="0" smtClean="0"/>
              <a:t>LDL Cholesterol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R1 solubilises </a:t>
            </a:r>
            <a:r>
              <a:rPr lang="en-AU" dirty="0" smtClean="0"/>
              <a:t>only the  non LDL particle. </a:t>
            </a:r>
            <a:endParaRPr lang="en-AU" dirty="0" smtClean="0"/>
          </a:p>
          <a:p>
            <a:r>
              <a:rPr lang="en-AU" dirty="0" smtClean="0"/>
              <a:t>The </a:t>
            </a:r>
            <a:r>
              <a:rPr lang="en-AU" dirty="0" smtClean="0"/>
              <a:t>cholesterol </a:t>
            </a:r>
            <a:r>
              <a:rPr lang="en-AU" dirty="0" smtClean="0"/>
              <a:t>is </a:t>
            </a:r>
            <a:r>
              <a:rPr lang="en-AU" dirty="0" smtClean="0"/>
              <a:t>consumed by cholesterol esterase and cholesterol oxidase in a non colour forming reaction. </a:t>
            </a:r>
            <a:endParaRPr lang="en-AU" dirty="0" smtClean="0"/>
          </a:p>
          <a:p>
            <a:r>
              <a:rPr lang="en-AU" dirty="0" smtClean="0"/>
              <a:t>R2 solubilises </a:t>
            </a:r>
            <a:r>
              <a:rPr lang="en-AU" dirty="0" smtClean="0"/>
              <a:t>remaining LDL </a:t>
            </a:r>
            <a:r>
              <a:rPr lang="en-AU" dirty="0" smtClean="0"/>
              <a:t>particle </a:t>
            </a:r>
            <a:r>
              <a:rPr lang="en-AU" dirty="0" smtClean="0"/>
              <a:t>and chromogenic </a:t>
            </a:r>
            <a:r>
              <a:rPr lang="en-AU" dirty="0" smtClean="0"/>
              <a:t>substance </a:t>
            </a:r>
            <a:r>
              <a:rPr lang="en-AU" dirty="0" smtClean="0"/>
              <a:t>allows </a:t>
            </a:r>
            <a:r>
              <a:rPr lang="en-AU" dirty="0" smtClean="0"/>
              <a:t>colour </a:t>
            </a:r>
            <a:r>
              <a:rPr lang="en-AU" dirty="0" smtClean="0"/>
              <a:t>formation.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400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LIPID PROFILE</vt:lpstr>
      <vt:lpstr>PLASMA LIPID PROFILE</vt:lpstr>
      <vt:lpstr>Slide 3</vt:lpstr>
      <vt:lpstr>Slide 4</vt:lpstr>
      <vt:lpstr>Slide 5</vt:lpstr>
      <vt:lpstr>Indications </vt:lpstr>
      <vt:lpstr>Total Cholesterol method</vt:lpstr>
      <vt:lpstr>Triglyceride method</vt:lpstr>
      <vt:lpstr>LDL Cholesterol method</vt:lpstr>
      <vt:lpstr>HDL Cholesterol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 PROFILE</dc:title>
  <dc:creator>Power</dc:creator>
  <cp:lastModifiedBy>Power</cp:lastModifiedBy>
  <cp:revision>5</cp:revision>
  <dcterms:created xsi:type="dcterms:W3CDTF">2006-08-16T00:00:00Z</dcterms:created>
  <dcterms:modified xsi:type="dcterms:W3CDTF">2023-10-28T16:33:50Z</dcterms:modified>
</cp:coreProperties>
</file>