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74"/>
  </p:notesMasterIdLst>
  <p:sldIdLst>
    <p:sldId id="257" r:id="rId2"/>
    <p:sldId id="401"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402" r:id="rId23"/>
    <p:sldId id="403" r:id="rId24"/>
    <p:sldId id="404" r:id="rId25"/>
    <p:sldId id="393" r:id="rId26"/>
    <p:sldId id="394" r:id="rId27"/>
    <p:sldId id="395" r:id="rId28"/>
    <p:sldId id="396" r:id="rId29"/>
    <p:sldId id="397" r:id="rId30"/>
    <p:sldId id="398" r:id="rId31"/>
    <p:sldId id="399" r:id="rId32"/>
    <p:sldId id="292" r:id="rId33"/>
    <p:sldId id="293" r:id="rId34"/>
    <p:sldId id="294" r:id="rId35"/>
    <p:sldId id="299" r:id="rId36"/>
    <p:sldId id="298" r:id="rId37"/>
    <p:sldId id="302" r:id="rId38"/>
    <p:sldId id="296" r:id="rId39"/>
    <p:sldId id="349" r:id="rId40"/>
    <p:sldId id="358" r:id="rId41"/>
    <p:sldId id="359" r:id="rId42"/>
    <p:sldId id="304" r:id="rId43"/>
    <p:sldId id="361" r:id="rId44"/>
    <p:sldId id="345" r:id="rId45"/>
    <p:sldId id="311" r:id="rId46"/>
    <p:sldId id="362" r:id="rId47"/>
    <p:sldId id="363" r:id="rId48"/>
    <p:sldId id="373" r:id="rId49"/>
    <p:sldId id="368" r:id="rId50"/>
    <p:sldId id="369" r:id="rId51"/>
    <p:sldId id="370" r:id="rId52"/>
    <p:sldId id="371" r:id="rId53"/>
    <p:sldId id="372" r:id="rId54"/>
    <p:sldId id="313" r:id="rId55"/>
    <p:sldId id="323" r:id="rId56"/>
    <p:sldId id="321" r:id="rId57"/>
    <p:sldId id="343" r:id="rId58"/>
    <p:sldId id="344" r:id="rId59"/>
    <p:sldId id="322" r:id="rId60"/>
    <p:sldId id="314" r:id="rId61"/>
    <p:sldId id="317" r:id="rId62"/>
    <p:sldId id="364" r:id="rId63"/>
    <p:sldId id="330" r:id="rId64"/>
    <p:sldId id="332" r:id="rId65"/>
    <p:sldId id="335" r:id="rId66"/>
    <p:sldId id="336" r:id="rId67"/>
    <p:sldId id="338" r:id="rId68"/>
    <p:sldId id="339" r:id="rId69"/>
    <p:sldId id="289" r:id="rId70"/>
    <p:sldId id="290" r:id="rId71"/>
    <p:sldId id="341" r:id="rId72"/>
    <p:sldId id="36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7" autoAdjust="0"/>
    <p:restoredTop sz="94607" autoAdjust="0"/>
  </p:normalViewPr>
  <p:slideViewPr>
    <p:cSldViewPr>
      <p:cViewPr varScale="1">
        <p:scale>
          <a:sx n="69" d="100"/>
          <a:sy n="69" d="100"/>
        </p:scale>
        <p:origin x="-1482" y="-102"/>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4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4DC56-A747-417E-9148-9E0181CEF6C4}" type="datetimeFigureOut">
              <a:rPr lang="en-GB" smtClean="0"/>
              <a:pPr/>
              <a:t>30/10/2023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2E451-4C5E-422D-8CD2-14E7103932F6}"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82E451-4C5E-422D-8CD2-14E7103932F6}"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0635298-B71E-4010-9748-26D7944BA283}"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E076C5-6C95-4B59-8769-24F76C810305}" type="datetimeFigureOut">
              <a:rPr lang="en-GB" smtClean="0"/>
              <a:pPr/>
              <a:t>30/10/2023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80635298-B71E-4010-9748-26D7944BA283}"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E076C5-6C95-4B59-8769-24F76C810305}" type="datetimeFigureOut">
              <a:rPr lang="en-GB" smtClean="0"/>
              <a:pPr/>
              <a:t>30/10/2023</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635298-B71E-4010-9748-26D7944BA283}"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48681"/>
            <a:ext cx="7920880" cy="4524315"/>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Liver enzymes</a:t>
            </a:r>
          </a:p>
          <a:p>
            <a:pPr algn="ct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 Sapna Patel</a:t>
            </a:r>
          </a:p>
          <a:p>
            <a:pPr algn="ctr"/>
            <a:r>
              <a:rPr lang="en-US"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Biochemistry  Resident</a:t>
            </a:r>
          </a:p>
          <a:p>
            <a:pPr algn="ct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GMC, Bhavnagar</a:t>
            </a:r>
          </a:p>
          <a:p>
            <a:pPr algn="ct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3" cstate="print"/>
          <a:srcRect/>
          <a:stretch>
            <a:fillRect/>
          </a:stretch>
        </p:blipFill>
        <p:spPr bwMode="auto">
          <a:xfrm>
            <a:off x="395536" y="3284984"/>
            <a:ext cx="3672408" cy="305028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7690142" cy="3902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8034477" cy="33285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7231029" cy="55093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1721674"/>
            <a:ext cx="8149255" cy="4017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8149255" cy="53945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459113"/>
            <a:ext cx="7804921" cy="53945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688669"/>
            <a:ext cx="8034477" cy="45911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335" y="459113"/>
            <a:ext cx="8034477" cy="56241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336" y="573891"/>
            <a:ext cx="7847962" cy="51937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3892" y="573891"/>
            <a:ext cx="8020130" cy="6198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USES</a:t>
            </a:r>
          </a:p>
        </p:txBody>
      </p:sp>
      <p:sp>
        <p:nvSpPr>
          <p:cNvPr id="3" name="Content Placeholder 2"/>
          <p:cNvSpPr>
            <a:spLocks noGrp="1"/>
          </p:cNvSpPr>
          <p:nvPr>
            <p:ph idx="1"/>
          </p:nvPr>
        </p:nvSpPr>
        <p:spPr/>
        <p:txBody>
          <a:bodyPr>
            <a:normAutofit/>
          </a:bodyPr>
          <a:lstStyle/>
          <a:p>
            <a:pPr>
              <a:lnSpc>
                <a:spcPct val="110000"/>
              </a:lnSpc>
            </a:pPr>
            <a:r>
              <a:rPr lang="en-GB" sz="3600" b="1" dirty="0"/>
              <a:t>Screening </a:t>
            </a:r>
            <a:r>
              <a:rPr lang="en-GB" sz="3600" dirty="0"/>
              <a:t>of liver dysfunction</a:t>
            </a:r>
          </a:p>
          <a:p>
            <a:pPr>
              <a:lnSpc>
                <a:spcPct val="110000"/>
              </a:lnSpc>
            </a:pPr>
            <a:r>
              <a:rPr lang="en-GB" sz="3600" dirty="0"/>
              <a:t>To recognize</a:t>
            </a:r>
            <a:r>
              <a:rPr lang="en-GB" sz="3600" b="1" dirty="0"/>
              <a:t> Pattern </a:t>
            </a:r>
            <a:r>
              <a:rPr lang="en-GB" sz="3600" dirty="0"/>
              <a:t>of liver disease</a:t>
            </a:r>
            <a:endParaRPr lang="en-GB" sz="3600" b="1" dirty="0"/>
          </a:p>
          <a:p>
            <a:pPr>
              <a:lnSpc>
                <a:spcPct val="110000"/>
              </a:lnSpc>
            </a:pPr>
            <a:r>
              <a:rPr lang="en-GB" sz="3600" dirty="0"/>
              <a:t>To Assess </a:t>
            </a:r>
            <a:r>
              <a:rPr lang="en-GB" sz="3600" b="1" dirty="0"/>
              <a:t>Prognosis of patient</a:t>
            </a:r>
          </a:p>
          <a:p>
            <a:pPr>
              <a:lnSpc>
                <a:spcPct val="110000"/>
              </a:lnSpc>
            </a:pPr>
            <a:r>
              <a:rPr lang="en-GB" sz="3600" b="1" dirty="0"/>
              <a:t>Follow up </a:t>
            </a:r>
            <a:r>
              <a:rPr lang="en-GB" sz="3600" dirty="0"/>
              <a:t>of disease</a:t>
            </a:r>
          </a:p>
          <a:p>
            <a:pPr>
              <a:lnSpc>
                <a:spcPct val="110000"/>
              </a:lnSpc>
            </a:pPr>
            <a:r>
              <a:rPr lang="en-GB" sz="3600" dirty="0"/>
              <a:t>To evaluate the response to therapy</a:t>
            </a:r>
            <a:endParaRPr lang="en-GB"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8669" y="573891"/>
            <a:ext cx="7919699" cy="49354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8034477" cy="52797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08112"/>
          </a:xfrm>
        </p:spPr>
        <p:txBody>
          <a:bodyPr/>
          <a:lstStyle/>
          <a:p>
            <a:r>
              <a:rPr lang="en-GB" dirty="0"/>
              <a:t>Total </a:t>
            </a:r>
            <a:r>
              <a:rPr lang="en-GB" dirty="0" smtClean="0"/>
              <a:t>Protein PRINCIPAL </a:t>
            </a:r>
            <a:endParaRPr lang="en-GB" dirty="0"/>
          </a:p>
        </p:txBody>
      </p:sp>
      <p:sp>
        <p:nvSpPr>
          <p:cNvPr id="3" name="Content Placeholder 2"/>
          <p:cNvSpPr>
            <a:spLocks noGrp="1"/>
          </p:cNvSpPr>
          <p:nvPr>
            <p:ph idx="1"/>
          </p:nvPr>
        </p:nvSpPr>
        <p:spPr>
          <a:xfrm>
            <a:off x="457200" y="2060848"/>
            <a:ext cx="8229600" cy="4065315"/>
          </a:xfrm>
        </p:spPr>
        <p:txBody>
          <a:bodyPr anchor="t">
            <a:normAutofit/>
          </a:bodyPr>
          <a:lstStyle/>
          <a:p>
            <a:pPr>
              <a:lnSpc>
                <a:spcPct val="110000"/>
              </a:lnSpc>
            </a:pPr>
            <a:r>
              <a:rPr lang="en-US" dirty="0" smtClean="0"/>
              <a:t>Method: </a:t>
            </a:r>
            <a:r>
              <a:rPr lang="en-US" dirty="0" err="1" smtClean="0"/>
              <a:t>Biuret</a:t>
            </a:r>
            <a:endParaRPr lang="en-US" dirty="0"/>
          </a:p>
          <a:p>
            <a:pPr>
              <a:lnSpc>
                <a:spcPct val="110000"/>
              </a:lnSpc>
            </a:pPr>
            <a:r>
              <a:rPr lang="en-US" b="1" dirty="0" smtClean="0">
                <a:solidFill>
                  <a:schemeClr val="accent2">
                    <a:lumMod val="50000"/>
                  </a:schemeClr>
                </a:solidFill>
              </a:rPr>
              <a:t>Normal Range</a:t>
            </a:r>
          </a:p>
          <a:p>
            <a:pPr>
              <a:lnSpc>
                <a:spcPct val="110000"/>
              </a:lnSpc>
              <a:buNone/>
            </a:pPr>
            <a:r>
              <a:rPr lang="en-US" dirty="0" smtClean="0"/>
              <a:t>     </a:t>
            </a:r>
            <a:r>
              <a:rPr lang="en-US" sz="2800" dirty="0"/>
              <a:t>Serum Protein: 6-8 </a:t>
            </a:r>
            <a:r>
              <a:rPr lang="en-US" sz="2800" dirty="0" smtClean="0"/>
              <a:t>g/dl</a:t>
            </a:r>
          </a:p>
          <a:p>
            <a:pPr>
              <a:buNone/>
            </a:pPr>
            <a:r>
              <a:rPr lang="en-US" b="1" dirty="0" smtClean="0">
                <a:solidFill>
                  <a:schemeClr val="accent2">
                    <a:lumMod val="50000"/>
                  </a:schemeClr>
                </a:solidFill>
              </a:rPr>
              <a:t>    </a:t>
            </a:r>
            <a:r>
              <a:rPr lang="en-US" sz="2400" dirty="0" smtClean="0"/>
              <a:t>Serum Albumin:3.5-5.5 g/dl</a:t>
            </a:r>
            <a:endParaRPr lang="en-US" b="1" dirty="0" smtClean="0"/>
          </a:p>
          <a:p>
            <a:pPr>
              <a:buNone/>
            </a:pPr>
            <a:r>
              <a:rPr lang="en-US" b="1" dirty="0" smtClean="0"/>
              <a:t>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Protein &amp; Albumin</a:t>
            </a:r>
          </a:p>
        </p:txBody>
      </p:sp>
      <p:sp>
        <p:nvSpPr>
          <p:cNvPr id="3" name="Content Placeholder 2"/>
          <p:cNvSpPr>
            <a:spLocks noGrp="1"/>
          </p:cNvSpPr>
          <p:nvPr>
            <p:ph idx="1"/>
          </p:nvPr>
        </p:nvSpPr>
        <p:spPr/>
        <p:txBody>
          <a:bodyPr>
            <a:normAutofit/>
          </a:bodyPr>
          <a:lstStyle/>
          <a:p>
            <a:pPr marL="542925" indent="-406400">
              <a:spcBef>
                <a:spcPts val="700"/>
              </a:spcBef>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800" dirty="0">
                <a:solidFill>
                  <a:schemeClr val="tx1">
                    <a:lumMod val="95000"/>
                    <a:lumOff val="5000"/>
                  </a:schemeClr>
                </a:solidFill>
                <a:latin typeface="Book Antiqua" pitchFamily="16" charset="0"/>
                <a:ea typeface="WenQuanYi Micro Hei" charset="0"/>
                <a:cs typeface="WenQuanYi Micro Hei" charset="0"/>
              </a:rPr>
              <a:t>Both decrease in Hepato-cellular disease.</a:t>
            </a:r>
          </a:p>
          <a:p>
            <a:pPr marL="542925" indent="-406400">
              <a:spcBef>
                <a:spcPts val="700"/>
              </a:spcBef>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800" dirty="0">
                <a:solidFill>
                  <a:schemeClr val="tx1">
                    <a:lumMod val="95000"/>
                    <a:lumOff val="5000"/>
                  </a:schemeClr>
                </a:solidFill>
                <a:latin typeface="Book Antiqua" pitchFamily="16" charset="0"/>
                <a:ea typeface="WenQuanYi Micro Hei" charset="0"/>
                <a:cs typeface="WenQuanYi Micro Hei" charset="0"/>
              </a:rPr>
              <a:t>Because it is synthesized &amp; store into liver.</a:t>
            </a:r>
          </a:p>
          <a:p>
            <a:pPr marL="542925" indent="-406400">
              <a:spcBef>
                <a:spcPts val="700"/>
              </a:spcBef>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800" dirty="0">
                <a:solidFill>
                  <a:schemeClr val="tx1">
                    <a:lumMod val="95000"/>
                    <a:lumOff val="5000"/>
                  </a:schemeClr>
                </a:solidFill>
                <a:latin typeface="Book Antiqua" pitchFamily="16" charset="0"/>
                <a:ea typeface="WenQuanYi Micro Hei" charset="0"/>
                <a:cs typeface="WenQuanYi Micro Hei" charset="0"/>
              </a:rPr>
              <a:t>It may found decrease in following disease:</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Malnutrition</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Chronic disease</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Nephrotic syndrome</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Inflammatory bowel disease</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Chronic infection</a:t>
            </a:r>
          </a:p>
          <a:p>
            <a:pPr marL="863600" lvl="1" indent="-282575">
              <a:spcBef>
                <a:spcPts val="600"/>
              </a:spcBef>
              <a:buClrTx/>
              <a:buFont typeface="Arial" charset="0"/>
              <a:buChar char="•"/>
              <a:tabLst>
                <a:tab pos="542925"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 pos="9526588" algn="l"/>
              </a:tabLst>
            </a:pPr>
            <a:r>
              <a:rPr lang="en-US" sz="2400" dirty="0">
                <a:solidFill>
                  <a:schemeClr val="tx1">
                    <a:lumMod val="95000"/>
                    <a:lumOff val="5000"/>
                  </a:schemeClr>
                </a:solidFill>
                <a:latin typeface="Book Antiqua" pitchFamily="16" charset="0"/>
                <a:ea typeface="WenQuanYi Micro Hei" charset="0"/>
                <a:cs typeface="WenQuanYi Micro Hei" charset="0"/>
              </a:rPr>
              <a:t>Tuberculosis </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Albumin Principal</a:t>
            </a:r>
          </a:p>
        </p:txBody>
      </p:sp>
      <p:sp>
        <p:nvSpPr>
          <p:cNvPr id="3" name="Content Placeholder 2"/>
          <p:cNvSpPr>
            <a:spLocks noGrp="1"/>
          </p:cNvSpPr>
          <p:nvPr>
            <p:ph idx="1"/>
          </p:nvPr>
        </p:nvSpPr>
        <p:spPr/>
        <p:txBody>
          <a:bodyPr>
            <a:normAutofit/>
          </a:bodyPr>
          <a:lstStyle/>
          <a:p>
            <a:r>
              <a:rPr lang="en-US" dirty="0"/>
              <a:t>Method: Bromocresol Green (BCG)</a:t>
            </a:r>
          </a:p>
          <a:p>
            <a:r>
              <a:rPr lang="en-US" dirty="0"/>
              <a:t>Albumin present in serum binds specifically with bromocresol green at pH 4.1 to form green colored complex, intensity of which can be measured colorimetrically by using 640 nm (or a red filter</a:t>
            </a:r>
            <a:r>
              <a:rPr lang="en-US" dirty="0" smtClean="0"/>
              <a:t>)</a:t>
            </a:r>
          </a:p>
          <a:p>
            <a:r>
              <a:rPr lang="en-US" dirty="0" smtClean="0"/>
              <a:t>Proteins react with cupric ions in alkaline medium to form a violet colored complex. The intensity of the color produced is directly proportional to proteins present in the specimen and can be measured on a photometer at 530 nm (or by using a green filter).</a:t>
            </a:r>
          </a:p>
          <a:p>
            <a:endParaRPr lang="en-US" dirty="0"/>
          </a:p>
          <a:p>
            <a:endParaRPr lang="en-GB"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4" y="459113"/>
            <a:ext cx="8077519" cy="58536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4" y="459113"/>
            <a:ext cx="7962741" cy="56241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459113"/>
            <a:ext cx="8149255" cy="51650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461" y="645628"/>
            <a:ext cx="7905351" cy="52080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3892" y="688669"/>
            <a:ext cx="7790573" cy="4246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7345808" cy="493546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8034477" cy="57389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344335"/>
            <a:ext cx="8034477" cy="527979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239000" cy="588680"/>
          </a:xfrm>
        </p:spPr>
        <p:txBody>
          <a:bodyPr>
            <a:normAutofit fontScale="90000"/>
          </a:bodyPr>
          <a:lstStyle/>
          <a:p>
            <a:r>
              <a:rPr lang="en-GB" dirty="0"/>
              <a:t>Liver </a:t>
            </a:r>
            <a:r>
              <a:rPr lang="en-GB" dirty="0" smtClean="0"/>
              <a:t>Enzyme </a:t>
            </a:r>
            <a:r>
              <a:rPr lang="en-GB" dirty="0"/>
              <a:t>include:</a:t>
            </a:r>
          </a:p>
        </p:txBody>
      </p:sp>
      <p:sp>
        <p:nvSpPr>
          <p:cNvPr id="3" name="Content Placeholder 2"/>
          <p:cNvSpPr>
            <a:spLocks noGrp="1"/>
          </p:cNvSpPr>
          <p:nvPr>
            <p:ph idx="1"/>
          </p:nvPr>
        </p:nvSpPr>
        <p:spPr>
          <a:xfrm>
            <a:off x="457200" y="2286000"/>
            <a:ext cx="8147248" cy="4383360"/>
          </a:xfrm>
        </p:spPr>
        <p:txBody>
          <a:bodyPr>
            <a:noAutofit/>
          </a:bodyPr>
          <a:lstStyle/>
          <a:p>
            <a:r>
              <a:rPr lang="en-GB" sz="3200" dirty="0"/>
              <a:t>SGPT (ALT-Alkaline Transaminase)</a:t>
            </a:r>
          </a:p>
          <a:p>
            <a:r>
              <a:rPr lang="en-GB" sz="3200" dirty="0"/>
              <a:t>SGOT (AST-Aspartate Transaminase)</a:t>
            </a:r>
          </a:p>
          <a:p>
            <a:r>
              <a:rPr lang="en-GB" sz="3200" dirty="0"/>
              <a:t>GGT (</a:t>
            </a:r>
            <a:r>
              <a:rPr lang="en-GB" sz="3200" dirty="0" smtClean="0"/>
              <a:t>Gamma Glutamyl transferase)</a:t>
            </a:r>
            <a:endParaRPr lang="en-GB" sz="3200" dirty="0"/>
          </a:p>
          <a:p>
            <a:r>
              <a:rPr lang="en-GB" sz="3200" dirty="0"/>
              <a:t>ALP (Alkaline </a:t>
            </a:r>
            <a:r>
              <a:rPr lang="en-GB" sz="3200" dirty="0" smtClean="0"/>
              <a:t>Phosphatase)</a:t>
            </a:r>
          </a:p>
          <a:p>
            <a:r>
              <a:rPr lang="en-GB" sz="3200" dirty="0" smtClean="0"/>
              <a:t>5’ nucleotides</a:t>
            </a:r>
          </a:p>
          <a:p>
            <a:r>
              <a:rPr lang="en-GB" sz="3200" dirty="0" smtClean="0"/>
              <a:t>LDH (Lactate Dehydrate)</a:t>
            </a:r>
          </a:p>
          <a:p>
            <a:endParaRPr lang="en-GB"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GB" dirty="0"/>
              <a:t>Other test include:</a:t>
            </a:r>
          </a:p>
        </p:txBody>
      </p:sp>
      <p:sp>
        <p:nvSpPr>
          <p:cNvPr id="3" name="Content Placeholder 2"/>
          <p:cNvSpPr>
            <a:spLocks noGrp="1"/>
          </p:cNvSpPr>
          <p:nvPr>
            <p:ph idx="1"/>
          </p:nvPr>
        </p:nvSpPr>
        <p:spPr>
          <a:xfrm>
            <a:off x="457200" y="1371600"/>
            <a:ext cx="8229600" cy="5486400"/>
          </a:xfrm>
        </p:spPr>
        <p:txBody>
          <a:bodyPr>
            <a:normAutofit/>
          </a:bodyPr>
          <a:lstStyle/>
          <a:p>
            <a:r>
              <a:rPr lang="en-GB" sz="2400" dirty="0" smtClean="0"/>
              <a:t>Bilirubin</a:t>
            </a:r>
          </a:p>
          <a:p>
            <a:r>
              <a:rPr lang="en-GB" sz="2400" dirty="0" smtClean="0"/>
              <a:t>Total Protein, Serum Albumin, Serum Globulin</a:t>
            </a:r>
          </a:p>
          <a:p>
            <a:r>
              <a:rPr lang="en-GB" sz="2400" dirty="0" smtClean="0"/>
              <a:t>PT/BT /CT (Prothombin, Bleeding, Clotting Time)</a:t>
            </a:r>
          </a:p>
          <a:p>
            <a:r>
              <a:rPr lang="en-GB" dirty="0" smtClean="0"/>
              <a:t>Blood </a:t>
            </a:r>
            <a:r>
              <a:rPr lang="en-GB" dirty="0"/>
              <a:t>ammonia</a:t>
            </a:r>
          </a:p>
          <a:p>
            <a:r>
              <a:rPr lang="en-GB" dirty="0" smtClean="0"/>
              <a:t>AFP </a:t>
            </a:r>
            <a:r>
              <a:rPr lang="en-GB" dirty="0"/>
              <a:t>(Alfa feto protein)</a:t>
            </a:r>
          </a:p>
          <a:p>
            <a:r>
              <a:rPr lang="en-GB" dirty="0"/>
              <a:t>Ceruloplasmin</a:t>
            </a:r>
          </a:p>
          <a:p>
            <a:r>
              <a:rPr lang="en-GB" dirty="0"/>
              <a:t>Leucine aminopeptidase</a:t>
            </a:r>
          </a:p>
          <a:p>
            <a:r>
              <a:rPr lang="en-GB" dirty="0"/>
              <a:t> Alpha - 1 antitrypsin</a:t>
            </a:r>
          </a:p>
          <a:p>
            <a:r>
              <a:rPr lang="en-GB" dirty="0"/>
              <a:t>Procollagen III peptide</a:t>
            </a:r>
          </a:p>
          <a:p>
            <a:r>
              <a:rPr lang="en-GB" dirty="0"/>
              <a:t>Cholesterol</a:t>
            </a:r>
          </a:p>
          <a:p>
            <a:r>
              <a:rPr lang="en-GB" dirty="0"/>
              <a:t>Glycoprotein</a:t>
            </a:r>
          </a:p>
          <a:p>
            <a:pPr>
              <a:buNone/>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20040"/>
            <a:ext cx="6364560" cy="732696"/>
          </a:xfrm>
        </p:spPr>
        <p:txBody>
          <a:bodyPr>
            <a:normAutofit fontScale="90000"/>
          </a:bodyPr>
          <a:lstStyle/>
          <a:p>
            <a:pPr algn="ctr"/>
            <a:r>
              <a:rPr lang="en-GB" dirty="0"/>
              <a:t>SGPT(ALT)</a:t>
            </a:r>
          </a:p>
        </p:txBody>
      </p:sp>
      <p:sp>
        <p:nvSpPr>
          <p:cNvPr id="3" name="Content Placeholder 2"/>
          <p:cNvSpPr>
            <a:spLocks noGrp="1"/>
          </p:cNvSpPr>
          <p:nvPr>
            <p:ph idx="1"/>
          </p:nvPr>
        </p:nvSpPr>
        <p:spPr>
          <a:xfrm>
            <a:off x="457200" y="990600"/>
            <a:ext cx="8229600" cy="5135563"/>
          </a:xfrm>
        </p:spPr>
        <p:txBody>
          <a:bodyPr>
            <a:normAutofit/>
          </a:bodyPr>
          <a:lstStyle/>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Serum Glutamic Pyruvate Transaminase (SGPT)</a:t>
            </a:r>
          </a:p>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Alanine aminotransferase (ALT)</a:t>
            </a:r>
          </a:p>
          <a:p>
            <a:pPr marL="271463" indent="-271463">
              <a:lnSpc>
                <a:spcPct val="120000"/>
              </a:lnSpc>
              <a:spcBef>
                <a:spcPts val="650"/>
              </a:spcBef>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chemeClr val="tx1">
                    <a:lumMod val="95000"/>
                    <a:lumOff val="5000"/>
                  </a:schemeClr>
                </a:solidFill>
                <a:latin typeface="Constantia" pitchFamily="16" charset="0"/>
                <a:ea typeface="Droid Sans Fallback" charset="0"/>
                <a:cs typeface="Droid Sans Fallback" charset="0"/>
              </a:rPr>
              <a:t>Method</a:t>
            </a:r>
            <a:r>
              <a:rPr lang="en-US" b="1" dirty="0">
                <a:solidFill>
                  <a:schemeClr val="tx1">
                    <a:lumMod val="95000"/>
                    <a:lumOff val="5000"/>
                  </a:schemeClr>
                </a:solidFill>
                <a:latin typeface="Constantia" pitchFamily="16" charset="0"/>
                <a:ea typeface="Droid Sans Fallback" charset="0"/>
                <a:cs typeface="Droid Sans Fallback" charset="0"/>
              </a:rPr>
              <a:t>: L- Alanine LDH UV Kinetic (IFCC kinetic)</a:t>
            </a:r>
          </a:p>
          <a:p>
            <a:pPr marL="271463" indent="-271463">
              <a:spcBef>
                <a:spcPts val="650"/>
              </a:spcBef>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lumMod val="95000"/>
                    <a:lumOff val="5000"/>
                  </a:schemeClr>
                </a:solidFill>
                <a:latin typeface="Constantia" pitchFamily="16" charset="0"/>
                <a:ea typeface="Droid Sans Fallback" charset="0"/>
                <a:cs typeface="Droid Sans Fallback" charset="0"/>
              </a:rPr>
              <a:t>Measuring the rate of decrease in absorbance of NADH at 340 nm due to the oxidation of NADH to NAD.</a:t>
            </a:r>
          </a:p>
          <a:p>
            <a:pPr marL="271463" indent="-271463">
              <a:spcBef>
                <a:spcPts val="650"/>
              </a:spcBef>
              <a:buSzPct val="95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olidFill>
                <a:schemeClr val="tx1">
                  <a:lumMod val="95000"/>
                  <a:lumOff val="5000"/>
                </a:schemeClr>
              </a:solidFill>
              <a:latin typeface="Constantia" pitchFamily="16" charset="0"/>
              <a:ea typeface="Droid Sans Fallback" charset="0"/>
              <a:cs typeface="Droid Sans Fallback" charset="0"/>
            </a:endParaRPr>
          </a:p>
        </p:txBody>
      </p:sp>
      <p:sp>
        <p:nvSpPr>
          <p:cNvPr id="4" name="Title 1"/>
          <p:cNvSpPr txBox="1">
            <a:spLocks/>
          </p:cNvSpPr>
          <p:nvPr/>
        </p:nvSpPr>
        <p:spPr>
          <a:xfrm>
            <a:off x="0" y="4038600"/>
            <a:ext cx="91440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j-lt"/>
                <a:ea typeface="WenQuanYi Micro Hei" charset="0"/>
                <a:cs typeface="WenQuanYi Micro Hei" charset="0"/>
              </a:rPr>
              <a:t>    L-Alanine + </a:t>
            </a:r>
            <a:r>
              <a:rPr kumimoji="0" lang="el-GR" sz="2800" b="0" i="0" u="none" strike="noStrike" kern="1200" cap="none" spc="0" normalizeH="0" baseline="0" noProof="0" dirty="0" smtClean="0">
                <a:ln>
                  <a:noFill/>
                </a:ln>
                <a:solidFill>
                  <a:srgbClr val="000000"/>
                </a:solidFill>
                <a:effectLst/>
                <a:uLnTx/>
                <a:uFillTx/>
                <a:latin typeface="+mj-lt"/>
                <a:ea typeface="WenQuanYi Micro Hei" charset="0"/>
                <a:cs typeface="WenQuanYi Micro Hei" charset="0"/>
              </a:rPr>
              <a:t>α</a:t>
            </a:r>
            <a:r>
              <a:rPr kumimoji="0" lang="en-US" sz="2800" b="0" i="0" u="none" strike="noStrike" kern="1200" cap="none" spc="0" normalizeH="0" baseline="0" noProof="0" dirty="0" smtClean="0">
                <a:ln>
                  <a:noFill/>
                </a:ln>
                <a:solidFill>
                  <a:srgbClr val="000000"/>
                </a:solidFill>
                <a:effectLst/>
                <a:uLnTx/>
                <a:uFillTx/>
                <a:latin typeface="+mj-lt"/>
                <a:ea typeface="WenQuanYi Micro Hei" charset="0"/>
                <a:cs typeface="WenQuanYi Micro Hei" charset="0"/>
              </a:rPr>
              <a:t>-ketoglutarate</a:t>
            </a:r>
            <a:r>
              <a:rPr kumimoji="0" lang="en-US" sz="2800" b="0" i="0" u="none" strike="noStrike" kern="1200" cap="none" spc="0" normalizeH="0" baseline="30000" noProof="0" dirty="0" smtClean="0">
                <a:ln>
                  <a:noFill/>
                </a:ln>
                <a:solidFill>
                  <a:srgbClr val="000000"/>
                </a:solidFill>
                <a:effectLst/>
                <a:uLnTx/>
                <a:uFillTx/>
                <a:latin typeface="+mj-lt"/>
                <a:ea typeface="WenQuanYi Micro Hei" charset="0"/>
                <a:cs typeface="WenQuanYi Micro Hei" charset="0"/>
              </a:rPr>
              <a:t>     ALT</a:t>
            </a:r>
            <a:r>
              <a:rPr kumimoji="0" lang="en-US" sz="2800" b="0" i="0" u="none" strike="noStrike" kern="1200" cap="none" spc="0" normalizeH="0" baseline="0" noProof="0" dirty="0" smtClean="0">
                <a:ln>
                  <a:noFill/>
                </a:ln>
                <a:solidFill>
                  <a:srgbClr val="000000"/>
                </a:solidFill>
                <a:effectLst/>
                <a:uLnTx/>
                <a:uFillTx/>
                <a:latin typeface="+mj-lt"/>
                <a:ea typeface="WenQuanYi Micro Hei" charset="0"/>
                <a:cs typeface="WenQuanYi Micro Hei" charset="0"/>
              </a:rPr>
              <a:t>  </a:t>
            </a:r>
            <a:r>
              <a:rPr kumimoji="0" lang="en-US" sz="2800" b="0" i="0" u="none" strike="noStrike" kern="1200" cap="none" spc="0" normalizeH="0" baseline="0" noProof="0" dirty="0" smtClean="0">
                <a:ln>
                  <a:noFill/>
                </a:ln>
                <a:solidFill>
                  <a:srgbClr val="FFFFFF"/>
                </a:solidFill>
                <a:effectLst/>
                <a:uLnTx/>
                <a:uFillTx/>
                <a:latin typeface="+mj-lt"/>
                <a:ea typeface="WenQuanYi Micro Hei" charset="0"/>
                <a:cs typeface="WenQuanYi Micro Hei" charset="0"/>
              </a:rPr>
              <a:t>    </a:t>
            </a:r>
            <a:r>
              <a:rPr kumimoji="0" lang="en-US" sz="2800" b="0" i="0" u="none" strike="noStrike" kern="1200" cap="none" spc="0" normalizeH="0" baseline="0" noProof="0" dirty="0" smtClean="0">
                <a:ln>
                  <a:noFill/>
                </a:ln>
                <a:solidFill>
                  <a:srgbClr val="000000"/>
                </a:solidFill>
                <a:effectLst/>
                <a:uLnTx/>
                <a:uFillTx/>
                <a:latin typeface="+mj-lt"/>
                <a:ea typeface="WenQuanYi Micro Hei" charset="0"/>
                <a:cs typeface="WenQuanYi Micro Hei" charset="0"/>
              </a:rPr>
              <a:t>Pyruvate+ L-glutamate</a:t>
            </a:r>
            <a:endParaRPr kumimoji="0" lang="en-GB" sz="28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6" name="Straight Arrow Connector 5"/>
          <p:cNvCxnSpPr/>
          <p:nvPr/>
        </p:nvCxnSpPr>
        <p:spPr>
          <a:xfrm>
            <a:off x="4419600" y="5029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5486400"/>
            <a:ext cx="8229600" cy="523220"/>
          </a:xfrm>
          <a:prstGeom prst="rect">
            <a:avLst/>
          </a:prstGeom>
        </p:spPr>
        <p:txBody>
          <a:bodyPr wrap="square">
            <a:spAutoFit/>
          </a:bodyPr>
          <a:lstStyle/>
          <a:p>
            <a:r>
              <a:rPr lang="en-GB" sz="2800" dirty="0" smtClean="0"/>
              <a:t>Pyruvate+NADH+H     </a:t>
            </a:r>
            <a:r>
              <a:rPr lang="en-GB" dirty="0" smtClean="0"/>
              <a:t>LDH</a:t>
            </a:r>
            <a:r>
              <a:rPr lang="en-GB" sz="2800" dirty="0" smtClean="0"/>
              <a:t>    Lactate +NAD+</a:t>
            </a:r>
            <a:endParaRPr lang="en-GB" sz="2800" dirty="0"/>
          </a:p>
        </p:txBody>
      </p:sp>
      <p:cxnSp>
        <p:nvCxnSpPr>
          <p:cNvPr id="10" name="Straight Arrow Connector 9"/>
          <p:cNvCxnSpPr/>
          <p:nvPr/>
        </p:nvCxnSpPr>
        <p:spPr>
          <a:xfrm>
            <a:off x="3886200" y="586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Significance</a:t>
            </a:r>
          </a:p>
        </p:txBody>
      </p:sp>
      <p:sp>
        <p:nvSpPr>
          <p:cNvPr id="3" name="Content Placeholder 2"/>
          <p:cNvSpPr>
            <a:spLocks noGrp="1"/>
          </p:cNvSpPr>
          <p:nvPr>
            <p:ph idx="1"/>
          </p:nvPr>
        </p:nvSpPr>
        <p:spPr/>
        <p:txBody>
          <a:bodyPr>
            <a:normAutofit/>
          </a:bodyPr>
          <a:lstStyle/>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200" dirty="0" smtClean="0">
                <a:solidFill>
                  <a:srgbClr val="000000"/>
                </a:solidFill>
                <a:latin typeface="Times New Roman" pitchFamily="16" charset="0"/>
                <a:ea typeface="WenQuanYi Micro Hei" charset="0"/>
                <a:cs typeface="WenQuanYi Micro Hei" charset="0"/>
              </a:rPr>
              <a:t>Enzyme </a:t>
            </a:r>
            <a:r>
              <a:rPr lang="en-US" sz="3200" dirty="0">
                <a:solidFill>
                  <a:srgbClr val="000000"/>
                </a:solidFill>
                <a:latin typeface="Times New Roman" pitchFamily="16" charset="0"/>
                <a:ea typeface="WenQuanYi Micro Hei" charset="0"/>
                <a:cs typeface="WenQuanYi Micro Hei" charset="0"/>
              </a:rPr>
              <a:t>present in hepatocytes </a:t>
            </a:r>
            <a:r>
              <a:rPr lang="en-US" sz="2800" dirty="0">
                <a:solidFill>
                  <a:srgbClr val="000000"/>
                </a:solidFill>
                <a:latin typeface="Times New Roman" pitchFamily="16" charset="0"/>
                <a:ea typeface="WenQuanYi Micro Hei" charset="0"/>
                <a:cs typeface="WenQuanYi Micro Hei" charset="0"/>
              </a:rPr>
              <a:t>.</a:t>
            </a:r>
          </a:p>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sz="2800" dirty="0"/>
              <a:t>Significantly elevated levels of ALT (</a:t>
            </a:r>
            <a:r>
              <a:rPr lang="en-GB" sz="2800" b="1" dirty="0"/>
              <a:t>SGPT</a:t>
            </a:r>
            <a:r>
              <a:rPr lang="en-GB" sz="2800" dirty="0"/>
              <a:t>) often suggest the existence of other medical problems such as viral hepatitis, </a:t>
            </a:r>
            <a:r>
              <a:rPr lang="en-GB" sz="2800" dirty="0" smtClean="0"/>
              <a:t>liver damage.</a:t>
            </a:r>
            <a:endParaRPr lang="en-GB" sz="2800" dirty="0"/>
          </a:p>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sz="2800" dirty="0"/>
              <a:t>So ALT is commonly used as a way of screening for liver problems</a:t>
            </a:r>
            <a:r>
              <a:rPr lang="en-GB" sz="2800" dirty="0" smtClean="0"/>
              <a:t>.</a:t>
            </a:r>
          </a:p>
          <a:p>
            <a:pPr marL="333375" indent="-333375">
              <a:lnSpc>
                <a:spcPct val="110000"/>
              </a:lnSpc>
              <a:spcBef>
                <a:spcPts val="8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Alanine </a:t>
            </a:r>
            <a:r>
              <a:rPr lang="en-US" sz="2800" dirty="0" err="1" smtClean="0">
                <a:solidFill>
                  <a:srgbClr val="000000"/>
                </a:solidFill>
                <a:latin typeface="Times New Roman" pitchFamily="16" charset="0"/>
                <a:ea typeface="WenQuanYi Micro Hei" charset="0"/>
                <a:cs typeface="WenQuanYi Micro Hei" charset="0"/>
              </a:rPr>
              <a:t>transaminase</a:t>
            </a:r>
            <a:r>
              <a:rPr lang="en-US" sz="2800" dirty="0" smtClean="0">
                <a:solidFill>
                  <a:srgbClr val="000000"/>
                </a:solidFill>
                <a:latin typeface="Times New Roman" pitchFamily="16" charset="0"/>
                <a:ea typeface="WenQuanYi Micro Hei" charset="0"/>
                <a:cs typeface="WenQuanYi Micro Hei" charset="0"/>
              </a:rPr>
              <a:t> (ALT) – Male: </a:t>
            </a:r>
            <a:r>
              <a:rPr lang="en-US" sz="2800" dirty="0" smtClean="0">
                <a:solidFill>
                  <a:srgbClr val="FF0000"/>
                </a:solidFill>
                <a:latin typeface="Times New Roman" pitchFamily="16" charset="0"/>
                <a:ea typeface="WenQuanYi Micro Hei" charset="0"/>
                <a:cs typeface="WenQuanYi Micro Hei" charset="0"/>
              </a:rPr>
              <a:t>13-35 U/L</a:t>
            </a:r>
          </a:p>
          <a:p>
            <a:pPr marL="333375" indent="-333375">
              <a:lnSpc>
                <a:spcPct val="110000"/>
              </a:lnSpc>
              <a:spcBef>
                <a:spcPts val="800"/>
              </a:spcBef>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FF0000"/>
                </a:solidFill>
                <a:latin typeface="Times New Roman" pitchFamily="16" charset="0"/>
                <a:ea typeface="WenQuanYi Micro Hei" charset="0"/>
                <a:cs typeface="WenQuanYi Micro Hei" charset="0"/>
              </a:rPr>
              <a:t>                                                   </a:t>
            </a:r>
            <a:r>
              <a:rPr lang="en-US" sz="2800" dirty="0" smtClean="0">
                <a:solidFill>
                  <a:srgbClr val="000000"/>
                </a:solidFill>
                <a:latin typeface="Times New Roman" pitchFamily="16" charset="0"/>
                <a:ea typeface="WenQuanYi Micro Hei" charset="0"/>
                <a:cs typeface="WenQuanYi Micro Hei" charset="0"/>
              </a:rPr>
              <a:t>– Female: </a:t>
            </a:r>
            <a:r>
              <a:rPr lang="en-US" sz="2800" dirty="0" smtClean="0">
                <a:solidFill>
                  <a:srgbClr val="FF0000"/>
                </a:solidFill>
                <a:latin typeface="Times New Roman" pitchFamily="16" charset="0"/>
                <a:ea typeface="WenQuanYi Micro Hei" charset="0"/>
                <a:cs typeface="WenQuanYi Micro Hei" charset="0"/>
              </a:rPr>
              <a:t>10-30 U/L</a:t>
            </a:r>
          </a:p>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GB" sz="2800" dirty="0"/>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GB" dirty="0"/>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US" dirty="0">
              <a:solidFill>
                <a:srgbClr val="000000"/>
              </a:solidFill>
              <a:latin typeface="Times New Roman" pitchFamily="16" charset="0"/>
              <a:ea typeface="WenQuanYi Micro Hei" charset="0"/>
              <a:cs typeface="WenQuanYi Micro Hei" charset="0"/>
            </a:endParaRP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6144"/>
          </a:xfrm>
        </p:spPr>
        <p:txBody>
          <a:bodyPr>
            <a:normAutofit/>
          </a:bodyPr>
          <a:lstStyle/>
          <a:p>
            <a:r>
              <a:rPr lang="en-GB" dirty="0"/>
              <a:t>SGOT (AST) Principal</a:t>
            </a:r>
          </a:p>
        </p:txBody>
      </p:sp>
      <p:sp>
        <p:nvSpPr>
          <p:cNvPr id="3" name="Content Placeholder 2"/>
          <p:cNvSpPr>
            <a:spLocks noGrp="1"/>
          </p:cNvSpPr>
          <p:nvPr>
            <p:ph idx="1"/>
          </p:nvPr>
        </p:nvSpPr>
        <p:spPr>
          <a:xfrm>
            <a:off x="0" y="1066800"/>
            <a:ext cx="9144000" cy="5059363"/>
          </a:xfrm>
        </p:spPr>
        <p:txBody>
          <a:bodyPr>
            <a:normAutofit/>
          </a:bodyPr>
          <a:lstStyle/>
          <a:p>
            <a:pPr>
              <a:lnSpc>
                <a:spcPct val="110000"/>
              </a:lnSpc>
            </a:pPr>
            <a:r>
              <a:rPr lang="en-GB" dirty="0"/>
              <a:t>Method: L- </a:t>
            </a:r>
            <a:r>
              <a:rPr lang="en-GB" dirty="0" smtClean="0"/>
              <a:t>Aspartate LDH </a:t>
            </a:r>
            <a:r>
              <a:rPr lang="en-GB" dirty="0"/>
              <a:t>UV Kinetic</a:t>
            </a:r>
          </a:p>
          <a:p>
            <a:pPr>
              <a:lnSpc>
                <a:spcPct val="110000"/>
              </a:lnSpc>
            </a:pPr>
            <a:r>
              <a:rPr lang="en-GB" dirty="0"/>
              <a:t>SGOT (AST) catalyzes the transfer of amino group between L-Aspartate and </a:t>
            </a:r>
            <a:r>
              <a:rPr lang="el-GR" dirty="0"/>
              <a:t>α</a:t>
            </a:r>
            <a:r>
              <a:rPr lang="en-GB" dirty="0"/>
              <a:t> Ketoglutarate to form Oxaloacetate and Glutamate.</a:t>
            </a:r>
          </a:p>
          <a:p>
            <a:pPr>
              <a:lnSpc>
                <a:spcPct val="110000"/>
              </a:lnSpc>
            </a:pPr>
            <a:r>
              <a:rPr lang="en-GB" dirty="0"/>
              <a:t>The Oxaloacetate formed reacts with NADH in the presence of Malate Dehydrogenase to form NAD.</a:t>
            </a:r>
          </a:p>
          <a:p>
            <a:pPr>
              <a:lnSpc>
                <a:spcPct val="110000"/>
              </a:lnSpc>
            </a:pPr>
            <a:r>
              <a:rPr lang="en-GB" dirty="0"/>
              <a:t>The rate of oxidation of NADH to NAD is measured as a decrease in absorbance which is proportional to the SGOT (AST) activity in the sample.</a:t>
            </a:r>
          </a:p>
        </p:txBody>
      </p:sp>
      <p:sp>
        <p:nvSpPr>
          <p:cNvPr id="4" name="Text Placeholder 4"/>
          <p:cNvSpPr txBox="1">
            <a:spLocks/>
          </p:cNvSpPr>
          <p:nvPr/>
        </p:nvSpPr>
        <p:spPr>
          <a:xfrm>
            <a:off x="0" y="5417839"/>
            <a:ext cx="8610600" cy="525761"/>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L-Aspartate + </a:t>
            </a:r>
            <a:r>
              <a:rPr kumimoji="0" lang="el-GR" sz="2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α</a:t>
            </a:r>
            <a:r>
              <a:rPr kumimoji="0" lang="en-GB" sz="2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Ketoglutarate  SGOT  Oxaloacetate +L-Glutamate</a:t>
            </a:r>
          </a:p>
        </p:txBody>
      </p:sp>
      <p:cxnSp>
        <p:nvCxnSpPr>
          <p:cNvPr id="6" name="Straight Arrow Connector 5"/>
          <p:cNvCxnSpPr/>
          <p:nvPr/>
        </p:nvCxnSpPr>
        <p:spPr>
          <a:xfrm>
            <a:off x="4114800" y="579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a:xfrm>
            <a:off x="0" y="5867400"/>
            <a:ext cx="9144000" cy="77951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GB" sz="2200" b="0" i="0" u="none" strike="noStrike" kern="1200" cap="none" spc="0" normalizeH="0" baseline="0" noProof="0" dirty="0" smtClean="0">
                <a:ln>
                  <a:noFill/>
                </a:ln>
                <a:solidFill>
                  <a:schemeClr val="tx2"/>
                </a:solidFill>
                <a:effectLst/>
                <a:uLnTx/>
                <a:uFillTx/>
                <a:ea typeface="+mj-ea"/>
                <a:cs typeface="+mj-cs"/>
              </a:rPr>
              <a:t>   </a:t>
            </a:r>
            <a:r>
              <a:rPr kumimoji="0" lang="en-GB" sz="2200" b="0" i="0" u="none" strike="noStrike" kern="1200" cap="none" spc="0" normalizeH="0" baseline="0" noProof="0" dirty="0" smtClean="0">
                <a:ln>
                  <a:noFill/>
                </a:ln>
                <a:solidFill>
                  <a:schemeClr val="tx1"/>
                </a:solidFill>
                <a:effectLst/>
                <a:uLnTx/>
                <a:uFillTx/>
                <a:ea typeface="+mj-ea"/>
                <a:cs typeface="+mj-cs"/>
              </a:rPr>
              <a:t>Oxaloacetate + NADH + H+   MDH       </a:t>
            </a:r>
            <a:r>
              <a:rPr kumimoji="0" lang="en-GB" sz="2200" b="0" i="0" u="none" strike="noStrike" kern="1200" cap="none" spc="0" normalizeH="0" baseline="0" noProof="0" dirty="0" err="1" smtClean="0">
                <a:ln>
                  <a:noFill/>
                </a:ln>
                <a:solidFill>
                  <a:schemeClr val="tx1"/>
                </a:solidFill>
                <a:effectLst/>
                <a:uLnTx/>
                <a:uFillTx/>
                <a:ea typeface="+mj-ea"/>
                <a:cs typeface="+mj-cs"/>
              </a:rPr>
              <a:t>Malate</a:t>
            </a:r>
            <a:r>
              <a:rPr kumimoji="0" lang="en-GB" sz="2200" b="0" i="0" u="none" strike="noStrike" kern="1200" cap="none" spc="0" normalizeH="0" baseline="0" noProof="0" dirty="0" smtClean="0">
                <a:ln>
                  <a:noFill/>
                </a:ln>
                <a:solidFill>
                  <a:schemeClr val="tx1"/>
                </a:solidFill>
                <a:effectLst/>
                <a:uLnTx/>
                <a:uFillTx/>
                <a:ea typeface="+mj-ea"/>
                <a:cs typeface="+mj-cs"/>
              </a:rPr>
              <a:t> + NAD+ </a:t>
            </a:r>
            <a:endParaRPr kumimoji="0" lang="en-GB" sz="2200" b="0" i="0" u="none" strike="noStrike" kern="1200" cap="none" spc="0" normalizeH="0" baseline="0" noProof="0" dirty="0">
              <a:ln>
                <a:noFill/>
              </a:ln>
              <a:solidFill>
                <a:schemeClr val="tx1"/>
              </a:solidFill>
              <a:effectLst/>
              <a:uLnTx/>
              <a:uFillTx/>
              <a:ea typeface="+mj-ea"/>
              <a:cs typeface="+mj-cs"/>
            </a:endParaRPr>
          </a:p>
        </p:txBody>
      </p:sp>
      <p:cxnSp>
        <p:nvCxnSpPr>
          <p:cNvPr id="8" name="Straight Arrow Connector 7"/>
          <p:cNvCxnSpPr/>
          <p:nvPr/>
        </p:nvCxnSpPr>
        <p:spPr>
          <a:xfrm>
            <a:off x="3886200" y="6705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0688"/>
            <a:ext cx="8229600" cy="864096"/>
          </a:xfrm>
        </p:spPr>
        <p:txBody>
          <a:bodyPr>
            <a:normAutofit/>
          </a:bodyPr>
          <a:lstStyle/>
          <a:p>
            <a:r>
              <a:rPr lang="en-GB" dirty="0"/>
              <a:t>Significance</a:t>
            </a:r>
          </a:p>
        </p:txBody>
      </p:sp>
      <p:sp>
        <p:nvSpPr>
          <p:cNvPr id="5" name="Content Placeholder 4"/>
          <p:cNvSpPr>
            <a:spLocks noGrp="1"/>
          </p:cNvSpPr>
          <p:nvPr>
            <p:ph idx="1"/>
          </p:nvPr>
        </p:nvSpPr>
        <p:spPr>
          <a:xfrm>
            <a:off x="0" y="1600200"/>
            <a:ext cx="9144000" cy="5069160"/>
          </a:xfrm>
        </p:spPr>
        <p:txBody>
          <a:bodyPr>
            <a:noAutofit/>
          </a:bodyPr>
          <a:lstStyle/>
          <a:p>
            <a:pPr marL="333375" indent="-333375">
              <a:spcBef>
                <a:spcPts val="8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smtClean="0">
                <a:ea typeface="Calibri" pitchFamily="34" charset="0"/>
                <a:cs typeface="Times New Roman" pitchFamily="18" charset="0"/>
              </a:rPr>
              <a:t>The </a:t>
            </a:r>
            <a:r>
              <a:rPr lang="en-US" sz="3000" dirty="0">
                <a:ea typeface="Calibri" pitchFamily="34" charset="0"/>
                <a:cs typeface="Times New Roman" pitchFamily="18" charset="0"/>
              </a:rPr>
              <a:t>AST is a cellular enzyme is found in highes concentration in heart muscle, The cells of the liver </a:t>
            </a:r>
            <a:r>
              <a:rPr lang="en-US" sz="3000" dirty="0" smtClean="0">
                <a:ea typeface="Calibri" pitchFamily="34" charset="0"/>
                <a:cs typeface="Times New Roman" pitchFamily="18" charset="0"/>
              </a:rPr>
              <a:t>&amp; the </a:t>
            </a:r>
            <a:r>
              <a:rPr lang="en-US" sz="3000" dirty="0">
                <a:ea typeface="Calibri" pitchFamily="34" charset="0"/>
                <a:cs typeface="Times New Roman" pitchFamily="18" charset="0"/>
              </a:rPr>
              <a:t>cells of the skeletal muscle </a:t>
            </a:r>
            <a:r>
              <a:rPr lang="en-US" sz="3000" dirty="0" smtClean="0">
                <a:ea typeface="Calibri" pitchFamily="34" charset="0"/>
                <a:cs typeface="Times New Roman" pitchFamily="18" charset="0"/>
              </a:rPr>
              <a:t>.</a:t>
            </a:r>
            <a:endParaRPr lang="en-US" sz="3000" dirty="0">
              <a:cs typeface="Arial" pitchFamily="34" charset="0"/>
            </a:endParaRPr>
          </a:p>
          <a:p>
            <a:pPr marL="0" indent="0" eaLnBrk="0" fontAlgn="base" hangingPunct="0">
              <a:spcBef>
                <a:spcPct val="0"/>
              </a:spcBef>
              <a:spcAft>
                <a:spcPct val="0"/>
              </a:spcAft>
            </a:pPr>
            <a:r>
              <a:rPr lang="en-US" sz="3000" dirty="0">
                <a:ea typeface="Calibri" pitchFamily="34" charset="0"/>
                <a:cs typeface="Times New Roman" pitchFamily="18" charset="0"/>
              </a:rPr>
              <a:t>  </a:t>
            </a:r>
            <a:r>
              <a:rPr lang="en-US" sz="3000" dirty="0" smtClean="0">
                <a:ea typeface="Calibri" pitchFamily="34" charset="0"/>
                <a:cs typeface="Times New Roman" pitchFamily="18" charset="0"/>
              </a:rPr>
              <a:t>The </a:t>
            </a:r>
            <a:r>
              <a:rPr lang="en-US" sz="3000" dirty="0">
                <a:ea typeface="Calibri" pitchFamily="34" charset="0"/>
                <a:cs typeface="Times New Roman" pitchFamily="18" charset="0"/>
              </a:rPr>
              <a:t>blood SGOT levels are thus elevated </a:t>
            </a:r>
            <a:r>
              <a:rPr lang="en-US" sz="3000" dirty="0" smtClean="0">
                <a:ea typeface="Calibri" pitchFamily="34" charset="0"/>
                <a:cs typeface="Times New Roman" pitchFamily="18" charset="0"/>
              </a:rPr>
              <a:t>with liver     damage or insult to the heart.</a:t>
            </a:r>
            <a:endParaRPr lang="en-US" sz="3000" dirty="0">
              <a:ea typeface="Calibri" pitchFamily="34" charset="0"/>
              <a:cs typeface="Times New Roman" pitchFamily="18" charset="0"/>
            </a:endParaRPr>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a:ea typeface="Calibri" pitchFamily="34" charset="0"/>
                <a:cs typeface="Times New Roman" pitchFamily="18" charset="0"/>
              </a:rPr>
              <a:t>Some medication can also raise SGOT level</a:t>
            </a:r>
            <a:r>
              <a:rPr lang="en-US" sz="3000" dirty="0" smtClean="0">
                <a:ea typeface="Calibri" pitchFamily="34" charset="0"/>
                <a:cs typeface="Times New Roman" pitchFamily="18" charset="0"/>
              </a:rPr>
              <a:t>.</a:t>
            </a:r>
            <a:r>
              <a:rPr lang="en-US" dirty="0" smtClean="0"/>
              <a:t> </a:t>
            </a:r>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dirty="0" smtClean="0"/>
              <a:t>Normal Range:- </a:t>
            </a:r>
            <a:r>
              <a:rPr lang="en-US" sz="3600" dirty="0" smtClean="0">
                <a:solidFill>
                  <a:srgbClr val="FF0000"/>
                </a:solidFill>
              </a:rPr>
              <a:t>10-40 U/L</a:t>
            </a:r>
            <a:endParaRPr lang="en-US" dirty="0" smtClean="0">
              <a:solidFill>
                <a:srgbClr val="FF0000"/>
              </a:solidFill>
              <a:latin typeface="Times New Roman" pitchFamily="16" charset="0"/>
              <a:ea typeface="WenQuanYi Micro Hei" charset="0"/>
              <a:cs typeface="WenQuanYi Micro Hei" charset="0"/>
            </a:endParaRPr>
          </a:p>
          <a:p>
            <a:pPr marL="0" indent="0" eaLnBrk="0" fontAlgn="base" hangingPunct="0">
              <a:spcBef>
                <a:spcPct val="0"/>
              </a:spcBef>
              <a:spcAft>
                <a:spcPct val="0"/>
              </a:spcAft>
              <a:buNone/>
            </a:pPr>
            <a:endParaRPr lang="en-US" sz="3000" dirty="0">
              <a:cs typeface="Arial" pitchFamily="34" charset="0"/>
            </a:endParaRPr>
          </a:p>
          <a:p>
            <a:pPr>
              <a:buNone/>
            </a:pPr>
            <a:r>
              <a:rPr lang="en-GB" sz="30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000" b="1" dirty="0" smtClean="0">
                <a:solidFill>
                  <a:srgbClr val="FF0000"/>
                </a:solidFill>
                <a:latin typeface="Times New Roman" pitchFamily="16" charset="0"/>
                <a:ea typeface="WenQuanYi Micro Hei" charset="0"/>
                <a:cs typeface="WenQuanYi Micro Hei" charset="0"/>
              </a:rPr>
              <a:t/>
            </a:r>
            <a:br>
              <a:rPr lang="en-US" sz="4000" b="1" dirty="0" smtClean="0">
                <a:solidFill>
                  <a:srgbClr val="FF0000"/>
                </a:solidFill>
                <a:latin typeface="Times New Roman" pitchFamily="16" charset="0"/>
                <a:ea typeface="WenQuanYi Micro Hei" charset="0"/>
                <a:cs typeface="WenQuanYi Micro Hei" charset="0"/>
              </a:rPr>
            </a:br>
            <a:r>
              <a:rPr lang="en-US" sz="4000" b="1" dirty="0" smtClean="0">
                <a:solidFill>
                  <a:srgbClr val="FF0000"/>
                </a:solidFill>
                <a:latin typeface="Times New Roman" pitchFamily="16" charset="0"/>
                <a:ea typeface="WenQuanYi Micro Hei" charset="0"/>
                <a:cs typeface="WenQuanYi Micro Hei" charset="0"/>
              </a:rPr>
              <a:t/>
            </a:r>
            <a:br>
              <a:rPr lang="en-US" sz="4000" b="1" dirty="0" smtClean="0">
                <a:solidFill>
                  <a:srgbClr val="FF0000"/>
                </a:solidFill>
                <a:latin typeface="Times New Roman" pitchFamily="16" charset="0"/>
                <a:ea typeface="WenQuanYi Micro Hei" charset="0"/>
                <a:cs typeface="WenQuanYi Micro Hei" charset="0"/>
              </a:rPr>
            </a:br>
            <a:r>
              <a:rPr lang="en-US" sz="4000" b="1" dirty="0" smtClean="0">
                <a:solidFill>
                  <a:srgbClr val="FF0000"/>
                </a:solidFill>
                <a:latin typeface="Times New Roman" pitchFamily="16" charset="0"/>
                <a:ea typeface="WenQuanYi Micro Hei" charset="0"/>
                <a:cs typeface="WenQuanYi Micro Hei" charset="0"/>
              </a:rPr>
              <a:t> </a:t>
            </a:r>
            <a:r>
              <a:rPr lang="en-US" sz="4000" b="1" dirty="0" smtClean="0">
                <a:solidFill>
                  <a:schemeClr val="bg2">
                    <a:lumMod val="25000"/>
                  </a:schemeClr>
                </a:solidFill>
                <a:latin typeface="Times New Roman" pitchFamily="16" charset="0"/>
                <a:ea typeface="WenQuanYi Micro Hei" charset="0"/>
                <a:cs typeface="WenQuanYi Micro Hei" charset="0"/>
              </a:rPr>
              <a:t>Interference From ALT &amp; AST:</a:t>
            </a:r>
            <a:endParaRPr lang="en-GB" sz="4000" dirty="0">
              <a:solidFill>
                <a:schemeClr val="bg2">
                  <a:lumMod val="25000"/>
                </a:schemeClr>
              </a:solidFill>
            </a:endParaRP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pPr marL="333375" indent="-333375">
              <a:lnSpc>
                <a:spcPct val="110000"/>
              </a:lnSpc>
              <a:spcBef>
                <a:spcPts val="8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When </a:t>
            </a:r>
            <a:r>
              <a:rPr lang="en-US" sz="2800" dirty="0">
                <a:solidFill>
                  <a:srgbClr val="000000"/>
                </a:solidFill>
                <a:latin typeface="Times New Roman" pitchFamily="16" charset="0"/>
                <a:ea typeface="WenQuanYi Micro Hei" charset="0"/>
                <a:cs typeface="WenQuanYi Micro Hei" charset="0"/>
              </a:rPr>
              <a:t>a cell is damaged, it leaks this enzyme into the blood, where it is measured. </a:t>
            </a:r>
          </a:p>
          <a:p>
            <a:pPr marL="333375" indent="-333375">
              <a:lnSpc>
                <a:spcPct val="110000"/>
              </a:lnSpc>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Very high values(300-1000 U/L)</a:t>
            </a:r>
            <a:r>
              <a:rPr lang="en-US" sz="2600" dirty="0" smtClean="0">
                <a:solidFill>
                  <a:srgbClr val="000000"/>
                </a:solidFill>
                <a:latin typeface="Times New Roman" pitchFamily="16" charset="0"/>
                <a:ea typeface="WenQuanYi Micro Hei" charset="0"/>
                <a:cs typeface="WenQuanYi Micro Hei" charset="0"/>
              </a:rPr>
              <a:t> </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Acute Viral hepatitis/ toxic hepatitis.(ALT&gt;AST)</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Paracetamol (acetaminophen) overdose.</a:t>
            </a:r>
            <a:r>
              <a:rPr lang="en-US" sz="2000" dirty="0" smtClean="0">
                <a:solidFill>
                  <a:srgbClr val="000000"/>
                </a:solidFill>
                <a:latin typeface="Times New Roman" pitchFamily="16" charset="0"/>
                <a:ea typeface="WenQuanYi Micro Hei" charset="0"/>
                <a:cs typeface="WenQuanYi Micro Hei" charset="0"/>
              </a:rPr>
              <a:t> </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GB" sz="2600" dirty="0" smtClean="0"/>
              <a:t>infectious mononucleosis</a:t>
            </a:r>
            <a:endParaRPr lang="en-US" sz="2600" dirty="0" smtClean="0">
              <a:solidFill>
                <a:srgbClr val="000000"/>
              </a:solidFill>
              <a:latin typeface="Times New Roman" pitchFamily="16" charset="0"/>
              <a:ea typeface="WenQuanYi Micro Hei" charset="0"/>
              <a:cs typeface="WenQuanYi Micro Hei" charset="0"/>
            </a:endParaRPr>
          </a:p>
          <a:p>
            <a:pPr marL="333375" indent="-333375">
              <a:lnSpc>
                <a:spcPct val="110000"/>
              </a:lnSpc>
              <a:spcBef>
                <a:spcPts val="8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Moderate high values(100-300 U/L)</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 </a:t>
            </a:r>
            <a:r>
              <a:rPr lang="en-US" sz="2600" dirty="0" smtClean="0">
                <a:solidFill>
                  <a:srgbClr val="000000"/>
                </a:solidFill>
                <a:latin typeface="Times New Roman" pitchFamily="16" charset="0"/>
                <a:ea typeface="WenQuanYi Micro Hei" charset="0"/>
                <a:cs typeface="WenQuanYi Micro Hei" charset="0"/>
              </a:rPr>
              <a:t>Alcoholic Liver disease</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Autoimmune hepatitis</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Wilson's disease</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Non Alcoholic hepatitis</a:t>
            </a:r>
          </a:p>
          <a:p>
            <a:pPr marL="333375" indent="-333375">
              <a:lnSpc>
                <a:spcPct val="110000"/>
              </a:lnSpc>
              <a:spcBef>
                <a:spcPts val="800"/>
              </a:spcBef>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800" dirty="0" smtClean="0">
                <a:solidFill>
                  <a:srgbClr val="000000"/>
                </a:solidFill>
                <a:latin typeface="Times New Roman" pitchFamily="16" charset="0"/>
                <a:ea typeface="WenQuanYi Micro Hei" charset="0"/>
                <a:cs typeface="WenQuanYi Micro Hei" charset="0"/>
              </a:rPr>
              <a:t>Minor high values(&lt;100U/L)</a:t>
            </a:r>
            <a:endParaRPr lang="en-US" sz="2800" dirty="0">
              <a:solidFill>
                <a:srgbClr val="000000"/>
              </a:solidFill>
              <a:latin typeface="Times New Roman" pitchFamily="16" charset="0"/>
              <a:ea typeface="WenQuanYi Micro Hei" charset="0"/>
              <a:cs typeface="WenQuanYi Micro Hei" charset="0"/>
            </a:endParaRP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Non Alcoholic steatohepatitis (NASH)</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600" dirty="0" smtClean="0">
                <a:solidFill>
                  <a:srgbClr val="000000"/>
                </a:solidFill>
                <a:latin typeface="Times New Roman" pitchFamily="16" charset="0"/>
                <a:ea typeface="WenQuanYi Micro Hei" charset="0"/>
                <a:cs typeface="WenQuanYi Micro Hei" charset="0"/>
              </a:rPr>
              <a:t>Chronic Viral hepatitis</a:t>
            </a: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US" sz="2600" dirty="0" smtClean="0">
              <a:solidFill>
                <a:srgbClr val="000000"/>
              </a:solidFill>
              <a:latin typeface="Times New Roman" pitchFamily="16" charset="0"/>
              <a:ea typeface="WenQuanYi Micro Hei" charset="0"/>
              <a:cs typeface="WenQuanYi Micro Hei" charset="0"/>
            </a:endParaRP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US" sz="2600" dirty="0" smtClean="0">
              <a:solidFill>
                <a:srgbClr val="000000"/>
              </a:solidFill>
              <a:latin typeface="Times New Roman" pitchFamily="16" charset="0"/>
              <a:ea typeface="WenQuanYi Micro Hei" charset="0"/>
              <a:cs typeface="WenQuanYi Micro Hei" charset="0"/>
            </a:endParaRPr>
          </a:p>
          <a:p>
            <a:pPr marL="733425" lvl="1" indent="-27622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en-US" sz="2600" dirty="0">
              <a:solidFill>
                <a:srgbClr val="000000"/>
              </a:solidFill>
              <a:latin typeface="Times New Roman" pitchFamily="16" charset="0"/>
              <a:ea typeface="WenQuanYi Micro Hei" charset="0"/>
              <a:cs typeface="WenQuanYi Micro Hei" charset="0"/>
            </a:endParaRPr>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IN" dirty="0" smtClean="0"/>
              <a:t>Clinical significance of AST/ALT</a:t>
            </a:r>
            <a:endParaRPr lang="en-IN" dirty="0"/>
          </a:p>
        </p:txBody>
      </p:sp>
      <p:sp>
        <p:nvSpPr>
          <p:cNvPr id="3" name="Content Placeholder 2"/>
          <p:cNvSpPr>
            <a:spLocks noGrp="1"/>
          </p:cNvSpPr>
          <p:nvPr>
            <p:ph idx="1"/>
          </p:nvPr>
        </p:nvSpPr>
        <p:spPr>
          <a:xfrm>
            <a:off x="228600" y="1447800"/>
            <a:ext cx="8458200" cy="5410200"/>
          </a:xfrm>
        </p:spPr>
        <p:txBody>
          <a:bodyPr>
            <a:noAutofit/>
          </a:bodyPr>
          <a:lstStyle/>
          <a:p>
            <a:r>
              <a:rPr lang="en-IN" dirty="0" smtClean="0"/>
              <a:t>Normal AST/ALT ratio is 0.8</a:t>
            </a:r>
          </a:p>
          <a:p>
            <a:r>
              <a:rPr lang="en-IN" dirty="0" smtClean="0"/>
              <a:t>AST/ALT ratio &gt;2 seen in </a:t>
            </a:r>
          </a:p>
          <a:p>
            <a:pPr>
              <a:buNone/>
            </a:pPr>
            <a:r>
              <a:rPr lang="en-US" dirty="0" smtClean="0">
                <a:solidFill>
                  <a:srgbClr val="000000"/>
                </a:solidFill>
                <a:latin typeface="Times New Roman" pitchFamily="16" charset="0"/>
                <a:ea typeface="WenQuanYi Micro Hei" charset="0"/>
                <a:cs typeface="WenQuanYi Micro Hei" charset="0"/>
              </a:rPr>
              <a:t>Alcoholic Liver disease</a:t>
            </a:r>
          </a:p>
          <a:p>
            <a:pPr>
              <a:buNone/>
            </a:pPr>
            <a:r>
              <a:rPr lang="en-US" dirty="0" smtClean="0">
                <a:solidFill>
                  <a:srgbClr val="000000"/>
                </a:solidFill>
                <a:latin typeface="Times New Roman" pitchFamily="16" charset="0"/>
              </a:rPr>
              <a:t>Cirrhosis </a:t>
            </a:r>
            <a:endParaRPr lang="en-IN" dirty="0" smtClean="0"/>
          </a:p>
          <a:p>
            <a:pPr marL="274320" lvl="1" indent="-274320">
              <a:buClr>
                <a:schemeClr val="accent3"/>
              </a:buClr>
              <a:buSzPct val="95000"/>
              <a:buNone/>
            </a:pPr>
            <a:r>
              <a:rPr lang="en-US" sz="2600" dirty="0" smtClean="0">
                <a:solidFill>
                  <a:srgbClr val="000000"/>
                </a:solidFill>
                <a:latin typeface="Times New Roman" pitchFamily="16" charset="0"/>
                <a:ea typeface="WenQuanYi Micro Hei" charset="0"/>
                <a:cs typeface="WenQuanYi Micro Hei" charset="0"/>
              </a:rPr>
              <a:t>Non Alcoholic steatohepatitis (NASH)</a:t>
            </a:r>
          </a:p>
          <a:p>
            <a:pPr marL="274320" lvl="1" indent="-274320">
              <a:buClr>
                <a:schemeClr val="accent3"/>
              </a:buClr>
              <a:buSzPct val="95000"/>
              <a:buNone/>
            </a:pPr>
            <a:r>
              <a:rPr lang="en-US" sz="2600" dirty="0" smtClean="0">
                <a:solidFill>
                  <a:srgbClr val="000000"/>
                </a:solidFill>
                <a:latin typeface="Times New Roman" pitchFamily="16" charset="0"/>
                <a:ea typeface="WenQuanYi Micro Hei" charset="0"/>
                <a:cs typeface="WenQuanYi Micro Hei" charset="0"/>
              </a:rPr>
              <a:t>Liver metastasis</a:t>
            </a:r>
          </a:p>
          <a:p>
            <a:pPr marL="274320" lvl="1" indent="-274320">
              <a:buClr>
                <a:schemeClr val="accent3"/>
              </a:buClr>
              <a:buSzPct val="95000"/>
              <a:buNone/>
            </a:pPr>
            <a:r>
              <a:rPr lang="en-US" sz="2600" dirty="0" smtClean="0">
                <a:solidFill>
                  <a:srgbClr val="000000"/>
                </a:solidFill>
                <a:latin typeface="Times New Roman" pitchFamily="16" charset="0"/>
                <a:ea typeface="WenQuanYi Micro Hei" charset="0"/>
                <a:cs typeface="WenQuanYi Micro Hei" charset="0"/>
              </a:rPr>
              <a:t>MI</a:t>
            </a:r>
          </a:p>
          <a:p>
            <a:pPr marL="274320" lvl="1" indent="-274320">
              <a:buClr>
                <a:schemeClr val="accent3"/>
              </a:buClr>
              <a:buSzPct val="95000"/>
              <a:buNone/>
            </a:pPr>
            <a:r>
              <a:rPr lang="en-US" sz="2600" dirty="0" smtClean="0">
                <a:solidFill>
                  <a:srgbClr val="000000"/>
                </a:solidFill>
                <a:latin typeface="Times New Roman" pitchFamily="16" charset="0"/>
                <a:ea typeface="WenQuanYi Micro Hei" charset="0"/>
                <a:cs typeface="WenQuanYi Micro Hei" charset="0"/>
              </a:rPr>
              <a:t>Erythromycin treatment</a:t>
            </a:r>
            <a:endParaRPr lang="en-IN" sz="2600" dirty="0" smtClean="0"/>
          </a:p>
          <a:p>
            <a:r>
              <a:rPr lang="en-IN" dirty="0" smtClean="0"/>
              <a:t>AST/ALT ratio decreased seen in</a:t>
            </a:r>
          </a:p>
          <a:p>
            <a:pPr>
              <a:buNone/>
            </a:pPr>
            <a:r>
              <a:rPr lang="en-US" dirty="0" smtClean="0">
                <a:solidFill>
                  <a:srgbClr val="000000"/>
                </a:solidFill>
                <a:latin typeface="Times New Roman" pitchFamily="16" charset="0"/>
                <a:ea typeface="WenQuanYi Micro Hei" charset="0"/>
                <a:cs typeface="WenQuanYi Micro Hei" charset="0"/>
              </a:rPr>
              <a:t>Acute Viral hepatitis/ toxic hepatitis</a:t>
            </a:r>
          </a:p>
          <a:p>
            <a:pPr>
              <a:buNone/>
            </a:pPr>
            <a:r>
              <a:rPr lang="en-US" dirty="0" smtClean="0">
                <a:solidFill>
                  <a:srgbClr val="000000"/>
                </a:solidFill>
                <a:latin typeface="Times New Roman" pitchFamily="16" charset="0"/>
              </a:rPr>
              <a:t>Extra hepatic obstruction</a:t>
            </a:r>
            <a:endParaRPr lang="en-IN" dirty="0" smtClean="0"/>
          </a:p>
          <a:p>
            <a:pPr>
              <a:buNone/>
            </a:pPr>
            <a:endParaRPr lang="en-IN" sz="2400" dirty="0" smtClean="0"/>
          </a:p>
          <a:p>
            <a:pPr>
              <a:buNone/>
            </a:pPr>
            <a:endParaRPr lang="en-US" sz="2400" dirty="0" smtClean="0">
              <a:solidFill>
                <a:srgbClr val="000000"/>
              </a:solidFill>
              <a:latin typeface="Times New Roman" pitchFamily="16" charset="0"/>
              <a:ea typeface="WenQuanYi Micro Hei" charset="0"/>
              <a:cs typeface="WenQuanYi Micro Hei" charset="0"/>
            </a:endParaRPr>
          </a:p>
          <a:p>
            <a:pPr>
              <a:buNone/>
            </a:pPr>
            <a:endParaRPr lang="en-IN" sz="2400" dirty="0" smtClean="0"/>
          </a:p>
          <a:p>
            <a:endParaRPr lang="en-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573891"/>
            <a:ext cx="8149255" cy="516502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371600"/>
          </a:xfrm>
        </p:spPr>
        <p:txBody>
          <a:bodyPr>
            <a:normAutofit fontScale="90000"/>
          </a:bodyPr>
          <a:lstStyle/>
          <a:p>
            <a:r>
              <a:rPr lang="en-GB" dirty="0" smtClean="0"/>
              <a:t> GGT(Gamma Glutamyl Transaminase)</a:t>
            </a:r>
            <a:endParaRPr lang="en-IN" dirty="0"/>
          </a:p>
        </p:txBody>
      </p:sp>
      <p:sp>
        <p:nvSpPr>
          <p:cNvPr id="3" name="Content Placeholder 2"/>
          <p:cNvSpPr>
            <a:spLocks noGrp="1"/>
          </p:cNvSpPr>
          <p:nvPr>
            <p:ph idx="1"/>
          </p:nvPr>
        </p:nvSpPr>
        <p:spPr>
          <a:xfrm>
            <a:off x="0" y="1600200"/>
            <a:ext cx="9144000" cy="5257800"/>
          </a:xfrm>
        </p:spPr>
        <p:txBody>
          <a:bodyPr>
            <a:noAutofit/>
          </a:bodyPr>
          <a:lstStyle/>
          <a:p>
            <a:pPr marL="381000" indent="-381000">
              <a:spcBef>
                <a:spcPct val="50000"/>
              </a:spcBef>
              <a:buFontTx/>
              <a:buChar char="•"/>
              <a:defRPr/>
            </a:pPr>
            <a:r>
              <a:rPr lang="en-US" sz="2800" dirty="0" smtClean="0"/>
              <a:t>In Body , it is use for synthesis of glutathione.</a:t>
            </a:r>
          </a:p>
          <a:p>
            <a:pPr marL="381000" indent="-381000">
              <a:spcBef>
                <a:spcPct val="50000"/>
              </a:spcBef>
              <a:buFontTx/>
              <a:buChar char="•"/>
              <a:defRPr/>
            </a:pPr>
            <a:r>
              <a:rPr lang="en-US" sz="2800" dirty="0" smtClean="0"/>
              <a:t>Has 11 iso-enzymes.</a:t>
            </a:r>
          </a:p>
          <a:p>
            <a:pPr marL="381000" indent="-381000">
              <a:spcBef>
                <a:spcPct val="50000"/>
              </a:spcBef>
              <a:buFontTx/>
              <a:buChar char="•"/>
              <a:defRPr/>
            </a:pPr>
            <a:r>
              <a:rPr lang="en-US" sz="2800" dirty="0" smtClean="0"/>
              <a:t>Seen in liver, kidney, pancreas, Intestinal cell &amp; prostate gland</a:t>
            </a:r>
          </a:p>
          <a:p>
            <a:pPr marL="381000" indent="-381000">
              <a:spcBef>
                <a:spcPct val="50000"/>
              </a:spcBef>
              <a:buFontTx/>
              <a:buChar char="•"/>
              <a:defRPr/>
            </a:pPr>
            <a:r>
              <a:rPr lang="en-US" sz="2800" dirty="0" smtClean="0"/>
              <a:t>Highest increases in intra or post hepatic biliary obstruction </a:t>
            </a:r>
          </a:p>
          <a:p>
            <a:pPr marL="381000" indent="-381000">
              <a:spcBef>
                <a:spcPct val="50000"/>
              </a:spcBef>
              <a:buFontTx/>
              <a:buChar char="•"/>
              <a:defRPr/>
            </a:pPr>
            <a:r>
              <a:rPr lang="en-US" sz="2800" dirty="0" smtClean="0"/>
              <a:t>Higher and more persistent increases than ALP (Alkaline   Phosphatase) </a:t>
            </a:r>
          </a:p>
          <a:p>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0"/>
          </a:xfrm>
        </p:spPr>
        <p:txBody>
          <a:bodyPr>
            <a:normAutofit/>
          </a:bodyPr>
          <a:lstStyle/>
          <a:p>
            <a:r>
              <a:rPr lang="en-GB" dirty="0" smtClean="0"/>
              <a:t> GGT Significance</a:t>
            </a:r>
            <a:endParaRPr lang="en-IN" dirty="0"/>
          </a:p>
        </p:txBody>
      </p:sp>
      <p:sp>
        <p:nvSpPr>
          <p:cNvPr id="3" name="Content Placeholder 2"/>
          <p:cNvSpPr>
            <a:spLocks noGrp="1"/>
          </p:cNvSpPr>
          <p:nvPr>
            <p:ph idx="1"/>
          </p:nvPr>
        </p:nvSpPr>
        <p:spPr>
          <a:xfrm>
            <a:off x="0" y="1524000"/>
            <a:ext cx="9144000" cy="5334000"/>
          </a:xfrm>
        </p:spPr>
        <p:txBody>
          <a:bodyPr>
            <a:normAutofit fontScale="70000" lnSpcReduction="20000"/>
          </a:bodyPr>
          <a:lstStyle/>
          <a:p>
            <a:pPr marL="381000" indent="-381000">
              <a:spcBef>
                <a:spcPct val="50000"/>
              </a:spcBef>
              <a:buFontTx/>
              <a:buChar char="•"/>
              <a:defRPr/>
            </a:pPr>
            <a:r>
              <a:rPr lang="en-US" sz="4000" dirty="0" smtClean="0"/>
              <a:t>Normal value : 10 – 30 IU/L</a:t>
            </a:r>
          </a:p>
          <a:p>
            <a:r>
              <a:rPr lang="en-US" sz="4000" dirty="0" smtClean="0"/>
              <a:t>It is microsomal enzyme. Its activity is induced by alcohol, Phenobarbitone and rifampicin. </a:t>
            </a:r>
          </a:p>
          <a:p>
            <a:r>
              <a:rPr lang="en-US" sz="4000" dirty="0" smtClean="0"/>
              <a:t>So it is clinically important for  </a:t>
            </a:r>
            <a:r>
              <a:rPr lang="en-US" sz="4000" i="1" u="sng" dirty="0" smtClean="0">
                <a:solidFill>
                  <a:schemeClr val="accent2"/>
                </a:solidFill>
              </a:rPr>
              <a:t>diagnosis of alcohol abuse</a:t>
            </a:r>
            <a:r>
              <a:rPr lang="en-US" sz="4000" dirty="0" smtClean="0"/>
              <a:t>.</a:t>
            </a:r>
            <a:r>
              <a:rPr lang="en-US" sz="4000" dirty="0" smtClean="0">
                <a:cs typeface="Times New Roman" pitchFamily="18" charset="0"/>
                <a:sym typeface="Symbol" pitchFamily="18" charset="2"/>
              </a:rPr>
              <a:t> </a:t>
            </a:r>
            <a:r>
              <a:rPr lang="en-GB" sz="4000" dirty="0" smtClean="0"/>
              <a:t>GGT level in alcoholics roughly parallels the alcohol intake.</a:t>
            </a:r>
          </a:p>
          <a:p>
            <a:r>
              <a:rPr lang="en-US" sz="4000" dirty="0" smtClean="0">
                <a:solidFill>
                  <a:srgbClr val="000000"/>
                </a:solidFill>
                <a:ea typeface="WenQuanYi Micro Hei" charset="0"/>
                <a:cs typeface="WenQuanYi Micro Hei" charset="0"/>
              </a:rPr>
              <a:t>Although reasonably specific to the liver and a more sensitive marker for </a:t>
            </a:r>
            <a:r>
              <a:rPr lang="en-US" sz="4000" dirty="0" err="1" smtClean="0">
                <a:solidFill>
                  <a:srgbClr val="000000"/>
                </a:solidFill>
                <a:ea typeface="WenQuanYi Micro Hei" charset="0"/>
                <a:cs typeface="WenQuanYi Micro Hei" charset="0"/>
              </a:rPr>
              <a:t>cholestatic</a:t>
            </a:r>
            <a:r>
              <a:rPr lang="en-US" sz="4000" dirty="0" smtClean="0">
                <a:solidFill>
                  <a:srgbClr val="000000"/>
                </a:solidFill>
                <a:ea typeface="WenQuanYi Micro Hei" charset="0"/>
                <a:cs typeface="WenQuanYi Micro Hei" charset="0"/>
              </a:rPr>
              <a:t> damage than ALP.</a:t>
            </a:r>
            <a:endParaRPr lang="en-GB" sz="4000" dirty="0" smtClean="0"/>
          </a:p>
          <a:p>
            <a:r>
              <a:rPr lang="en-GB" sz="4000" dirty="0" smtClean="0"/>
              <a:t>Also increased in Pancreatic diseases, renal diseases, COPD.</a:t>
            </a:r>
            <a:endParaRPr lang="en-US" sz="4000" dirty="0" smtClean="0">
              <a:cs typeface="Times New Roman" pitchFamily="18" charset="0"/>
              <a:sym typeface="Symbol" pitchFamily="18" charset="2"/>
            </a:endParaRPr>
          </a:p>
          <a:p>
            <a:pPr marL="381000" indent="-381000">
              <a:spcBef>
                <a:spcPct val="50000"/>
              </a:spcBef>
              <a:buFontTx/>
              <a:buChar char="•"/>
              <a:defRPr/>
            </a:pPr>
            <a:r>
              <a:rPr lang="en-US" sz="4000" dirty="0" smtClean="0">
                <a:cs typeface="Times New Roman" pitchFamily="18" charset="0"/>
                <a:sym typeface="Symbol" pitchFamily="18" charset="2"/>
              </a:rPr>
              <a:t> serum GGT activity sometimes following  MI or congestive cardiac failure.</a:t>
            </a:r>
            <a:endParaRPr lang="en-US" sz="4000" dirty="0" smtClean="0">
              <a:cs typeface="Times New Roman" pitchFamily="18" charset="0"/>
            </a:endParaRPr>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GB" dirty="0"/>
              <a:t>GGT PRINCIPAL</a:t>
            </a:r>
          </a:p>
        </p:txBody>
      </p:sp>
      <p:sp>
        <p:nvSpPr>
          <p:cNvPr id="3" name="Content Placeholder 2"/>
          <p:cNvSpPr>
            <a:spLocks noGrp="1"/>
          </p:cNvSpPr>
          <p:nvPr>
            <p:ph idx="1"/>
          </p:nvPr>
        </p:nvSpPr>
        <p:spPr>
          <a:xfrm>
            <a:off x="152400" y="1295400"/>
            <a:ext cx="8763000" cy="5029200"/>
          </a:xfrm>
        </p:spPr>
        <p:txBody>
          <a:bodyPr>
            <a:normAutofit/>
          </a:bodyPr>
          <a:lstStyle/>
          <a:p>
            <a:r>
              <a:rPr lang="en-GB" dirty="0"/>
              <a:t>Method: Carboxy Substrate Method</a:t>
            </a:r>
            <a:endParaRPr lang="en-GB" dirty="0">
              <a:solidFill>
                <a:srgbClr val="FF0000"/>
              </a:solidFill>
            </a:endParaRPr>
          </a:p>
          <a:p>
            <a:r>
              <a:rPr lang="en-GB" dirty="0"/>
              <a:t>GGT catalyzes the transfer of amino group between L-</a:t>
            </a:r>
            <a:r>
              <a:rPr lang="el-GR" dirty="0"/>
              <a:t> γ</a:t>
            </a:r>
            <a:r>
              <a:rPr lang="en-GB" dirty="0"/>
              <a:t>-Glutamyl-3-carboxy-4 nitroanilide and Glycylglycine to form L-</a:t>
            </a:r>
            <a:r>
              <a:rPr lang="el-GR" dirty="0"/>
              <a:t> γ</a:t>
            </a:r>
            <a:r>
              <a:rPr lang="en-GB" dirty="0"/>
              <a:t>-Glutamylglycylglycine and 5-amino-2- nitrobenzoate.</a:t>
            </a:r>
          </a:p>
          <a:p>
            <a:r>
              <a:rPr lang="en-GB" dirty="0"/>
              <a:t>The rate of formation of 5-amino-2-nitrobenzoate is measured as an increase in absorbance which is proportional to the GGT acitivity in the sample.</a:t>
            </a:r>
          </a:p>
        </p:txBody>
      </p:sp>
      <p:sp>
        <p:nvSpPr>
          <p:cNvPr id="4" name="Text Placeholder 2"/>
          <p:cNvSpPr txBox="1">
            <a:spLocks/>
          </p:cNvSpPr>
          <p:nvPr/>
        </p:nvSpPr>
        <p:spPr>
          <a:xfrm>
            <a:off x="0" y="4985792"/>
            <a:ext cx="9144000" cy="187220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a:t>
            </a:r>
            <a:r>
              <a:rPr kumimoji="0" lang="el-GR"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γ</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t>
            </a:r>
            <a:r>
              <a:rPr kumimoji="0" lang="en-GB"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Glutamyl</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3-carboxy 4-nitroanilide + </a:t>
            </a:r>
            <a:r>
              <a:rPr kumimoji="0" lang="en-GB"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Glycylglycine</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GGT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GB" sz="2400" dirty="0" smtClean="0">
                <a:solidFill>
                  <a:schemeClr val="tx1">
                    <a:lumMod val="95000"/>
                    <a:lumOff val="5000"/>
                  </a:schemeClr>
                </a:solidFill>
              </a:rPr>
              <a:t>               </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γ</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t>
            </a:r>
            <a:r>
              <a:rPr kumimoji="0" lang="en-GB"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Glutamyl</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0" lang="en-GB"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glycylglycine</a:t>
            </a:r>
            <a:r>
              <a:rPr kumimoji="0" lang="en-GB"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+ 5-Amino-2-  </a:t>
            </a:r>
            <a:r>
              <a:rPr kumimoji="0" lang="en-GB"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nitrobenzoate</a:t>
            </a:r>
            <a:r>
              <a:rPr kumimoji="0" lang="en-GB"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t>
            </a:r>
            <a:endParaRPr kumimoji="0" lang="en-GB"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cxnSp>
        <p:nvCxnSpPr>
          <p:cNvPr id="6" name="Straight Arrow Connector 5"/>
          <p:cNvCxnSpPr/>
          <p:nvPr/>
        </p:nvCxnSpPr>
        <p:spPr>
          <a:xfrm>
            <a:off x="7543800" y="5334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Alkaline Phosphatase</a:t>
            </a:r>
            <a:endParaRPr lang="en-IN" dirty="0"/>
          </a:p>
        </p:txBody>
      </p:sp>
      <p:sp>
        <p:nvSpPr>
          <p:cNvPr id="3" name="Content Placeholder 2"/>
          <p:cNvSpPr>
            <a:spLocks noGrp="1"/>
          </p:cNvSpPr>
          <p:nvPr>
            <p:ph idx="1"/>
          </p:nvPr>
        </p:nvSpPr>
        <p:spPr>
          <a:xfrm>
            <a:off x="0" y="1295400"/>
            <a:ext cx="9144000" cy="5562600"/>
          </a:xfrm>
        </p:spPr>
        <p:txBody>
          <a:bodyPr>
            <a:noAutofit/>
          </a:bodyPr>
          <a:lstStyle/>
          <a:p>
            <a:pPr indent="285750">
              <a:spcBef>
                <a:spcPct val="50000"/>
              </a:spcBef>
              <a:buFontTx/>
              <a:buChar char="•"/>
              <a:defRPr/>
            </a:pPr>
            <a:r>
              <a:rPr lang="en-US" sz="3000" dirty="0" smtClean="0">
                <a:cs typeface="Times New Roman" pitchFamily="18" charset="0"/>
              </a:rPr>
              <a:t>Widely distributed, high concentrations in </a:t>
            </a:r>
            <a:r>
              <a:rPr lang="en-US" sz="3000" dirty="0" smtClean="0">
                <a:solidFill>
                  <a:schemeClr val="accent2"/>
                </a:solidFill>
                <a:cs typeface="Times New Roman" pitchFamily="18" charset="0"/>
              </a:rPr>
              <a:t>liver, bone, intestines, gall bladder</a:t>
            </a:r>
            <a:r>
              <a:rPr lang="en-US" sz="3000" dirty="0" smtClean="0">
                <a:cs typeface="Times New Roman" pitchFamily="18" charset="0"/>
              </a:rPr>
              <a:t>, spleen, placenta  and kidney. </a:t>
            </a:r>
          </a:p>
          <a:p>
            <a:pPr indent="285750">
              <a:spcBef>
                <a:spcPct val="50000"/>
              </a:spcBef>
              <a:buFontTx/>
              <a:buChar char="•"/>
              <a:defRPr/>
            </a:pPr>
            <a:r>
              <a:rPr lang="en-US" sz="3000" dirty="0" smtClean="0">
                <a:cs typeface="Times New Roman" pitchFamily="18" charset="0"/>
              </a:rPr>
              <a:t>The main sources of serum ALP  is </a:t>
            </a:r>
            <a:r>
              <a:rPr lang="en-US" sz="3000" dirty="0" smtClean="0">
                <a:solidFill>
                  <a:schemeClr val="accent2"/>
                </a:solidFill>
                <a:cs typeface="Times New Roman" pitchFamily="18" charset="0"/>
              </a:rPr>
              <a:t>Hepatobiliary tree  and bones. </a:t>
            </a:r>
          </a:p>
          <a:p>
            <a:pPr indent="285750">
              <a:spcBef>
                <a:spcPct val="50000"/>
              </a:spcBef>
              <a:buFontTx/>
              <a:buChar char="•"/>
              <a:defRPr/>
            </a:pPr>
            <a:r>
              <a:rPr lang="en-US" sz="3000" dirty="0" smtClean="0">
                <a:cs typeface="Times New Roman" pitchFamily="18" charset="0"/>
              </a:rPr>
              <a:t>Elevated levels during healing of fractures , active   growth and during the 3</a:t>
            </a:r>
            <a:r>
              <a:rPr lang="en-US" sz="3000" baseline="30000" dirty="0" smtClean="0">
                <a:cs typeface="Times New Roman" pitchFamily="18" charset="0"/>
              </a:rPr>
              <a:t>rd</a:t>
            </a:r>
            <a:r>
              <a:rPr lang="en-US" sz="3000" dirty="0" smtClean="0">
                <a:cs typeface="Times New Roman" pitchFamily="18" charset="0"/>
              </a:rPr>
              <a:t> trimester of pregnancy. </a:t>
            </a:r>
          </a:p>
          <a:p>
            <a:pPr indent="285750">
              <a:spcBef>
                <a:spcPct val="50000"/>
              </a:spcBef>
              <a:buFontTx/>
              <a:buChar char="•"/>
              <a:defRPr/>
            </a:pPr>
            <a:r>
              <a:rPr lang="en-US" sz="3000" dirty="0" smtClean="0">
                <a:cs typeface="Times New Roman" pitchFamily="18" charset="0"/>
                <a:sym typeface="Symbol" pitchFamily="18" charset="2"/>
              </a:rPr>
              <a:t></a:t>
            </a:r>
            <a:r>
              <a:rPr lang="en-US" sz="3000" dirty="0" smtClean="0">
                <a:cs typeface="Times New Roman" pitchFamily="18" charset="0"/>
              </a:rPr>
              <a:t> serum ALP activity in liver disease is mainly due to 	</a:t>
            </a:r>
            <a:r>
              <a:rPr lang="en-US" sz="3000" dirty="0" err="1" smtClean="0">
                <a:cs typeface="Times New Roman" pitchFamily="18" charset="0"/>
              </a:rPr>
              <a:t>Cholestasis</a:t>
            </a:r>
            <a:r>
              <a:rPr lang="en-US" sz="3000" dirty="0" smtClean="0">
                <a:cs typeface="Times New Roman" pitchFamily="18" charset="0"/>
              </a:rPr>
              <a:t>.</a:t>
            </a:r>
          </a:p>
          <a:p>
            <a:pPr indent="285750">
              <a:spcBef>
                <a:spcPct val="50000"/>
              </a:spcBef>
              <a:buFontTx/>
              <a:buChar char="•"/>
              <a:defRPr/>
            </a:pPr>
            <a:r>
              <a:rPr lang="en-US" sz="3200" dirty="0" smtClean="0"/>
              <a:t>Normal value : 40 – 125 IU/L</a:t>
            </a:r>
            <a:endParaRPr lang="en-US" sz="3000" dirty="0" smtClean="0">
              <a:cs typeface="Times New Roman" pitchFamily="18" charset="0"/>
            </a:endParaRPr>
          </a:p>
          <a:p>
            <a:endParaRPr lang="en-IN" sz="3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Reaction:</a:t>
            </a:r>
          </a:p>
        </p:txBody>
      </p:sp>
      <p:pic>
        <p:nvPicPr>
          <p:cNvPr id="4098" name="Picture 2"/>
          <p:cNvPicPr>
            <a:picLocks noChangeAspect="1" noChangeArrowheads="1"/>
          </p:cNvPicPr>
          <p:nvPr/>
        </p:nvPicPr>
        <p:blipFill>
          <a:blip r:embed="rId2" cstate="print"/>
          <a:srcRect/>
          <a:stretch>
            <a:fillRect/>
          </a:stretch>
        </p:blipFill>
        <p:spPr bwMode="auto">
          <a:xfrm>
            <a:off x="0" y="2204864"/>
            <a:ext cx="8748464" cy="4104456"/>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ormAutofit fontScale="90000"/>
          </a:bodyPr>
          <a:lstStyle/>
          <a:p>
            <a:r>
              <a:rPr lang="en-US" b="1" dirty="0">
                <a:solidFill>
                  <a:schemeClr val="bg2">
                    <a:lumMod val="25000"/>
                  </a:schemeClr>
                </a:solidFill>
                <a:latin typeface="Times New Roman" pitchFamily="16" charset="0"/>
                <a:ea typeface="WenQuanYi Micro Hei" charset="0"/>
                <a:cs typeface="WenQuanYi Micro Hei" charset="0"/>
              </a:rPr>
              <a:t/>
            </a:r>
            <a:br>
              <a:rPr lang="en-US" b="1" dirty="0">
                <a:solidFill>
                  <a:schemeClr val="bg2">
                    <a:lumMod val="25000"/>
                  </a:schemeClr>
                </a:solidFill>
                <a:latin typeface="Times New Roman" pitchFamily="16" charset="0"/>
                <a:ea typeface="WenQuanYi Micro Hei" charset="0"/>
                <a:cs typeface="WenQuanYi Micro Hei" charset="0"/>
              </a:rPr>
            </a:br>
            <a:r>
              <a:rPr lang="en-US" b="1" dirty="0">
                <a:solidFill>
                  <a:schemeClr val="bg2">
                    <a:lumMod val="25000"/>
                  </a:schemeClr>
                </a:solidFill>
                <a:latin typeface="Times New Roman" pitchFamily="16" charset="0"/>
                <a:ea typeface="WenQuanYi Micro Hei" charset="0"/>
                <a:cs typeface="WenQuanYi Micro Hei" charset="0"/>
              </a:rPr>
              <a:t/>
            </a:r>
            <a:br>
              <a:rPr lang="en-US" b="1" dirty="0">
                <a:solidFill>
                  <a:schemeClr val="bg2">
                    <a:lumMod val="25000"/>
                  </a:schemeClr>
                </a:solidFill>
                <a:latin typeface="Times New Roman" pitchFamily="16" charset="0"/>
                <a:ea typeface="WenQuanYi Micro Hei" charset="0"/>
                <a:cs typeface="WenQuanYi Micro Hei" charset="0"/>
              </a:rPr>
            </a:br>
            <a:r>
              <a:rPr lang="en-US" b="1" dirty="0">
                <a:solidFill>
                  <a:schemeClr val="bg2">
                    <a:lumMod val="25000"/>
                  </a:schemeClr>
                </a:solidFill>
                <a:latin typeface="Times New Roman" pitchFamily="16" charset="0"/>
                <a:ea typeface="WenQuanYi Micro Hei" charset="0"/>
                <a:cs typeface="WenQuanYi Micro Hei" charset="0"/>
              </a:rPr>
              <a:t> Interference</a:t>
            </a:r>
            <a:endParaRPr lang="en-GB" dirty="0">
              <a:solidFill>
                <a:schemeClr val="bg2">
                  <a:lumMod val="25000"/>
                </a:schemeClr>
              </a:solidFill>
            </a:endParaRPr>
          </a:p>
        </p:txBody>
      </p:sp>
      <p:sp>
        <p:nvSpPr>
          <p:cNvPr id="3" name="Content Placeholder 2"/>
          <p:cNvSpPr>
            <a:spLocks noGrp="1"/>
          </p:cNvSpPr>
          <p:nvPr>
            <p:ph idx="1"/>
          </p:nvPr>
        </p:nvSpPr>
        <p:spPr>
          <a:xfrm>
            <a:off x="457200" y="980728"/>
            <a:ext cx="8229600" cy="5877272"/>
          </a:xfrm>
        </p:spPr>
        <p:txBody>
          <a:bodyPr>
            <a:normAutofit fontScale="92500" lnSpcReduction="20000"/>
          </a:bodyPr>
          <a:lstStyle/>
          <a:p>
            <a:pPr marL="333375" indent="-33337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Mild elevations (&lt;500 IU/L)</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Viral hepatitis</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Alcoholic cirrhosis</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Infiltrative liver disease like lymphoma, sarcoidosis</a:t>
            </a:r>
          </a:p>
          <a:p>
            <a:pPr marL="333375" indent="-33337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Moderate elevation (500 – 1000 IU/L)</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Cholecystitic</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Gall bladder stone</a:t>
            </a:r>
          </a:p>
          <a:p>
            <a:pPr marL="333375" indent="-333375">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Severely elevation (&gt;1500 IU/L) </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Osteomalacia</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Osteoporosis</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Ricket</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Osteosarcoma</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Bone tumour</a:t>
            </a:r>
          </a:p>
          <a:p>
            <a:pPr marL="735013" lvl="1" indent="-277813">
              <a:lnSpc>
                <a:spcPct val="11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dirty="0">
                <a:solidFill>
                  <a:srgbClr val="000000"/>
                </a:solidFill>
                <a:latin typeface="Times New Roman" pitchFamily="16" charset="0"/>
                <a:ea typeface="WenQuanYi Micro Hei" charset="0"/>
                <a:cs typeface="WenQuanYi Micro Hei" charset="0"/>
              </a:rPr>
              <a:t>Paget's disease</a:t>
            </a:r>
          </a:p>
          <a:p>
            <a:pPr>
              <a:lnSpc>
                <a:spcPct val="110000"/>
              </a:lnSpc>
              <a:buNone/>
            </a:pPr>
            <a:endParaRPr lang="en-US" b="1" dirty="0">
              <a:solidFill>
                <a:srgbClr val="FF0000"/>
              </a:solidFill>
              <a:latin typeface="Times New Roman" pitchFamily="16" charset="0"/>
              <a:ea typeface="WenQuanYi Micro Hei" charset="0"/>
              <a:cs typeface="WenQuanYi Micro Hei"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5400" dirty="0" smtClean="0"/>
              <a:t>Isoenzymes  of ALP</a:t>
            </a:r>
            <a:endParaRPr lang="en-IN" dirty="0"/>
          </a:p>
        </p:txBody>
      </p:sp>
      <p:sp>
        <p:nvSpPr>
          <p:cNvPr id="3" name="Content Placeholder 2"/>
          <p:cNvSpPr>
            <a:spLocks noGrp="1"/>
          </p:cNvSpPr>
          <p:nvPr>
            <p:ph idx="1"/>
          </p:nvPr>
        </p:nvSpPr>
        <p:spPr>
          <a:xfrm>
            <a:off x="0" y="1295400"/>
            <a:ext cx="9144000" cy="5562600"/>
          </a:xfrm>
        </p:spPr>
        <p:txBody>
          <a:bodyPr>
            <a:normAutofit lnSpcReduction="10000"/>
          </a:bodyPr>
          <a:lstStyle/>
          <a:p>
            <a:pPr marL="514350" indent="-514350">
              <a:buFont typeface="Calibri" pitchFamily="34" charset="0"/>
              <a:buAutoNum type="arabicPeriod"/>
            </a:pPr>
            <a:r>
              <a:rPr lang="en-US" sz="2400" dirty="0" smtClean="0"/>
              <a:t>Alpha – 1 ALP (10%)</a:t>
            </a:r>
          </a:p>
          <a:p>
            <a:pPr marL="971550" lvl="1" indent="-514350">
              <a:buFont typeface="Arial" charset="0"/>
              <a:buChar char="•"/>
            </a:pPr>
            <a:r>
              <a:rPr lang="en-US" sz="2000" dirty="0" smtClean="0"/>
              <a:t>In biliary canaliculi epithelium, increased in obstructive jaundice</a:t>
            </a:r>
          </a:p>
          <a:p>
            <a:pPr marL="514350" indent="-514350">
              <a:buFont typeface="Calibri" pitchFamily="34" charset="0"/>
              <a:buAutoNum type="arabicPeriod"/>
            </a:pPr>
            <a:r>
              <a:rPr lang="en-US" sz="2400" dirty="0" smtClean="0"/>
              <a:t>Alpha – 2 heat labile ALP (25%)</a:t>
            </a:r>
          </a:p>
          <a:p>
            <a:pPr marL="971550" lvl="1" indent="-514350">
              <a:buFont typeface="Arial" charset="0"/>
              <a:buChar char="•"/>
            </a:pPr>
            <a:r>
              <a:rPr lang="en-US" sz="2000" dirty="0" smtClean="0"/>
              <a:t>In hepatic cells</a:t>
            </a:r>
          </a:p>
          <a:p>
            <a:pPr marL="514350" indent="-514350">
              <a:buFont typeface="Calibri" pitchFamily="34" charset="0"/>
              <a:buAutoNum type="arabicPeriod"/>
            </a:pPr>
            <a:r>
              <a:rPr lang="en-US" sz="2400" dirty="0" smtClean="0"/>
              <a:t>Alpha – 2 heat stable ALP (1%)</a:t>
            </a:r>
          </a:p>
          <a:p>
            <a:pPr marL="971550" lvl="1" indent="-514350">
              <a:buFont typeface="Arial" charset="0"/>
              <a:buChar char="•"/>
            </a:pPr>
            <a:r>
              <a:rPr lang="en-US" sz="2000" dirty="0" smtClean="0"/>
              <a:t>In placental cell so found in normal pregnancy</a:t>
            </a:r>
          </a:p>
          <a:p>
            <a:pPr marL="971550" lvl="1" indent="-514350">
              <a:buFont typeface="Arial" charset="0"/>
              <a:buChar char="•"/>
            </a:pPr>
            <a:r>
              <a:rPr lang="en-US" sz="2000" dirty="0" smtClean="0"/>
              <a:t>Regan Isoenzymes/</a:t>
            </a:r>
            <a:r>
              <a:rPr lang="en-US" sz="2000" dirty="0" err="1" smtClean="0"/>
              <a:t>carcinopla</a:t>
            </a:r>
            <a:r>
              <a:rPr lang="en-US" sz="2000" dirty="0" smtClean="0"/>
              <a:t> </a:t>
            </a:r>
            <a:r>
              <a:rPr lang="en-US" sz="2000" dirty="0" err="1" smtClean="0"/>
              <a:t>cental</a:t>
            </a:r>
            <a:r>
              <a:rPr lang="en-US" sz="2000" dirty="0" smtClean="0"/>
              <a:t> enzyme = Carcinoma of lung, liver &amp; gut</a:t>
            </a:r>
          </a:p>
          <a:p>
            <a:pPr marL="514350" indent="-514350">
              <a:buFont typeface="Calibri" pitchFamily="34" charset="0"/>
              <a:buAutoNum type="arabicPeriod"/>
            </a:pPr>
            <a:r>
              <a:rPr lang="en-US" sz="2400" dirty="0" smtClean="0"/>
              <a:t>Pre – beta ALP (50%)</a:t>
            </a:r>
          </a:p>
          <a:p>
            <a:pPr marL="971550" lvl="1" indent="-514350">
              <a:buFont typeface="Arial" charset="0"/>
              <a:buChar char="•"/>
            </a:pPr>
            <a:r>
              <a:rPr lang="en-US" sz="2000" dirty="0" smtClean="0"/>
              <a:t>Bone disease</a:t>
            </a:r>
          </a:p>
          <a:p>
            <a:pPr marL="514350" indent="-514350">
              <a:buFont typeface="Calibri" pitchFamily="34" charset="0"/>
              <a:buAutoNum type="arabicPeriod"/>
            </a:pPr>
            <a:r>
              <a:rPr lang="en-US" sz="2400" dirty="0" smtClean="0"/>
              <a:t>Gamma – ALP (10%)</a:t>
            </a:r>
          </a:p>
          <a:p>
            <a:pPr marL="971550" lvl="1" indent="-514350">
              <a:buFont typeface="Arial" charset="0"/>
              <a:buChar char="•"/>
            </a:pPr>
            <a:r>
              <a:rPr lang="en-US" sz="2000" dirty="0" smtClean="0"/>
              <a:t>Intestinal cells</a:t>
            </a:r>
          </a:p>
          <a:p>
            <a:pPr marL="514350" indent="-514350">
              <a:buFont typeface="Calibri" pitchFamily="34" charset="0"/>
              <a:buAutoNum type="arabicPeriod"/>
            </a:pPr>
            <a:r>
              <a:rPr lang="en-US" sz="2400" dirty="0" smtClean="0"/>
              <a:t>Leukocyte ALP </a:t>
            </a:r>
          </a:p>
          <a:p>
            <a:pPr marL="971550" lvl="1" indent="-514350">
              <a:buFont typeface="Arial" charset="0"/>
              <a:buChar char="•"/>
            </a:pPr>
            <a:r>
              <a:rPr lang="en-US" sz="2000" dirty="0" smtClean="0"/>
              <a:t>Decrease in chronic myeloid leukemia</a:t>
            </a:r>
          </a:p>
          <a:p>
            <a:pPr marL="971550" lvl="1" indent="-514350">
              <a:buFont typeface="Arial" charset="0"/>
              <a:buChar char="•"/>
            </a:pPr>
            <a:r>
              <a:rPr lang="en-US" sz="2000" dirty="0" smtClean="0"/>
              <a:t>Increase in lymphoma</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n-US" dirty="0" smtClean="0"/>
              <a:t>5’ – Nucleotidase/Nucleotide</a:t>
            </a:r>
            <a:br>
              <a:rPr lang="en-US" dirty="0" smtClean="0"/>
            </a:br>
            <a:r>
              <a:rPr lang="en-US" dirty="0" smtClean="0"/>
              <a:t> Phosphatase</a:t>
            </a:r>
            <a:endParaRPr lang="en-IN" dirty="0"/>
          </a:p>
        </p:txBody>
      </p:sp>
      <p:sp>
        <p:nvSpPr>
          <p:cNvPr id="3" name="Content Placeholder 2"/>
          <p:cNvSpPr>
            <a:spLocks noGrp="1"/>
          </p:cNvSpPr>
          <p:nvPr>
            <p:ph idx="1"/>
          </p:nvPr>
        </p:nvSpPr>
        <p:spPr>
          <a:xfrm>
            <a:off x="0" y="1828800"/>
            <a:ext cx="8915400" cy="4495800"/>
          </a:xfrm>
        </p:spPr>
        <p:txBody>
          <a:bodyPr>
            <a:noAutofit/>
          </a:bodyPr>
          <a:lstStyle/>
          <a:p>
            <a:pPr>
              <a:buFont typeface="Arial" pitchFamily="34" charset="0"/>
              <a:buChar char="•"/>
              <a:defRPr/>
            </a:pPr>
            <a:r>
              <a:rPr lang="en-US" sz="3600" dirty="0" smtClean="0"/>
              <a:t>Ecto – enzyme - enzyme present on cell membrane</a:t>
            </a:r>
          </a:p>
          <a:p>
            <a:pPr>
              <a:buFont typeface="Arial" pitchFamily="34" charset="0"/>
              <a:buChar char="•"/>
              <a:defRPr/>
            </a:pPr>
            <a:r>
              <a:rPr lang="en-US" sz="3600" dirty="0" smtClean="0"/>
              <a:t> Normal value : 2 – 10 IU/L</a:t>
            </a:r>
          </a:p>
          <a:p>
            <a:pPr>
              <a:buFont typeface="Arial" pitchFamily="34" charset="0"/>
              <a:buChar char="•"/>
              <a:defRPr/>
            </a:pPr>
            <a:r>
              <a:rPr lang="en-US" sz="3600" dirty="0" smtClean="0"/>
              <a:t> Moderate increase in hepatitis</a:t>
            </a:r>
          </a:p>
          <a:p>
            <a:pPr>
              <a:buFont typeface="Arial" pitchFamily="34" charset="0"/>
              <a:buChar char="•"/>
              <a:defRPr/>
            </a:pPr>
            <a:r>
              <a:rPr lang="en-US" sz="3600" dirty="0" smtClean="0"/>
              <a:t> Very high in biliary obstruction</a:t>
            </a:r>
          </a:p>
          <a:p>
            <a:pPr>
              <a:buFont typeface="Arial" pitchFamily="34" charset="0"/>
              <a:buChar char="•"/>
              <a:defRPr/>
            </a:pPr>
            <a:r>
              <a:rPr lang="en-US" sz="3600" dirty="0" smtClean="0"/>
              <a:t> Value does not affected in any type of bone diseases.</a:t>
            </a:r>
          </a:p>
          <a:p>
            <a:endParaRPr lang="en-IN"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6104"/>
          </a:xfrm>
        </p:spPr>
        <p:txBody>
          <a:bodyPr/>
          <a:lstStyle/>
          <a:p>
            <a:r>
              <a:rPr lang="en-GB" b="1" dirty="0"/>
              <a:t>Bilirubin Pathway</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 y="1222851"/>
            <a:ext cx="4648200" cy="5014461"/>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716016" y="990600"/>
            <a:ext cx="4427984" cy="5715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5356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459113"/>
            <a:ext cx="7460586" cy="527979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5356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5356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5356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5356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6752"/>
          </a:xfrm>
        </p:spPr>
        <p:txBody>
          <a:bodyPr>
            <a:normAutofit fontScale="90000"/>
          </a:bodyPr>
          <a:lstStyle/>
          <a:p>
            <a:r>
              <a:rPr lang="en-GB" dirty="0" smtClean="0"/>
              <a:t>Different </a:t>
            </a:r>
            <a:r>
              <a:rPr lang="en-GB" dirty="0"/>
              <a:t>between Unconjugated &amp; Conjugated Bilirubin</a:t>
            </a:r>
          </a:p>
        </p:txBody>
      </p:sp>
      <p:graphicFrame>
        <p:nvGraphicFramePr>
          <p:cNvPr id="6" name="Content Placeholder 5"/>
          <p:cNvGraphicFramePr>
            <a:graphicFrameLocks noGrp="1"/>
          </p:cNvGraphicFramePr>
          <p:nvPr>
            <p:ph idx="1"/>
          </p:nvPr>
        </p:nvGraphicFramePr>
        <p:xfrm>
          <a:off x="457200" y="1828800"/>
          <a:ext cx="8229600" cy="4599961"/>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471813">
                <a:tc>
                  <a:txBody>
                    <a:bodyPr/>
                    <a:lstStyle/>
                    <a:p>
                      <a:endParaRPr lang="en-GB" dirty="0"/>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UNCONJUGATED</a:t>
                      </a:r>
                    </a:p>
                  </a:txBody>
                  <a:tcPr marL="91438" marR="91438"/>
                </a:tc>
                <a:tc>
                  <a:txBody>
                    <a:bodyPr/>
                    <a:lstStyle/>
                    <a:p>
                      <a:r>
                        <a:rPr lang="en-GB" sz="2400" dirty="0"/>
                        <a:t>CONJUGATED</a:t>
                      </a:r>
                    </a:p>
                  </a:txBody>
                  <a:tcPr marL="91438" marR="91438"/>
                </a:tc>
                <a:extLst>
                  <a:ext uri="{0D108BD9-81ED-4DB2-BD59-A6C34878D82A}">
                    <a16:rowId xmlns="" xmlns:a16="http://schemas.microsoft.com/office/drawing/2014/main" val="10000"/>
                  </a:ext>
                </a:extLst>
              </a:tr>
              <a:tr h="531508">
                <a:tc>
                  <a:txBody>
                    <a:bodyPr/>
                    <a:lstStyle/>
                    <a:p>
                      <a:r>
                        <a:rPr lang="en-GB" sz="2800" dirty="0"/>
                        <a:t>In water</a:t>
                      </a:r>
                    </a:p>
                  </a:txBody>
                  <a:tcPr marL="91438" marR="91438"/>
                </a:tc>
                <a:tc>
                  <a:txBody>
                    <a:bodyPr/>
                    <a:lstStyle/>
                    <a:p>
                      <a:r>
                        <a:rPr lang="en-GB" sz="2800" dirty="0"/>
                        <a:t>Insoluble</a:t>
                      </a:r>
                    </a:p>
                  </a:txBody>
                  <a:tcPr marL="91438" marR="91438"/>
                </a:tc>
                <a:tc>
                  <a:txBody>
                    <a:bodyPr/>
                    <a:lstStyle/>
                    <a:p>
                      <a:r>
                        <a:rPr lang="en-GB" sz="2800" dirty="0"/>
                        <a:t>Soluble</a:t>
                      </a:r>
                    </a:p>
                  </a:txBody>
                  <a:tcPr marL="91438" marR="91438"/>
                </a:tc>
                <a:extLst>
                  <a:ext uri="{0D108BD9-81ED-4DB2-BD59-A6C34878D82A}">
                    <a16:rowId xmlns="" xmlns:a16="http://schemas.microsoft.com/office/drawing/2014/main" val="10001"/>
                  </a:ext>
                </a:extLst>
              </a:tr>
              <a:tr h="471813">
                <a:tc>
                  <a:txBody>
                    <a:bodyPr/>
                    <a:lstStyle/>
                    <a:p>
                      <a:r>
                        <a:rPr lang="en-GB" sz="2800" dirty="0"/>
                        <a:t>In alcohol</a:t>
                      </a:r>
                    </a:p>
                  </a:txBody>
                  <a:tcPr marL="91438" marR="91438"/>
                </a:tc>
                <a:tc>
                  <a:txBody>
                    <a:bodyPr/>
                    <a:lstStyle/>
                    <a:p>
                      <a:r>
                        <a:rPr lang="en-GB" sz="2800" dirty="0"/>
                        <a:t>Soluble</a:t>
                      </a:r>
                    </a:p>
                  </a:txBody>
                  <a:tcPr marL="91438" marR="91438"/>
                </a:tc>
                <a:tc>
                  <a:txBody>
                    <a:bodyPr/>
                    <a:lstStyle/>
                    <a:p>
                      <a:r>
                        <a:rPr lang="en-GB" sz="2800" dirty="0"/>
                        <a:t>Soluble</a:t>
                      </a:r>
                    </a:p>
                  </a:txBody>
                  <a:tcPr marL="91438" marR="91438"/>
                </a:tc>
                <a:extLst>
                  <a:ext uri="{0D108BD9-81ED-4DB2-BD59-A6C34878D82A}">
                    <a16:rowId xmlns="" xmlns:a16="http://schemas.microsoft.com/office/drawing/2014/main" val="10002"/>
                  </a:ext>
                </a:extLst>
              </a:tr>
              <a:tr h="471813">
                <a:tc>
                  <a:txBody>
                    <a:bodyPr/>
                    <a:lstStyle/>
                    <a:p>
                      <a:r>
                        <a:rPr lang="en-GB" sz="2800" dirty="0"/>
                        <a:t>Normal</a:t>
                      </a:r>
                    </a:p>
                  </a:txBody>
                  <a:tcPr marL="91438" marR="91438"/>
                </a:tc>
                <a:tc>
                  <a:txBody>
                    <a:bodyPr/>
                    <a:lstStyle/>
                    <a:p>
                      <a:r>
                        <a:rPr lang="en-GB" sz="2800" dirty="0"/>
                        <a:t>&lt;</a:t>
                      </a:r>
                      <a:r>
                        <a:rPr lang="en-GB" sz="2800" dirty="0" smtClean="0"/>
                        <a:t>1.2</a:t>
                      </a:r>
                      <a:endParaRPr lang="en-GB" sz="2800" dirty="0"/>
                    </a:p>
                  </a:txBody>
                  <a:tcPr marL="91438" marR="91438"/>
                </a:tc>
                <a:tc>
                  <a:txBody>
                    <a:bodyPr/>
                    <a:lstStyle/>
                    <a:p>
                      <a:r>
                        <a:rPr lang="en-GB" sz="3200" dirty="0"/>
                        <a:t>&lt;0.4</a:t>
                      </a:r>
                    </a:p>
                  </a:txBody>
                  <a:tcPr marL="91438" marR="91438"/>
                </a:tc>
                <a:extLst>
                  <a:ext uri="{0D108BD9-81ED-4DB2-BD59-A6C34878D82A}">
                    <a16:rowId xmlns="" xmlns:a16="http://schemas.microsoft.com/office/drawing/2014/main" val="10003"/>
                  </a:ext>
                </a:extLst>
              </a:tr>
              <a:tr h="471813">
                <a:tc>
                  <a:txBody>
                    <a:bodyPr/>
                    <a:lstStyle/>
                    <a:p>
                      <a:r>
                        <a:rPr lang="en-GB" sz="2800" dirty="0"/>
                        <a:t>In</a:t>
                      </a:r>
                      <a:r>
                        <a:rPr lang="en-GB" sz="2800" baseline="0" dirty="0"/>
                        <a:t> bile</a:t>
                      </a:r>
                      <a:endParaRPr lang="en-GB" sz="2800" dirty="0"/>
                    </a:p>
                  </a:txBody>
                  <a:tcPr marL="91438" marR="91438"/>
                </a:tc>
                <a:tc>
                  <a:txBody>
                    <a:bodyPr/>
                    <a:lstStyle/>
                    <a:p>
                      <a:r>
                        <a:rPr lang="en-GB" sz="2800" dirty="0"/>
                        <a:t>Absent</a:t>
                      </a:r>
                    </a:p>
                  </a:txBody>
                  <a:tcPr marL="91438" marR="91438"/>
                </a:tc>
                <a:tc>
                  <a:txBody>
                    <a:bodyPr/>
                    <a:lstStyle/>
                    <a:p>
                      <a:r>
                        <a:rPr lang="en-GB" sz="2800" dirty="0"/>
                        <a:t>Present</a:t>
                      </a:r>
                    </a:p>
                  </a:txBody>
                  <a:tcPr marL="91438" marR="91438"/>
                </a:tc>
                <a:extLst>
                  <a:ext uri="{0D108BD9-81ED-4DB2-BD59-A6C34878D82A}">
                    <a16:rowId xmlns="" xmlns:a16="http://schemas.microsoft.com/office/drawing/2014/main" val="10004"/>
                  </a:ext>
                </a:extLst>
              </a:tr>
              <a:tr h="471813">
                <a:tc>
                  <a:txBody>
                    <a:bodyPr/>
                    <a:lstStyle/>
                    <a:p>
                      <a:r>
                        <a:rPr lang="en-GB" sz="2800" dirty="0"/>
                        <a:t>In Urine</a:t>
                      </a:r>
                    </a:p>
                  </a:txBody>
                  <a:tcPr marL="91438" marR="91438"/>
                </a:tc>
                <a:tc>
                  <a:txBody>
                    <a:bodyPr/>
                    <a:lstStyle/>
                    <a:p>
                      <a:r>
                        <a:rPr lang="en-GB" sz="2800" dirty="0"/>
                        <a:t>Always absent</a:t>
                      </a:r>
                    </a:p>
                  </a:txBody>
                  <a:tcPr marL="91438" marR="91438"/>
                </a:tc>
                <a:tc>
                  <a:txBody>
                    <a:bodyPr/>
                    <a:lstStyle/>
                    <a:p>
                      <a:r>
                        <a:rPr lang="en-GB" sz="2800" dirty="0"/>
                        <a:t>Normally</a:t>
                      </a:r>
                      <a:r>
                        <a:rPr lang="en-GB" sz="2800" baseline="0" dirty="0"/>
                        <a:t> absent</a:t>
                      </a:r>
                      <a:endParaRPr lang="en-GB" sz="2800" dirty="0"/>
                    </a:p>
                  </a:txBody>
                  <a:tcPr marL="91438" marR="91438"/>
                </a:tc>
                <a:extLst>
                  <a:ext uri="{0D108BD9-81ED-4DB2-BD59-A6C34878D82A}">
                    <a16:rowId xmlns="" xmlns:a16="http://schemas.microsoft.com/office/drawing/2014/main" val="10005"/>
                  </a:ext>
                </a:extLst>
              </a:tr>
              <a:tr h="802910">
                <a:tc>
                  <a:txBody>
                    <a:bodyPr/>
                    <a:lstStyle/>
                    <a:p>
                      <a:r>
                        <a:rPr lang="en-GB" sz="2800" dirty="0"/>
                        <a:t>Diffusion into tissues</a:t>
                      </a:r>
                    </a:p>
                  </a:txBody>
                  <a:tcPr marL="91438" marR="91438"/>
                </a:tc>
                <a:tc>
                  <a:txBody>
                    <a:bodyPr/>
                    <a:lstStyle/>
                    <a:p>
                      <a:r>
                        <a:rPr lang="en-GB" sz="2800" dirty="0"/>
                        <a:t>Diffuses-yellow colour</a:t>
                      </a:r>
                    </a:p>
                  </a:txBody>
                  <a:tcPr marL="91438" marR="91438"/>
                </a:tc>
                <a:tc>
                  <a:txBody>
                    <a:bodyPr/>
                    <a:lstStyle/>
                    <a:p>
                      <a:r>
                        <a:rPr lang="en-GB" sz="2800" dirty="0"/>
                        <a:t>Doesn’t diffuse</a:t>
                      </a:r>
                    </a:p>
                  </a:txBody>
                  <a:tcPr marL="91438" marR="91438"/>
                </a:tc>
                <a:extLst>
                  <a:ext uri="{0D108BD9-81ED-4DB2-BD59-A6C34878D82A}">
                    <a16:rowId xmlns="" xmlns:a16="http://schemas.microsoft.com/office/drawing/2014/main" val="10007"/>
                  </a:ext>
                </a:extLst>
              </a:tr>
              <a:tr h="471813">
                <a:tc>
                  <a:txBody>
                    <a:bodyPr/>
                    <a:lstStyle/>
                    <a:p>
                      <a:r>
                        <a:rPr lang="en-GB" sz="2800" dirty="0"/>
                        <a:t>Van den bergh</a:t>
                      </a:r>
                    </a:p>
                  </a:txBody>
                  <a:tcPr marL="91438" marR="91438"/>
                </a:tc>
                <a:tc>
                  <a:txBody>
                    <a:bodyPr/>
                    <a:lstStyle/>
                    <a:p>
                      <a:r>
                        <a:rPr lang="en-GB" sz="2800" dirty="0"/>
                        <a:t>Indirect +</a:t>
                      </a:r>
                    </a:p>
                  </a:txBody>
                  <a:tcPr marL="91438" marR="91438"/>
                </a:tc>
                <a:tc>
                  <a:txBody>
                    <a:bodyPr/>
                    <a:lstStyle/>
                    <a:p>
                      <a:r>
                        <a:rPr lang="en-GB" sz="2800" dirty="0"/>
                        <a:t>Direct +</a:t>
                      </a:r>
                    </a:p>
                  </a:txBody>
                  <a:tcPr marL="91438" marR="91438"/>
                </a:tc>
                <a:extLst>
                  <a:ext uri="{0D108BD9-81ED-4DB2-BD59-A6C34878D82A}">
                    <a16:rowId xmlns="" xmlns:a16="http://schemas.microsoft.com/office/drawing/2014/main" val="10008"/>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xUkrUTaAF329L9ejQhU5IA.jpg"/>
          <p:cNvPicPr>
            <a:picLocks noGrp="1" noChangeAspect="1"/>
          </p:cNvPicPr>
          <p:nvPr>
            <p:ph idx="1"/>
          </p:nvPr>
        </p:nvPicPr>
        <p:blipFill>
          <a:blip r:embed="rId2" cstate="print"/>
          <a:srcRect/>
          <a:stretch>
            <a:fillRect/>
          </a:stretch>
        </p:blipFill>
        <p:spPr>
          <a:xfrm>
            <a:off x="0" y="85725"/>
            <a:ext cx="9144000" cy="665162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642938"/>
          </a:xfrm>
          <a:solidFill>
            <a:schemeClr val="bg1"/>
          </a:solidFill>
        </p:spPr>
        <p:txBody>
          <a:bodyPr>
            <a:normAutofit fontScale="90000"/>
          </a:bodyPr>
          <a:lstStyle/>
          <a:p>
            <a:r>
              <a:rPr lang="en-US" b="1" dirty="0"/>
              <a:t>Type &amp; Cause of Jaundice</a:t>
            </a:r>
          </a:p>
        </p:txBody>
      </p:sp>
      <p:sp>
        <p:nvSpPr>
          <p:cNvPr id="24579" name="Content Placeholder 2"/>
          <p:cNvSpPr>
            <a:spLocks noGrp="1"/>
          </p:cNvSpPr>
          <p:nvPr>
            <p:ph sz="half" idx="1"/>
          </p:nvPr>
        </p:nvSpPr>
        <p:spPr>
          <a:xfrm>
            <a:off x="0" y="642938"/>
            <a:ext cx="4000500" cy="4357687"/>
          </a:xfrm>
          <a:solidFill>
            <a:schemeClr val="bg2"/>
          </a:solidFill>
        </p:spPr>
        <p:txBody>
          <a:bodyPr>
            <a:normAutofit/>
          </a:bodyPr>
          <a:lstStyle/>
          <a:p>
            <a:pPr eaLnBrk="1" hangingPunct="1">
              <a:buFont typeface="Wingdings" pitchFamily="2" charset="2"/>
              <a:buChar char="Ø"/>
            </a:pPr>
            <a:r>
              <a:rPr lang="en-GB" sz="2400" b="1" dirty="0"/>
              <a:t>Pre-hepatic Jaundice</a:t>
            </a:r>
          </a:p>
          <a:p>
            <a:pPr lvl="1" eaLnBrk="1" hangingPunct="1">
              <a:buFont typeface="Wingdings" pitchFamily="2" charset="2"/>
              <a:buChar char="ü"/>
            </a:pPr>
            <a:r>
              <a:rPr lang="en-GB" dirty="0"/>
              <a:t>Neonatal (Physiological) Jaundice</a:t>
            </a:r>
          </a:p>
          <a:p>
            <a:pPr lvl="1" eaLnBrk="1" hangingPunct="1">
              <a:buFont typeface="Wingdings" pitchFamily="2" charset="2"/>
              <a:buChar char="ü"/>
            </a:pPr>
            <a:r>
              <a:rPr lang="en-GB" dirty="0"/>
              <a:t>Malaria</a:t>
            </a:r>
          </a:p>
          <a:p>
            <a:pPr lvl="1" eaLnBrk="1" hangingPunct="1">
              <a:buFont typeface="Wingdings" pitchFamily="2" charset="2"/>
              <a:buChar char="ü"/>
            </a:pPr>
            <a:r>
              <a:rPr lang="en-GB" dirty="0"/>
              <a:t>G 6 PD deficiency </a:t>
            </a:r>
          </a:p>
          <a:p>
            <a:pPr lvl="1" eaLnBrk="1" hangingPunct="1">
              <a:buFont typeface="Wingdings" pitchFamily="2" charset="2"/>
              <a:buChar char="ü"/>
            </a:pPr>
            <a:r>
              <a:rPr lang="en-GB" dirty="0"/>
              <a:t>Thalassaemia</a:t>
            </a:r>
          </a:p>
          <a:p>
            <a:pPr lvl="1" eaLnBrk="1" hangingPunct="1">
              <a:buFont typeface="Wingdings" pitchFamily="2" charset="2"/>
              <a:buChar char="ü"/>
            </a:pPr>
            <a:r>
              <a:rPr lang="en-GB" dirty="0"/>
              <a:t>Sickle cell disease </a:t>
            </a:r>
          </a:p>
          <a:p>
            <a:pPr lvl="1" eaLnBrk="1" hangingPunct="1">
              <a:buFont typeface="Wingdings" pitchFamily="2" charset="2"/>
              <a:buChar char="ü"/>
            </a:pPr>
            <a:r>
              <a:rPr lang="en-GB" dirty="0"/>
              <a:t>Mis-match Blood Transfusion </a:t>
            </a:r>
          </a:p>
          <a:p>
            <a:pPr lvl="1" eaLnBrk="1" hangingPunct="1">
              <a:buFont typeface="Wingdings" pitchFamily="2" charset="2"/>
              <a:buChar char="ü"/>
            </a:pPr>
            <a:r>
              <a:rPr lang="en-GB" dirty="0"/>
              <a:t>Auto-immune</a:t>
            </a:r>
          </a:p>
          <a:p>
            <a:endParaRPr lang="en-US" dirty="0"/>
          </a:p>
        </p:txBody>
      </p:sp>
      <p:sp>
        <p:nvSpPr>
          <p:cNvPr id="4" name="Content Placeholder 3"/>
          <p:cNvSpPr>
            <a:spLocks noGrp="1"/>
          </p:cNvSpPr>
          <p:nvPr>
            <p:ph sz="half" idx="2"/>
          </p:nvPr>
        </p:nvSpPr>
        <p:spPr>
          <a:xfrm>
            <a:off x="4000500" y="642938"/>
            <a:ext cx="5143500" cy="4357687"/>
          </a:xfrm>
          <a:solidFill>
            <a:schemeClr val="accent4">
              <a:lumMod val="60000"/>
              <a:lumOff val="40000"/>
            </a:schemeClr>
          </a:solidFill>
        </p:spPr>
        <p:txBody>
          <a:bodyPr>
            <a:normAutofit/>
          </a:bodyPr>
          <a:lstStyle/>
          <a:p>
            <a:pPr eaLnBrk="1" hangingPunct="1">
              <a:buFont typeface="Wingdings" pitchFamily="2" charset="2"/>
              <a:buChar char="Ø"/>
              <a:defRPr/>
            </a:pPr>
            <a:r>
              <a:rPr lang="en-GB" sz="2400" b="1" dirty="0"/>
              <a:t>Intra-Hepatic Jaundice</a:t>
            </a:r>
          </a:p>
          <a:p>
            <a:pPr lvl="1" eaLnBrk="1" hangingPunct="1">
              <a:buFont typeface="Wingdings" pitchFamily="2" charset="2"/>
              <a:buChar char="ü"/>
              <a:defRPr/>
            </a:pPr>
            <a:r>
              <a:rPr lang="en-GB" dirty="0"/>
              <a:t>Acute Viral hepatitis</a:t>
            </a:r>
          </a:p>
          <a:p>
            <a:pPr lvl="1" eaLnBrk="1" hangingPunct="1">
              <a:buFont typeface="Wingdings" pitchFamily="2" charset="2"/>
              <a:buChar char="ü"/>
              <a:defRPr/>
            </a:pPr>
            <a:r>
              <a:rPr lang="en-GB" dirty="0"/>
              <a:t>Alcohol Cirrhosis</a:t>
            </a:r>
          </a:p>
          <a:p>
            <a:pPr lvl="1" eaLnBrk="1" hangingPunct="1">
              <a:buFont typeface="Wingdings" pitchFamily="2" charset="2"/>
              <a:buChar char="ü"/>
              <a:defRPr/>
            </a:pPr>
            <a:r>
              <a:rPr lang="en-GB" dirty="0"/>
              <a:t> Cirrhosis of Liver </a:t>
            </a:r>
          </a:p>
          <a:p>
            <a:pPr lvl="1" eaLnBrk="1" hangingPunct="1">
              <a:buFont typeface="Wingdings" pitchFamily="2" charset="2"/>
              <a:buChar char="ü"/>
              <a:defRPr/>
            </a:pPr>
            <a:r>
              <a:rPr lang="en-GB" dirty="0"/>
              <a:t> Primray Biliary Cirrhosis, </a:t>
            </a:r>
          </a:p>
          <a:p>
            <a:pPr lvl="1" eaLnBrk="1" hangingPunct="1">
              <a:buFont typeface="Wingdings" pitchFamily="2" charset="2"/>
              <a:buChar char="ü"/>
              <a:defRPr/>
            </a:pPr>
            <a:r>
              <a:rPr lang="en-GB" dirty="0"/>
              <a:t> Haemochromatosis</a:t>
            </a:r>
          </a:p>
          <a:p>
            <a:pPr lvl="1" eaLnBrk="1" hangingPunct="1">
              <a:buFont typeface="Wingdings" pitchFamily="2" charset="2"/>
              <a:buChar char="ü"/>
              <a:defRPr/>
            </a:pPr>
            <a:r>
              <a:rPr lang="en-GB" dirty="0"/>
              <a:t> Wilson Disease </a:t>
            </a:r>
          </a:p>
          <a:p>
            <a:pPr lvl="1" eaLnBrk="1" hangingPunct="1">
              <a:buFont typeface="Wingdings" pitchFamily="2" charset="2"/>
              <a:buChar char="ü"/>
              <a:defRPr/>
            </a:pPr>
            <a:r>
              <a:rPr lang="en-GB" dirty="0"/>
              <a:t>Alpha-1 antitrypsin deficiency</a:t>
            </a:r>
          </a:p>
          <a:p>
            <a:pPr lvl="1" eaLnBrk="1" hangingPunct="1">
              <a:buFont typeface="Wingdings" pitchFamily="2" charset="2"/>
              <a:buChar char="ü"/>
              <a:defRPr/>
            </a:pPr>
            <a:r>
              <a:rPr lang="en-GB" dirty="0"/>
              <a:t>Drug induce – Quinine Group, NSAID, Chemotherapeutic drugs </a:t>
            </a:r>
          </a:p>
          <a:p>
            <a:pPr>
              <a:defRPr/>
            </a:pPr>
            <a:endParaRPr lang="en-US" dirty="0"/>
          </a:p>
        </p:txBody>
      </p:sp>
      <p:sp>
        <p:nvSpPr>
          <p:cNvPr id="5" name="Content Placeholder 2"/>
          <p:cNvSpPr txBox="1">
            <a:spLocks/>
          </p:cNvSpPr>
          <p:nvPr/>
        </p:nvSpPr>
        <p:spPr bwMode="auto">
          <a:xfrm>
            <a:off x="0" y="5000625"/>
            <a:ext cx="9144000" cy="1857375"/>
          </a:xfrm>
          <a:prstGeom prst="rect">
            <a:avLst/>
          </a:prstGeom>
          <a:solidFill>
            <a:schemeClr val="bg2">
              <a:lumMod val="75000"/>
            </a:schemeClr>
          </a:solidFill>
          <a:ln w="9525">
            <a:noFill/>
            <a:miter lim="800000"/>
            <a:headEnd/>
            <a:tailEnd/>
          </a:ln>
        </p:spPr>
        <p:txBody>
          <a:bodyPr/>
          <a:lstStyle/>
          <a:p>
            <a:pPr marL="342900" indent="-342900" defTabSz="914400">
              <a:spcBef>
                <a:spcPct val="20000"/>
              </a:spcBef>
              <a:buClrTx/>
              <a:buSzTx/>
              <a:buFont typeface="Wingdings" pitchFamily="2" charset="2"/>
              <a:buChar char="Ø"/>
              <a:defRPr/>
            </a:pPr>
            <a:r>
              <a:rPr lang="en-GB" b="1" dirty="0">
                <a:solidFill>
                  <a:schemeClr val="tx1"/>
                </a:solidFill>
                <a:latin typeface="+mn-lt"/>
              </a:rPr>
              <a:t>Post Hepatic Jaundice</a:t>
            </a:r>
          </a:p>
          <a:p>
            <a:pPr lvl="1" defTabSz="914400">
              <a:spcBef>
                <a:spcPct val="20000"/>
              </a:spcBef>
              <a:buClrTx/>
              <a:buSzTx/>
              <a:buFont typeface="Wingdings" pitchFamily="2" charset="2"/>
              <a:buChar char="ü"/>
              <a:defRPr/>
            </a:pPr>
            <a:r>
              <a:rPr lang="en-GB" dirty="0">
                <a:solidFill>
                  <a:schemeClr val="tx1"/>
                </a:solidFill>
                <a:latin typeface="+mn-lt"/>
              </a:rPr>
              <a:t> Gall Bladder  - Common Bile Duct -  Pancreatic duct Stone</a:t>
            </a:r>
          </a:p>
          <a:p>
            <a:pPr lvl="1" defTabSz="914400">
              <a:spcBef>
                <a:spcPct val="20000"/>
              </a:spcBef>
              <a:buClrTx/>
              <a:buSzTx/>
              <a:buFont typeface="Wingdings" pitchFamily="2" charset="2"/>
              <a:buChar char="ü"/>
              <a:defRPr/>
            </a:pPr>
            <a:r>
              <a:rPr lang="en-GB" dirty="0">
                <a:solidFill>
                  <a:schemeClr val="tx1"/>
                </a:solidFill>
                <a:latin typeface="+mn-lt"/>
              </a:rPr>
              <a:t> Gall Bladder  - Hepatic – Pancreatic – Duodenal Carcinoma</a:t>
            </a:r>
          </a:p>
          <a:p>
            <a:pPr lvl="1" defTabSz="914400">
              <a:spcBef>
                <a:spcPct val="20000"/>
              </a:spcBef>
              <a:buClrTx/>
              <a:buSzTx/>
              <a:defRPr/>
            </a:pPr>
            <a:endParaRPr lang="en-GB" dirty="0">
              <a:solidFill>
                <a:schemeClr val="tx1"/>
              </a:solidFill>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PHYSIOLOGIC JAUNDICE OF THE NEWBORN</a:t>
            </a:r>
          </a:p>
        </p:txBody>
      </p:sp>
      <p:pic>
        <p:nvPicPr>
          <p:cNvPr id="2051" name="Picture 3"/>
          <p:cNvPicPr>
            <a:picLocks noGrp="1" noChangeAspect="1" noChangeArrowheads="1"/>
          </p:cNvPicPr>
          <p:nvPr>
            <p:ph idx="1"/>
          </p:nvPr>
        </p:nvPicPr>
        <p:blipFill>
          <a:blip r:embed="rId2" cstate="print"/>
          <a:srcRect/>
          <a:stretch>
            <a:fillRect/>
          </a:stretch>
        </p:blipFill>
        <p:spPr bwMode="auto">
          <a:xfrm>
            <a:off x="670278" y="1935163"/>
            <a:ext cx="8078186" cy="4389437"/>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PHOTOTHERAPY</a:t>
            </a:r>
            <a:br>
              <a:rPr lang="en-GB" dirty="0"/>
            </a:b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70278" y="1935163"/>
            <a:ext cx="7803444" cy="438943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225679" y="228600"/>
          <a:ext cx="8692716" cy="6503240"/>
        </p:xfrm>
        <a:graphic>
          <a:graphicData uri="http://schemas.openxmlformats.org/drawingml/2006/table">
            <a:tbl>
              <a:tblPr firstRow="1" bandRow="1">
                <a:effectLst/>
                <a:tableStyleId>{F5AB1C69-6EDB-4FF4-983F-18BD219EF322}</a:tableStyleId>
              </a:tblPr>
              <a:tblGrid>
                <a:gridCol w="2533672">
                  <a:extLst>
                    <a:ext uri="{9D8B030D-6E8A-4147-A177-3AD203B41FA5}">
                      <a16:colId xmlns="" xmlns:a16="http://schemas.microsoft.com/office/drawing/2014/main" val="20000"/>
                    </a:ext>
                  </a:extLst>
                </a:gridCol>
                <a:gridCol w="144781"/>
                <a:gridCol w="1737375">
                  <a:extLst>
                    <a:ext uri="{9D8B030D-6E8A-4147-A177-3AD203B41FA5}">
                      <a16:colId xmlns="" xmlns:a16="http://schemas.microsoft.com/office/drawing/2014/main" val="20001"/>
                    </a:ext>
                  </a:extLst>
                </a:gridCol>
                <a:gridCol w="2244110"/>
                <a:gridCol w="116840"/>
                <a:gridCol w="1915938">
                  <a:extLst>
                    <a:ext uri="{9D8B030D-6E8A-4147-A177-3AD203B41FA5}">
                      <a16:colId xmlns="" xmlns:a16="http://schemas.microsoft.com/office/drawing/2014/main" val="20003"/>
                    </a:ext>
                  </a:extLst>
                </a:gridCol>
              </a:tblGrid>
              <a:tr h="940085">
                <a:tc>
                  <a:txBody>
                    <a:bodyPr/>
                    <a:lstStyle/>
                    <a:p>
                      <a:pPr algn="ctr">
                        <a:lnSpc>
                          <a:spcPct val="100000"/>
                        </a:lnSpc>
                      </a:pPr>
                      <a:r>
                        <a:rPr lang="en-US" sz="2000" dirty="0">
                          <a:solidFill>
                            <a:schemeClr val="tx1"/>
                          </a:solidFill>
                        </a:rPr>
                        <a:t>Features</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2">
                  <a:txBody>
                    <a:bodyPr/>
                    <a:lstStyle/>
                    <a:p>
                      <a:pPr algn="ctr">
                        <a:lnSpc>
                          <a:spcPct val="100000"/>
                        </a:lnSpc>
                      </a:pPr>
                      <a:r>
                        <a:rPr lang="en-US" sz="2000" dirty="0">
                          <a:solidFill>
                            <a:schemeClr val="tx1"/>
                          </a:solidFill>
                        </a:rPr>
                        <a:t>Pre-hepatic</a:t>
                      </a:r>
                    </a:p>
                    <a:p>
                      <a:pPr algn="ctr">
                        <a:lnSpc>
                          <a:spcPct val="100000"/>
                        </a:lnSpc>
                      </a:pPr>
                      <a:r>
                        <a:rPr lang="en-US" sz="2000" dirty="0">
                          <a:solidFill>
                            <a:schemeClr val="tx1"/>
                          </a:solidFill>
                        </a:rPr>
                        <a:t>Heamolytic</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lnSpc>
                          <a:spcPct val="100000"/>
                        </a:lnSpc>
                      </a:pPr>
                      <a:endParaRPr lang="en-US" sz="2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en-US" sz="2000" dirty="0">
                          <a:solidFill>
                            <a:schemeClr val="tx1"/>
                          </a:solidFill>
                        </a:rPr>
                        <a:t>Hepatic Hepatocellular</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2">
                  <a:txBody>
                    <a:bodyPr/>
                    <a:lstStyle/>
                    <a:p>
                      <a:pPr algn="ctr">
                        <a:lnSpc>
                          <a:spcPct val="100000"/>
                        </a:lnSpc>
                      </a:pPr>
                      <a:r>
                        <a:rPr lang="en-US" sz="2000" dirty="0">
                          <a:solidFill>
                            <a:schemeClr val="tx1"/>
                          </a:solidFill>
                        </a:rPr>
                        <a:t>Post-hepatic</a:t>
                      </a:r>
                    </a:p>
                    <a:p>
                      <a:pPr algn="ctr">
                        <a:lnSpc>
                          <a:spcPct val="100000"/>
                        </a:lnSpc>
                      </a:pPr>
                      <a:r>
                        <a:rPr lang="en-US" sz="2000" dirty="0">
                          <a:solidFill>
                            <a:schemeClr val="tx1"/>
                          </a:solidFill>
                        </a:rPr>
                        <a:t>Obstructive</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lnSpc>
                          <a:spcPct val="100000"/>
                        </a:lnSpc>
                      </a:pPr>
                      <a:endParaRPr lang="en-US" sz="2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10000"/>
                  </a:ext>
                </a:extLst>
              </a:tr>
              <a:tr h="37603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itchFamily="34" charset="0"/>
                          <a:cs typeface="Arial" pitchFamily="34" charset="0"/>
                        </a:rPr>
                        <a:t>Blood Examination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IN"/>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US"/>
                    </a:p>
                  </a:txBody>
                  <a:tcPr/>
                </a:tc>
                <a:extLst>
                  <a:ext uri="{0D108BD9-81ED-4DB2-BD59-A6C34878D82A}">
                    <a16:rowId xmlns="" xmlns:a16="http://schemas.microsoft.com/office/drawing/2014/main" val="10001"/>
                  </a:ext>
                </a:extLst>
              </a:tr>
              <a:tr h="376034">
                <a:tc>
                  <a:txBody>
                    <a:bodyPr/>
                    <a:lstStyle/>
                    <a:p>
                      <a:pPr algn="ctr">
                        <a:lnSpc>
                          <a:spcPct val="100000"/>
                        </a:lnSpc>
                      </a:pPr>
                      <a:r>
                        <a:rPr lang="en-US" sz="2000" b="1" dirty="0" smtClean="0"/>
                        <a:t>TB</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noProof="0" dirty="0"/>
                        <a:t>↑</a:t>
                      </a:r>
                      <a:r>
                        <a:rPr lang="en-US" sz="2000" dirty="0"/>
                        <a:t>↑</a:t>
                      </a:r>
                      <a:endParaRPr lang="en-US" sz="20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a:t>
                      </a:r>
                      <a:r>
                        <a:rPr lang="en-US" sz="2000" dirty="0"/>
                        <a:t>↑</a:t>
                      </a:r>
                      <a:endParaRPr lang="en-US" sz="20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t>
                      </a:r>
                      <a:r>
                        <a:rPr kumimoji="0" lang="en-US" sz="2000" u="none" strike="noStrike" kern="1200" cap="none" spc="0" normalizeH="0" baseline="0" noProof="0" dirty="0">
                          <a:ln>
                            <a:noFill/>
                          </a:ln>
                          <a:effectLst/>
                          <a:uLnTx/>
                          <a:uFillTx/>
                        </a:rPr>
                        <a:t>↑</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6034">
                <a:tc>
                  <a:txBody>
                    <a:bodyPr/>
                    <a:lstStyle/>
                    <a:p>
                      <a:pPr algn="ctr">
                        <a:lnSpc>
                          <a:spcPct val="100000"/>
                        </a:lnSpc>
                      </a:pPr>
                      <a:r>
                        <a:rPr lang="en-US" sz="2000" b="1" dirty="0" smtClean="0"/>
                        <a:t>DB</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noProof="0" dirty="0"/>
                        <a:t>↑</a:t>
                      </a:r>
                      <a:endParaRPr kumimoji="0" lang="en-US" sz="2000" b="1" kern="1200" dirty="0">
                        <a:solidFill>
                          <a:schemeClr val="dk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t>
                      </a:r>
                      <a:r>
                        <a:rPr kumimoji="0" lang="en-US" sz="2000" u="none" strike="noStrike" kern="1200" cap="none" spc="0" normalizeH="0" baseline="0" noProof="0" dirty="0">
                          <a:ln>
                            <a:noFill/>
                          </a:ln>
                          <a:effectLst/>
                          <a:uLnTx/>
                          <a:uFillTx/>
                        </a:rPr>
                        <a:t>↑</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04960">
                <a:tc>
                  <a:txBody>
                    <a:bodyPr/>
                    <a:lstStyle/>
                    <a:p>
                      <a:pPr algn="ctr">
                        <a:lnSpc>
                          <a:spcPct val="100000"/>
                        </a:lnSpc>
                      </a:pPr>
                      <a:r>
                        <a:rPr lang="en-US" sz="2000" b="1" dirty="0" smtClean="0"/>
                        <a:t>IB</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endParaRPr lang="en-US" sz="20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noProof="0" dirty="0"/>
                        <a:t>↑</a:t>
                      </a:r>
                      <a:endParaRPr kumimoji="0" lang="en-US" sz="2000" b="1" kern="1200" dirty="0">
                        <a:solidFill>
                          <a:schemeClr val="dk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76034">
                <a:tc>
                  <a:txBody>
                    <a:bodyPr/>
                    <a:lstStyle/>
                    <a:p>
                      <a:pPr algn="ctr">
                        <a:lnSpc>
                          <a:spcPct val="100000"/>
                        </a:lnSpc>
                      </a:pPr>
                      <a:r>
                        <a:rPr lang="en-US" sz="2000" b="1" dirty="0"/>
                        <a:t>ALT</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04960">
                <a:tc>
                  <a:txBody>
                    <a:bodyPr/>
                    <a:lstStyle/>
                    <a:p>
                      <a:pPr algn="ctr">
                        <a:lnSpc>
                          <a:spcPct val="100000"/>
                        </a:lnSpc>
                      </a:pPr>
                      <a:r>
                        <a:rPr lang="en-US" sz="2000" b="1" dirty="0" smtClean="0"/>
                        <a:t>ALP</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Normal   /  ↑ </a:t>
                      </a:r>
                      <a:endParaRPr lang="en-US"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76034">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itchFamily="34" charset="0"/>
                          <a:cs typeface="Arial" pitchFamily="34" charset="0"/>
                        </a:rPr>
                        <a:t>Urine</a:t>
                      </a:r>
                      <a:r>
                        <a:rPr lang="en-US" sz="2000" b="1" baseline="0" dirty="0">
                          <a:solidFill>
                            <a:schemeClr val="accent6">
                              <a:lumMod val="50000"/>
                            </a:schemeClr>
                          </a:solidFill>
                          <a:latin typeface="Arial" pitchFamily="34" charset="0"/>
                          <a:cs typeface="Arial" pitchFamily="34" charset="0"/>
                        </a:rPr>
                        <a:t> </a:t>
                      </a:r>
                      <a:r>
                        <a:rPr lang="en-US" sz="2000" b="1" baseline="0" dirty="0">
                          <a:solidFill>
                            <a:schemeClr val="tx1"/>
                          </a:solidFill>
                          <a:latin typeface="Arial" pitchFamily="34" charset="0"/>
                          <a:cs typeface="Arial" pitchFamily="34" charset="0"/>
                        </a:rPr>
                        <a:t>Examination</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IN"/>
                    </a:p>
                  </a:txBody>
                  <a:tcPr/>
                </a:tc>
                <a:tc hMerge="1">
                  <a:txBody>
                    <a:bodyPr/>
                    <a:lstStyle/>
                    <a:p>
                      <a:pPr algn="ctr">
                        <a:lnSpc>
                          <a:spcPct val="100000"/>
                        </a:lnSpc>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60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Bile Pigment</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IN"/>
                    </a:p>
                  </a:txBody>
                  <a:tcPr/>
                </a:tc>
                <a:tc>
                  <a:txBody>
                    <a:bodyPr/>
                    <a:lstStyle/>
                    <a:p>
                      <a:pPr algn="ctr">
                        <a:lnSpc>
                          <a:spcPct val="100000"/>
                        </a:lnSpc>
                      </a:pPr>
                      <a:r>
                        <a:rPr lang="en-US" sz="2000" dirty="0">
                          <a:latin typeface="Arial" pitchFamily="34" charset="0"/>
                          <a:cs typeface="Arial"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Normal   /  ↑ </a:t>
                      </a:r>
                      <a:endParaRPr lang="en-US"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6146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Urobillinogen</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Normal   / Absent</a:t>
                      </a:r>
                      <a:r>
                        <a:rPr kumimoji="0" lang="en-US" sz="2000" u="none" strike="noStrike" kern="1200" cap="none" spc="0" normalizeH="0" baseline="0" noProof="0" dirty="0">
                          <a:ln>
                            <a:noFill/>
                          </a:ln>
                          <a:effectLst/>
                          <a:uLnTx/>
                          <a:uFillTx/>
                        </a:rPr>
                        <a:t>  </a:t>
                      </a:r>
                      <a:endParaRPr lang="en-US"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c>
                  <a:txBody>
                    <a:bodyPr/>
                    <a:lstStyle/>
                    <a:p>
                      <a:pPr algn="ctr">
                        <a:lnSpc>
                          <a:spcPct val="100000"/>
                        </a:lnSpc>
                      </a:pPr>
                      <a:r>
                        <a:rPr lang="en-US" sz="2000" dirty="0"/>
                        <a:t>Absent</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760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Bile Salt</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IN"/>
                    </a:p>
                  </a:txBody>
                  <a:tcPr/>
                </a:tc>
                <a:tc>
                  <a:txBody>
                    <a:bodyPr/>
                    <a:lstStyle/>
                    <a:p>
                      <a:pPr algn="ctr">
                        <a:lnSpc>
                          <a:spcPct val="100000"/>
                        </a:lnSpc>
                      </a:pPr>
                      <a:r>
                        <a:rPr lang="en-US" sz="2000" dirty="0">
                          <a:latin typeface="Arial" pitchFamily="34" charset="0"/>
                          <a:cs typeface="Arial"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Normal   /  ↑ </a:t>
                      </a:r>
                      <a:endParaRPr lang="en-US"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66384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Stool Examination</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IN"/>
                    </a:p>
                  </a:txBody>
                  <a:tcPr/>
                </a:tc>
                <a:tc>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pPr>
                      <a:r>
                        <a:rPr lang="en-US" sz="2000" dirty="0"/>
                        <a:t>Normal</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c>
                  <a:txBody>
                    <a:bodyPr/>
                    <a:lstStyle/>
                    <a:p>
                      <a:pPr algn="ctr">
                        <a:lnSpc>
                          <a:spcPct val="100000"/>
                        </a:lnSpc>
                      </a:pPr>
                      <a:r>
                        <a:rPr lang="en-US" sz="2000" dirty="0"/>
                        <a:t>Clay Colour</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663844">
                <a:tc gridSpan="2">
                  <a:txBody>
                    <a:bodyPr/>
                    <a:lstStyle/>
                    <a:p>
                      <a:pPr algn="ctr">
                        <a:lnSpc>
                          <a:spcPct val="100000"/>
                        </a:lnSpc>
                      </a:pPr>
                      <a:r>
                        <a:rPr lang="en-US" sz="2000" b="1" dirty="0"/>
                        <a:t>Specific Investigation</a:t>
                      </a:r>
                      <a:endParaRPr lang="en-US" sz="2000" b="1" dirty="0">
                        <a:solidFill>
                          <a:schemeClr val="accent6">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IN"/>
                    </a:p>
                  </a:txBody>
                  <a:tcPr/>
                </a:tc>
                <a:tc>
                  <a:txBody>
                    <a:bodyPr/>
                    <a:lstStyle/>
                    <a:p>
                      <a:pPr algn="ctr">
                        <a:lnSpc>
                          <a:spcPct val="100000"/>
                        </a:lnSpc>
                      </a:pPr>
                      <a:r>
                        <a:rPr lang="en-US" sz="1600" dirty="0"/>
                        <a:t>Haemoglobin, LDH</a:t>
                      </a:r>
                      <a:endParaRPr lang="en-US" sz="16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pPr>
                      <a:r>
                        <a:rPr lang="en-US" sz="1800" dirty="0"/>
                        <a:t>Liver Function Test</a:t>
                      </a:r>
                      <a:endParaRPr lang="en-US"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c>
                  <a:txBody>
                    <a:bodyPr/>
                    <a:lstStyle/>
                    <a:p>
                      <a:pPr algn="ctr">
                        <a:lnSpc>
                          <a:spcPct val="100000"/>
                        </a:lnSpc>
                      </a:pPr>
                      <a:r>
                        <a:rPr lang="en-US" sz="1800" dirty="0"/>
                        <a:t>USG</a:t>
                      </a:r>
                      <a:r>
                        <a:rPr lang="en-US" sz="1800" baseline="0" dirty="0"/>
                        <a:t> Abdomen</a:t>
                      </a:r>
                      <a:endParaRPr lang="en-US" sz="18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461" y="573891"/>
            <a:ext cx="7446238" cy="275467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Bilirubin PRINCIPAL</a:t>
            </a:r>
          </a:p>
        </p:txBody>
      </p:sp>
      <p:sp>
        <p:nvSpPr>
          <p:cNvPr id="3" name="Content Placeholder 2"/>
          <p:cNvSpPr>
            <a:spLocks noGrp="1"/>
          </p:cNvSpPr>
          <p:nvPr>
            <p:ph idx="1"/>
          </p:nvPr>
        </p:nvSpPr>
        <p:spPr/>
        <p:txBody>
          <a:bodyPr>
            <a:normAutofit/>
          </a:bodyPr>
          <a:lstStyle/>
          <a:p>
            <a:pPr>
              <a:lnSpc>
                <a:spcPct val="110000"/>
              </a:lnSpc>
            </a:pPr>
            <a:endParaRPr lang="en-GB" dirty="0"/>
          </a:p>
          <a:p>
            <a:pPr>
              <a:lnSpc>
                <a:spcPct val="110000"/>
              </a:lnSpc>
            </a:pPr>
            <a:endParaRPr lang="en-GB" dirty="0"/>
          </a:p>
          <a:p>
            <a:pPr>
              <a:lnSpc>
                <a:spcPct val="110000"/>
              </a:lnSpc>
            </a:pPr>
            <a:r>
              <a:rPr lang="en-GB" dirty="0"/>
              <a:t>Method: Diazo Reaction</a:t>
            </a:r>
          </a:p>
          <a:p>
            <a:pPr>
              <a:lnSpc>
                <a:spcPct val="110000"/>
              </a:lnSpc>
            </a:pPr>
            <a:endParaRPr lang="en-GB" dirty="0"/>
          </a:p>
          <a:p>
            <a:pPr>
              <a:lnSpc>
                <a:spcPct val="110000"/>
              </a:lnSpc>
            </a:pPr>
            <a:endParaRPr lang="en-GB" dirty="0"/>
          </a:p>
          <a:p>
            <a:pPr>
              <a:lnSpc>
                <a:spcPct val="110000"/>
              </a:lnSpc>
            </a:pPr>
            <a:r>
              <a:rPr lang="en-GB" dirty="0"/>
              <a:t>Bilirubin glucuronide +diazonium salt         azodye                     					(tan or pink to viotel)</a:t>
            </a:r>
          </a:p>
          <a:p>
            <a:pPr>
              <a:lnSpc>
                <a:spcPct val="110000"/>
              </a:lnSpc>
              <a:buNone/>
            </a:pPr>
            <a:r>
              <a:rPr lang="en-GB" dirty="0"/>
              <a:t>                                                        </a:t>
            </a:r>
          </a:p>
          <a:p>
            <a:pPr>
              <a:lnSpc>
                <a:spcPct val="110000"/>
              </a:lnSpc>
              <a:buNone/>
            </a:pPr>
            <a:endParaRPr lang="en-GB" dirty="0"/>
          </a:p>
          <a:p>
            <a:endParaRPr lang="en-GB" dirty="0"/>
          </a:p>
        </p:txBody>
      </p:sp>
      <p:cxnSp>
        <p:nvCxnSpPr>
          <p:cNvPr id="5" name="Straight Arrow Connector 4"/>
          <p:cNvCxnSpPr/>
          <p:nvPr/>
        </p:nvCxnSpPr>
        <p:spPr>
          <a:xfrm>
            <a:off x="6300192" y="479715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Van den bergh Test :Direct &amp; Indirect Bilirubin</a:t>
            </a:r>
          </a:p>
        </p:txBody>
      </p:sp>
      <p:sp>
        <p:nvSpPr>
          <p:cNvPr id="3" name="Content Placeholder 2"/>
          <p:cNvSpPr>
            <a:spLocks noGrp="1"/>
          </p:cNvSpPr>
          <p:nvPr>
            <p:ph idx="1"/>
          </p:nvPr>
        </p:nvSpPr>
        <p:spPr/>
        <p:txBody>
          <a:bodyPr>
            <a:normAutofit/>
          </a:bodyPr>
          <a:lstStyle/>
          <a:p>
            <a:pPr>
              <a:lnSpc>
                <a:spcPct val="110000"/>
              </a:lnSpc>
            </a:pPr>
            <a:r>
              <a:rPr lang="en-GB" dirty="0"/>
              <a:t>Method: Diazo Reaction</a:t>
            </a:r>
          </a:p>
          <a:p>
            <a:pPr>
              <a:lnSpc>
                <a:spcPct val="110000"/>
              </a:lnSpc>
            </a:pPr>
            <a:r>
              <a:rPr lang="en-GB" dirty="0"/>
              <a:t>This is specific reaction to identify the increase in serum </a:t>
            </a:r>
            <a:r>
              <a:rPr lang="en-GB" dirty="0" err="1"/>
              <a:t>bilirubin</a:t>
            </a:r>
            <a:r>
              <a:rPr lang="en-GB" dirty="0"/>
              <a:t> level.</a:t>
            </a:r>
          </a:p>
          <a:p>
            <a:pPr>
              <a:lnSpc>
                <a:spcPct val="110000"/>
              </a:lnSpc>
            </a:pPr>
            <a:r>
              <a:rPr lang="en-GB" dirty="0"/>
              <a:t>Normal serum gives a negative Van den Bergh reaction.</a:t>
            </a:r>
          </a:p>
          <a:p>
            <a:pPr>
              <a:lnSpc>
                <a:spcPct val="110000"/>
              </a:lnSpc>
            </a:pPr>
            <a:r>
              <a:rPr lang="en-GB" dirty="0"/>
              <a:t> sulfanilic acid + sodium nitrate            Diazotized</a:t>
            </a:r>
          </a:p>
          <a:p>
            <a:pPr>
              <a:lnSpc>
                <a:spcPct val="110000"/>
              </a:lnSpc>
            </a:pPr>
            <a:r>
              <a:rPr lang="en-GB" dirty="0"/>
              <a:t>Diazotized sulfanilic acid + </a:t>
            </a:r>
            <a:r>
              <a:rPr lang="en-GB" dirty="0" err="1"/>
              <a:t>bilirubin</a:t>
            </a:r>
            <a:r>
              <a:rPr lang="en-GB" dirty="0"/>
              <a:t>        Azobilirubin 						(purple color).</a:t>
            </a:r>
          </a:p>
          <a:p>
            <a:pPr>
              <a:lnSpc>
                <a:spcPct val="120000"/>
              </a:lnSpc>
              <a:buNone/>
            </a:pPr>
            <a:endParaRPr lang="en-GB" dirty="0"/>
          </a:p>
        </p:txBody>
      </p:sp>
      <p:cxnSp>
        <p:nvCxnSpPr>
          <p:cNvPr id="5" name="Straight Arrow Connector 4"/>
          <p:cNvCxnSpPr/>
          <p:nvPr/>
        </p:nvCxnSpPr>
        <p:spPr>
          <a:xfrm>
            <a:off x="5364088" y="465313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156176" y="515719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Van den </a:t>
            </a:r>
            <a:r>
              <a:rPr lang="en-GB" b="1" dirty="0" err="1" smtClean="0"/>
              <a:t>bergh</a:t>
            </a:r>
            <a:r>
              <a:rPr lang="en-GB" b="1" dirty="0" smtClean="0"/>
              <a:t> Test :Direct &amp; Indirect Bilirubin</a:t>
            </a:r>
            <a:endParaRPr lang="en-IN" dirty="0"/>
          </a:p>
        </p:txBody>
      </p:sp>
      <p:pic>
        <p:nvPicPr>
          <p:cNvPr id="1026" name="Picture 2" descr="C:\Users\Power\Pictures\hqdefault.jpg"/>
          <p:cNvPicPr>
            <a:picLocks noGrp="1" noChangeAspect="1" noChangeArrowheads="1"/>
          </p:cNvPicPr>
          <p:nvPr>
            <p:ph idx="1"/>
          </p:nvPr>
        </p:nvPicPr>
        <p:blipFill>
          <a:blip r:embed="rId2"/>
          <a:srcRect/>
          <a:stretch>
            <a:fillRect/>
          </a:stretch>
        </p:blipFill>
        <p:spPr bwMode="auto">
          <a:xfrm>
            <a:off x="685800" y="2415380"/>
            <a:ext cx="8001000" cy="421401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Prothombin time Principal</a:t>
            </a:r>
          </a:p>
        </p:txBody>
      </p:sp>
      <p:sp>
        <p:nvSpPr>
          <p:cNvPr id="3" name="Content Placeholder 2"/>
          <p:cNvSpPr>
            <a:spLocks noGrp="1"/>
          </p:cNvSpPr>
          <p:nvPr>
            <p:ph idx="1"/>
          </p:nvPr>
        </p:nvSpPr>
        <p:spPr/>
        <p:txBody>
          <a:bodyPr>
            <a:normAutofit lnSpcReduction="10000"/>
          </a:bodyPr>
          <a:lstStyle/>
          <a:p>
            <a:r>
              <a:rPr lang="en-GB" dirty="0"/>
              <a:t>Method: Capillary tube method</a:t>
            </a:r>
          </a:p>
          <a:p>
            <a:r>
              <a:rPr lang="en-GB" dirty="0"/>
              <a:t>When preformed tissue thromboplastin and calcium chloride are added to citrated plasma, the plasma clots.</a:t>
            </a:r>
          </a:p>
          <a:p>
            <a:r>
              <a:rPr lang="en-GB" dirty="0"/>
              <a:t>The time taken for the clot to appear is called Prothrombin time (PT</a:t>
            </a:r>
            <a:r>
              <a:rPr lang="en-GB" dirty="0" smtClean="0"/>
              <a:t>).</a:t>
            </a:r>
          </a:p>
          <a:p>
            <a:r>
              <a:rPr lang="en-GB" b="1" dirty="0" smtClean="0"/>
              <a:t>Prothrombin time</a:t>
            </a:r>
            <a:r>
              <a:rPr lang="en-GB" dirty="0" smtClean="0"/>
              <a:t> (PT) is a blood test that measures how long it takes blood to clot.</a:t>
            </a:r>
          </a:p>
          <a:p>
            <a:pPr marL="514350" indent="-514350">
              <a:lnSpc>
                <a:spcPct val="110000"/>
              </a:lnSpc>
              <a:buNone/>
            </a:pPr>
            <a:r>
              <a:rPr lang="en-US" dirty="0" smtClean="0">
                <a:solidFill>
                  <a:schemeClr val="accent2">
                    <a:lumMod val="50000"/>
                  </a:schemeClr>
                </a:solidFill>
              </a:rPr>
              <a:t>Normal Range</a:t>
            </a:r>
          </a:p>
          <a:p>
            <a:pPr marL="514350" indent="-514350">
              <a:lnSpc>
                <a:spcPct val="110000"/>
              </a:lnSpc>
              <a:buNone/>
            </a:pPr>
            <a:r>
              <a:rPr lang="en-US" dirty="0" smtClean="0">
                <a:solidFill>
                  <a:srgbClr val="FF0000"/>
                </a:solidFill>
              </a:rPr>
              <a:t>  11 to 16 second</a:t>
            </a:r>
          </a:p>
          <a:p>
            <a:endParaRPr lang="en-GB" dirty="0"/>
          </a:p>
          <a:p>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Interferance</a:t>
            </a:r>
          </a:p>
        </p:txBody>
      </p:sp>
      <p:sp>
        <p:nvSpPr>
          <p:cNvPr id="3" name="Content Placeholder 2"/>
          <p:cNvSpPr>
            <a:spLocks noGrp="1"/>
          </p:cNvSpPr>
          <p:nvPr>
            <p:ph idx="1"/>
          </p:nvPr>
        </p:nvSpPr>
        <p:spPr>
          <a:xfrm>
            <a:off x="539552" y="1752600"/>
            <a:ext cx="8229600" cy="4625360"/>
          </a:xfrm>
        </p:spPr>
        <p:txBody>
          <a:bodyPr>
            <a:normAutofit fontScale="85000" lnSpcReduction="20000"/>
          </a:bodyPr>
          <a:lstStyle/>
          <a:p>
            <a:pPr marL="514350" indent="-514350">
              <a:lnSpc>
                <a:spcPct val="120000"/>
              </a:lnSpc>
              <a:buNone/>
            </a:pPr>
            <a:endParaRPr lang="en-US" dirty="0">
              <a:solidFill>
                <a:srgbClr val="000000"/>
              </a:solidFill>
              <a:latin typeface="Times New Roman" pitchFamily="16" charset="0"/>
              <a:ea typeface="WenQuanYi Micro Hei" charset="0"/>
              <a:cs typeface="WenQuanYi Micro Hei" charset="0"/>
            </a:endParaRPr>
          </a:p>
          <a:p>
            <a:pPr marL="333375" indent="-333375">
              <a:lnSpc>
                <a:spcPct val="12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a:solidFill>
                  <a:srgbClr val="000000"/>
                </a:solidFill>
                <a:latin typeface="Times New Roman" pitchFamily="16" charset="0"/>
                <a:ea typeface="WenQuanYi Micro Hei" charset="0"/>
                <a:cs typeface="WenQuanYi Micro Hei" charset="0"/>
              </a:rPr>
              <a:t>Another measure of hepatic synthetic function is the prothrombin time. </a:t>
            </a:r>
          </a:p>
          <a:p>
            <a:pPr marL="333375" indent="-333375">
              <a:lnSpc>
                <a:spcPct val="12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a:solidFill>
                  <a:srgbClr val="000000"/>
                </a:solidFill>
                <a:latin typeface="Times New Roman" pitchFamily="16" charset="0"/>
                <a:ea typeface="WenQuanYi Micro Hei" charset="0"/>
                <a:cs typeface="WenQuanYi Micro Hei" charset="0"/>
              </a:rPr>
              <a:t>Prothrombin time is affected by proteins synthesized by the liver.  </a:t>
            </a:r>
          </a:p>
          <a:p>
            <a:pPr marL="333375" indent="-333375">
              <a:lnSpc>
                <a:spcPct val="12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a:solidFill>
                  <a:srgbClr val="000000"/>
                </a:solidFill>
                <a:latin typeface="Times New Roman" pitchFamily="16" charset="0"/>
                <a:ea typeface="WenQuanYi Micro Hei" charset="0"/>
                <a:cs typeface="WenQuanYi Micro Hei" charset="0"/>
              </a:rPr>
              <a:t>Thus, in patients who have prolonged prothrombin times, liver disease may be present. </a:t>
            </a:r>
          </a:p>
          <a:p>
            <a:pPr marL="333375" indent="-333375">
              <a:lnSpc>
                <a:spcPct val="120000"/>
              </a:lnSpc>
              <a:spcBef>
                <a:spcPts val="7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3000" dirty="0">
                <a:solidFill>
                  <a:srgbClr val="000000"/>
                </a:solidFill>
                <a:latin typeface="Times New Roman" pitchFamily="16" charset="0"/>
                <a:ea typeface="WenQuanYi Micro Hei" charset="0"/>
                <a:cs typeface="WenQuanYi Micro Hei" charset="0"/>
              </a:rPr>
              <a:t>Since a prolonged PT is not a specific test for liver disease, confirmation of other abnormal liver tests is essential.</a:t>
            </a:r>
            <a:endParaRPr lang="en-GB" sz="3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dirty="0">
                <a:solidFill>
                  <a:srgbClr val="000000"/>
                </a:solidFill>
                <a:latin typeface="Times New Roman" pitchFamily="16" charset="0"/>
                <a:ea typeface="WenQuanYi Micro Hei" charset="0"/>
                <a:cs typeface="WenQuanYi Micro Hei" charset="0"/>
              </a:rPr>
              <a:t>Diseases such as malnutrition, in which decreased vitamin K ingestion is present, may result in a prolonged PT time. </a:t>
            </a:r>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dirty="0">
                <a:solidFill>
                  <a:srgbClr val="000000"/>
                </a:solidFill>
                <a:latin typeface="Times New Roman" pitchFamily="16" charset="0"/>
                <a:ea typeface="WenQuanYi Micro Hei" charset="0"/>
                <a:cs typeface="WenQuanYi Micro Hei" charset="0"/>
              </a:rPr>
              <a:t>An indirect test of hepatic synthetic function includes administration of vitamin K (10mg) subcutaneously over three days. </a:t>
            </a:r>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dirty="0">
                <a:solidFill>
                  <a:srgbClr val="000000"/>
                </a:solidFill>
                <a:latin typeface="Times New Roman" pitchFamily="16" charset="0"/>
                <a:ea typeface="WenQuanYi Micro Hei" charset="0"/>
                <a:cs typeface="WenQuanYi Micro Hei" charset="0"/>
              </a:rPr>
              <a:t>Several days later, the prothrombin time may be measured. If the prothrombin time becomes normal, then hepatic synthetic function is intact.</a:t>
            </a:r>
          </a:p>
          <a:p>
            <a:pPr marL="333375" indent="-333375">
              <a:spcBef>
                <a:spcPts val="800"/>
              </a:spcBef>
              <a:buFont typeface="Times New Roman" pitchFamily="16" charset="0"/>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dirty="0">
                <a:solidFill>
                  <a:srgbClr val="000000"/>
                </a:solidFill>
                <a:latin typeface="Times New Roman" pitchFamily="16" charset="0"/>
                <a:ea typeface="WenQuanYi Micro Hei" charset="0"/>
                <a:cs typeface="WenQuanYi Micro Hei" charset="0"/>
              </a:rPr>
              <a:t> This test does not indicate that there is no liver disease, but is suggestive that malnutrition may coexist with (or without) liver disease.</a:t>
            </a:r>
          </a:p>
          <a:p>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Bledding Time</a:t>
            </a:r>
          </a:p>
        </p:txBody>
      </p:sp>
      <p:sp>
        <p:nvSpPr>
          <p:cNvPr id="3" name="Content Placeholder 2"/>
          <p:cNvSpPr>
            <a:spLocks noGrp="1"/>
          </p:cNvSpPr>
          <p:nvPr>
            <p:ph idx="1"/>
          </p:nvPr>
        </p:nvSpPr>
        <p:spPr/>
        <p:txBody>
          <a:bodyPr/>
          <a:lstStyle/>
          <a:p>
            <a:r>
              <a:rPr lang="en-US" dirty="0"/>
              <a:t>Determination of bleeding time helps to detect vascular defect &amp; platelet disorder.</a:t>
            </a:r>
          </a:p>
          <a:p>
            <a:r>
              <a:rPr lang="en-US" dirty="0"/>
              <a:t>Prolonged bleeding time is generally absociated thrombocytopenia.</a:t>
            </a:r>
          </a:p>
          <a:p>
            <a:pPr>
              <a:buNone/>
            </a:pPr>
            <a:r>
              <a:rPr lang="en-US" dirty="0">
                <a:solidFill>
                  <a:schemeClr val="accent2">
                    <a:lumMod val="50000"/>
                  </a:schemeClr>
                </a:solidFill>
              </a:rPr>
              <a:t>Principle:- </a:t>
            </a:r>
            <a:r>
              <a:rPr lang="en-US" dirty="0"/>
              <a:t>A 1mm deep prick made on ear lobe or finger of the patient the length of time required for bleeding to cease is record.</a:t>
            </a:r>
          </a:p>
          <a:p>
            <a:pPr>
              <a:buNone/>
            </a:pPr>
            <a:r>
              <a:rPr lang="en-US" dirty="0">
                <a:solidFill>
                  <a:schemeClr val="accent2">
                    <a:lumMod val="50000"/>
                  </a:schemeClr>
                </a:solidFill>
              </a:rPr>
              <a:t>Normal Range:- </a:t>
            </a:r>
            <a:r>
              <a:rPr lang="en-US" dirty="0">
                <a:solidFill>
                  <a:srgbClr val="FF0000"/>
                </a:solidFill>
              </a:rPr>
              <a:t>1-5 minutes</a:t>
            </a:r>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Clotting Time</a:t>
            </a:r>
          </a:p>
        </p:txBody>
      </p:sp>
      <p:sp>
        <p:nvSpPr>
          <p:cNvPr id="3" name="Content Placeholder 2"/>
          <p:cNvSpPr>
            <a:spLocks noGrp="1"/>
          </p:cNvSpPr>
          <p:nvPr>
            <p:ph idx="1"/>
          </p:nvPr>
        </p:nvSpPr>
        <p:spPr/>
        <p:txBody>
          <a:bodyPr>
            <a:normAutofit/>
          </a:bodyPr>
          <a:lstStyle/>
          <a:p>
            <a:pPr>
              <a:lnSpc>
                <a:spcPct val="110000"/>
              </a:lnSpc>
              <a:buNone/>
            </a:pPr>
            <a:r>
              <a:rPr lang="en-US" dirty="0">
                <a:solidFill>
                  <a:schemeClr val="accent2">
                    <a:lumMod val="50000"/>
                  </a:schemeClr>
                </a:solidFill>
              </a:rPr>
              <a:t>Principle:- </a:t>
            </a:r>
            <a:r>
              <a:rPr lang="en-US" dirty="0"/>
              <a:t>Blood is collected in capillary tube after a finger prick &amp; the stop watch is started. The formation of fibrin string is noted by breaking the capillary tube at regular interval, The time is noted at the first appearance of the fibrin string.</a:t>
            </a:r>
          </a:p>
          <a:p>
            <a:pPr>
              <a:lnSpc>
                <a:spcPct val="110000"/>
              </a:lnSpc>
            </a:pPr>
            <a:r>
              <a:rPr lang="en-US" dirty="0"/>
              <a:t>This method is generally useful in severe clotting disorders.</a:t>
            </a:r>
          </a:p>
          <a:p>
            <a:pPr>
              <a:lnSpc>
                <a:spcPct val="110000"/>
              </a:lnSpc>
            </a:pPr>
            <a:r>
              <a:rPr lang="en-US" dirty="0">
                <a:solidFill>
                  <a:schemeClr val="accent2">
                    <a:lumMod val="50000"/>
                  </a:schemeClr>
                </a:solidFill>
              </a:rPr>
              <a:t>Normal Range:- </a:t>
            </a:r>
            <a:r>
              <a:rPr lang="en-US" dirty="0">
                <a:solidFill>
                  <a:srgbClr val="FF0000"/>
                </a:solidFill>
              </a:rPr>
              <a:t>4-9 min.</a:t>
            </a:r>
          </a:p>
          <a:p>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n-GB" dirty="0"/>
          </a:p>
        </p:txBody>
      </p:sp>
      <p:sp>
        <p:nvSpPr>
          <p:cNvPr id="3" name="Content Placeholder 2"/>
          <p:cNvSpPr>
            <a:spLocks noGrp="1"/>
          </p:cNvSpPr>
          <p:nvPr>
            <p:ph idx="1"/>
          </p:nvPr>
        </p:nvSpPr>
        <p:spPr/>
        <p:txBody>
          <a:bodyPr>
            <a:normAutofit/>
          </a:bodyPr>
          <a:lstStyle/>
          <a:p>
            <a:pPr>
              <a:lnSpc>
                <a:spcPct val="110000"/>
              </a:lnSpc>
            </a:pPr>
            <a:r>
              <a:rPr lang="en-US" dirty="0"/>
              <a:t>Sterilize the finger top with spirit and given a deep prick to get free flow of blood. Start the stop watch as soon as blood starts coming out. Fill a thin capillary tube (it will be filled by capillary action by just applying the tip on the blood drop) with blood. After every 30 seconds, break a small portion of the capillary tube till a thin line of unbroken coagulam is seen between the broken ends. Stop the stop watch and note the time. This is CLOTTING TIME.</a:t>
            </a:r>
          </a:p>
          <a:p>
            <a:pPr>
              <a:lnSpc>
                <a:spcPct val="110000"/>
              </a:lnSpc>
            </a:pP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b="1" dirty="0"/>
              <a:t>Blood Ammonia</a:t>
            </a:r>
          </a:p>
        </p:txBody>
      </p:sp>
      <p:sp>
        <p:nvSpPr>
          <p:cNvPr id="3" name="Content Placeholder 2"/>
          <p:cNvSpPr>
            <a:spLocks noGrp="1"/>
          </p:cNvSpPr>
          <p:nvPr>
            <p:ph idx="1"/>
          </p:nvPr>
        </p:nvSpPr>
        <p:spPr>
          <a:xfrm>
            <a:off x="0" y="1600200"/>
            <a:ext cx="9144000" cy="5257800"/>
          </a:xfrm>
        </p:spPr>
        <p:txBody>
          <a:bodyPr>
            <a:normAutofit/>
          </a:bodyPr>
          <a:lstStyle/>
          <a:p>
            <a:r>
              <a:rPr lang="en-GB" dirty="0"/>
              <a:t>Ammonia is a by product of amino acid catabolism.</a:t>
            </a:r>
          </a:p>
          <a:p>
            <a:r>
              <a:rPr lang="en-GB" dirty="0"/>
              <a:t>Ammonia is used as a potential marker of hepatic encephaophathy, but it is not a good test for liver function.</a:t>
            </a:r>
          </a:p>
          <a:p>
            <a:r>
              <a:rPr lang="en-GB" dirty="0"/>
              <a:t>High annonia levels have been found with near normal liver function and vice versa</a:t>
            </a:r>
            <a:r>
              <a:rPr lang="en-GB" dirty="0" smtClean="0"/>
              <a:t>.</a:t>
            </a:r>
          </a:p>
          <a:p>
            <a:pPr>
              <a:lnSpc>
                <a:spcPct val="120000"/>
              </a:lnSpc>
            </a:pPr>
            <a:r>
              <a:rPr lang="en-GB" dirty="0" smtClean="0"/>
              <a:t>Liver converts blood ammonia into urea and muscles use it in </a:t>
            </a:r>
            <a:r>
              <a:rPr lang="en-GB" dirty="0" err="1" smtClean="0"/>
              <a:t>transmination</a:t>
            </a:r>
            <a:r>
              <a:rPr lang="en-GB" dirty="0" smtClean="0"/>
              <a:t> reaction to produce glutamate or alanine etc.</a:t>
            </a:r>
          </a:p>
          <a:p>
            <a:pPr>
              <a:lnSpc>
                <a:spcPct val="120000"/>
              </a:lnSpc>
            </a:pPr>
            <a:r>
              <a:rPr lang="en-GB" dirty="0" err="1" smtClean="0"/>
              <a:t>Pateints</a:t>
            </a:r>
            <a:r>
              <a:rPr lang="en-GB" dirty="0" smtClean="0"/>
              <a:t> with advanced liver diseases usually also have muscle wasting which then also contributes, to </a:t>
            </a:r>
            <a:r>
              <a:rPr lang="en-GB" dirty="0" err="1" smtClean="0"/>
              <a:t>hyperammonemia</a:t>
            </a:r>
            <a:r>
              <a:rPr lang="en-GB" dirty="0" smtClean="0"/>
              <a:t>.</a:t>
            </a:r>
          </a:p>
          <a:p>
            <a:endParaRPr lang="en-GB" dirty="0"/>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315640"/>
            <a:ext cx="7575364" cy="496415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Liver Biopsy</a:t>
            </a:r>
            <a:endParaRPr lang="en-GB" b="1" dirty="0"/>
          </a:p>
        </p:txBody>
      </p:sp>
      <p:sp>
        <p:nvSpPr>
          <p:cNvPr id="3" name="Content Placeholder 2"/>
          <p:cNvSpPr>
            <a:spLocks noGrp="1"/>
          </p:cNvSpPr>
          <p:nvPr>
            <p:ph idx="1"/>
          </p:nvPr>
        </p:nvSpPr>
        <p:spPr>
          <a:xfrm>
            <a:off x="228600" y="1935480"/>
            <a:ext cx="8763000" cy="4389120"/>
          </a:xfrm>
        </p:spPr>
        <p:txBody>
          <a:bodyPr>
            <a:normAutofit/>
          </a:bodyPr>
          <a:lstStyle/>
          <a:p>
            <a:pPr>
              <a:lnSpc>
                <a:spcPct val="120000"/>
              </a:lnSpc>
            </a:pPr>
            <a:r>
              <a:rPr lang="en-GB" dirty="0" smtClean="0"/>
              <a:t>Liver </a:t>
            </a:r>
            <a:r>
              <a:rPr lang="en-GB" dirty="0"/>
              <a:t>biopsy is oftern the last test used to arrive at a final diagnosis of liver disease.</a:t>
            </a:r>
          </a:p>
          <a:p>
            <a:pPr>
              <a:lnSpc>
                <a:spcPct val="120000"/>
              </a:lnSpc>
            </a:pPr>
            <a:r>
              <a:rPr lang="en-GB" dirty="0"/>
              <a:t>It is indicated in chronic cases of liver diseases characterized by unexplained clinical findings pointing to liver disease.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a typeface="WenQuanYi Micro Hei" charset="0"/>
                <a:cs typeface="WenQuanYi Micro Hei" charset="0"/>
              </a:rPr>
              <a:t>Hepatic neoplasm markers</a:t>
            </a:r>
            <a:endParaRPr lang="en-GB" dirty="0"/>
          </a:p>
        </p:txBody>
      </p:sp>
      <p:sp>
        <p:nvSpPr>
          <p:cNvPr id="3" name="Content Placeholder 2"/>
          <p:cNvSpPr>
            <a:spLocks noGrp="1"/>
          </p:cNvSpPr>
          <p:nvPr>
            <p:ph idx="1"/>
          </p:nvPr>
        </p:nvSpPr>
        <p:spPr/>
        <p:txBody>
          <a:bodyPr>
            <a:normAutofit/>
          </a:bodyPr>
          <a:lstStyle/>
          <a:p>
            <a:pPr algn="just">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ea typeface="WenQuanYi Micro Hei" charset="0"/>
                <a:cs typeface="WenQuanYi Micro Hei" charset="0"/>
              </a:rPr>
              <a:t>Alpha fetoprotein (AFP): primary hepatocellular carcinoma </a:t>
            </a:r>
          </a:p>
          <a:p>
            <a:pPr algn="just">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ea typeface="WenQuanYi Micro Hei" charset="0"/>
                <a:cs typeface="WenQuanYi Micro Hei" charset="0"/>
              </a:rPr>
              <a:t>  Carcinoembryonic antigen (CEA):   increased CEA:  liver metastatic carcinoma or other carcinomas of the gastrointestinal system </a:t>
            </a:r>
          </a:p>
          <a:p>
            <a:pPr algn="just">
              <a:spcBef>
                <a:spcPts val="2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ea typeface="WenQuanYi Micro Hei" charset="0"/>
                <a:cs typeface="WenQuanYi Micro Hei" charset="0"/>
              </a:rPr>
              <a:t>  Abnormal prothrombin (APT):  increased APT  primary hepatocellular carcinoma</a:t>
            </a:r>
          </a:p>
          <a:p>
            <a:pPr algn="just">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0000"/>
                </a:solidFill>
                <a:ea typeface="WenQuanYi Micro Hei" charset="0"/>
                <a:cs typeface="WenQuanYi Micro Hei" charset="0"/>
              </a:rPr>
              <a:t> </a:t>
            </a:r>
          </a:p>
          <a:p>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algn="ctr" eaLnBrk="1" hangingPunct="1">
              <a:buFontTx/>
              <a:buNone/>
              <a:defRPr/>
            </a:pPr>
            <a:r>
              <a:rPr lang="en-US" sz="8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Tree>
    <p:extLst>
      <p:ext uri="{BB962C8B-B14F-4D97-AF65-F5344CB8AC3E}">
        <p14:creationId xmlns="" xmlns:p14="http://schemas.microsoft.com/office/powerpoint/2010/main" val="3139075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3448" y="573891"/>
            <a:ext cx="7116251" cy="25251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9113" y="315640"/>
            <a:ext cx="8149255" cy="496415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9290</TotalTime>
  <Words>1980</Words>
  <Application>Microsoft Office PowerPoint</Application>
  <PresentationFormat>On-screen Show (4:3)</PresentationFormat>
  <Paragraphs>326</Paragraphs>
  <Slides>72</Slides>
  <Notes>1</Notes>
  <HiddenSlides>1</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Flow</vt:lpstr>
      <vt:lpstr>Slide 1</vt:lpstr>
      <vt:lpstr>USES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Total Protein PRINCIPAL </vt:lpstr>
      <vt:lpstr>Total Protein &amp; Albumin</vt:lpstr>
      <vt:lpstr>Albumin Principal</vt:lpstr>
      <vt:lpstr>Slide 25</vt:lpstr>
      <vt:lpstr>Slide 26</vt:lpstr>
      <vt:lpstr>Slide 27</vt:lpstr>
      <vt:lpstr>Slide 28</vt:lpstr>
      <vt:lpstr>Slide 29</vt:lpstr>
      <vt:lpstr>Slide 30</vt:lpstr>
      <vt:lpstr>Slide 31</vt:lpstr>
      <vt:lpstr>Liver Enzyme include:</vt:lpstr>
      <vt:lpstr>Other test include:</vt:lpstr>
      <vt:lpstr>SGPT(ALT)</vt:lpstr>
      <vt:lpstr>Significance</vt:lpstr>
      <vt:lpstr>SGOT (AST) Principal</vt:lpstr>
      <vt:lpstr>Significance</vt:lpstr>
      <vt:lpstr>   Interference From ALT &amp; AST:</vt:lpstr>
      <vt:lpstr>Clinical significance of AST/ALT</vt:lpstr>
      <vt:lpstr> GGT(Gamma Glutamyl Transaminase)</vt:lpstr>
      <vt:lpstr> GGT Significance</vt:lpstr>
      <vt:lpstr>GGT PRINCIPAL</vt:lpstr>
      <vt:lpstr>Alkaline Phosphatase</vt:lpstr>
      <vt:lpstr>Reaction:</vt:lpstr>
      <vt:lpstr>   Interference</vt:lpstr>
      <vt:lpstr>Isoenzymes  of ALP</vt:lpstr>
      <vt:lpstr>5’ – Nucleotidase/Nucleotide  Phosphatase</vt:lpstr>
      <vt:lpstr>Bilirubin Pathway</vt:lpstr>
      <vt:lpstr>Slide 49</vt:lpstr>
      <vt:lpstr>Slide 50</vt:lpstr>
      <vt:lpstr>Slide 51</vt:lpstr>
      <vt:lpstr>Slide 52</vt:lpstr>
      <vt:lpstr>Slide 53</vt:lpstr>
      <vt:lpstr>Different between Unconjugated &amp; Conjugated Bilirubin</vt:lpstr>
      <vt:lpstr>Slide 55</vt:lpstr>
      <vt:lpstr>Type &amp; Cause of Jaundice</vt:lpstr>
      <vt:lpstr>PHYSIOLOGIC JAUNDICE OF THE NEWBORN</vt:lpstr>
      <vt:lpstr>PHOTOTHERAPY </vt:lpstr>
      <vt:lpstr>Slide 59</vt:lpstr>
      <vt:lpstr>Bilirubin PRINCIPAL</vt:lpstr>
      <vt:lpstr>Van den bergh Test :Direct &amp; Indirect Bilirubin</vt:lpstr>
      <vt:lpstr>Van den bergh Test :Direct &amp; Indirect Bilirubin</vt:lpstr>
      <vt:lpstr>Prothombin time Principal</vt:lpstr>
      <vt:lpstr>Interferance</vt:lpstr>
      <vt:lpstr>Slide 65</vt:lpstr>
      <vt:lpstr>Bledding Time</vt:lpstr>
      <vt:lpstr>Clotting Time</vt:lpstr>
      <vt:lpstr>Procedure</vt:lpstr>
      <vt:lpstr>Blood Ammonia</vt:lpstr>
      <vt:lpstr>Liver Biopsy</vt:lpstr>
      <vt:lpstr>Hepatic neoplasm markers</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dc:creator>
  <cp:lastModifiedBy>Power</cp:lastModifiedBy>
  <cp:revision>100</cp:revision>
  <dcterms:created xsi:type="dcterms:W3CDTF">2018-08-27T05:38:57Z</dcterms:created>
  <dcterms:modified xsi:type="dcterms:W3CDTF">2023-10-30T16:07:02Z</dcterms:modified>
</cp:coreProperties>
</file>