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0" r:id="rId3"/>
    <p:sldId id="407" r:id="rId4"/>
    <p:sldId id="582" r:id="rId5"/>
    <p:sldId id="601" r:id="rId6"/>
    <p:sldId id="514" r:id="rId7"/>
    <p:sldId id="583" r:id="rId8"/>
    <p:sldId id="380" r:id="rId9"/>
    <p:sldId id="597" r:id="rId10"/>
    <p:sldId id="598" r:id="rId11"/>
    <p:sldId id="599" r:id="rId12"/>
    <p:sldId id="384" r:id="rId13"/>
    <p:sldId id="589" r:id="rId14"/>
    <p:sldId id="602" r:id="rId15"/>
    <p:sldId id="532" r:id="rId16"/>
    <p:sldId id="606" r:id="rId17"/>
    <p:sldId id="607" r:id="rId18"/>
    <p:sldId id="608" r:id="rId19"/>
    <p:sldId id="609" r:id="rId20"/>
    <p:sldId id="366" r:id="rId21"/>
    <p:sldId id="367" r:id="rId22"/>
    <p:sldId id="4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D9061-4EE4-4768-939B-0153078B962B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B7ADC082-DEA0-47F7-A113-CB33B9E7B74A}">
      <dgm:prSet phldrT="[Text]"/>
      <dgm:spPr/>
      <dgm:t>
        <a:bodyPr/>
        <a:lstStyle/>
        <a:p>
          <a:r>
            <a:rPr lang="en-IN" dirty="0"/>
            <a:t>TRAPPING TYPE</a:t>
          </a:r>
        </a:p>
      </dgm:t>
    </dgm:pt>
    <dgm:pt modelId="{7A9F3DEE-3E62-47D9-A718-E9027844DAE8}" type="parTrans" cxnId="{44C2153A-AABF-4C0F-8772-F63728D0D156}">
      <dgm:prSet/>
      <dgm:spPr/>
      <dgm:t>
        <a:bodyPr/>
        <a:lstStyle/>
        <a:p>
          <a:endParaRPr lang="en-IN"/>
        </a:p>
      </dgm:t>
    </dgm:pt>
    <dgm:pt modelId="{6E0B15A7-D753-47B9-8573-ACE8F39BFA6D}" type="sibTrans" cxnId="{44C2153A-AABF-4C0F-8772-F63728D0D156}">
      <dgm:prSet/>
      <dgm:spPr/>
      <dgm:t>
        <a:bodyPr/>
        <a:lstStyle/>
        <a:p>
          <a:endParaRPr lang="en-IN"/>
        </a:p>
      </dgm:t>
    </dgm:pt>
    <dgm:pt modelId="{2305A913-9F9D-499E-A772-6E7B160614BF}">
      <dgm:prSet phldrT="[Text]"/>
      <dgm:spPr/>
      <dgm:t>
        <a:bodyPr/>
        <a:lstStyle/>
        <a:p>
          <a:r>
            <a:rPr lang="en-IN" dirty="0"/>
            <a:t>QUADRUPOLE ION TRAP</a:t>
          </a:r>
        </a:p>
      </dgm:t>
    </dgm:pt>
    <dgm:pt modelId="{F42E8B53-F1F1-49AF-9E6B-315708900BD4}" type="parTrans" cxnId="{322E7A0B-CAA4-485A-9333-EBB500262419}">
      <dgm:prSet/>
      <dgm:spPr/>
      <dgm:t>
        <a:bodyPr/>
        <a:lstStyle/>
        <a:p>
          <a:endParaRPr lang="en-IN"/>
        </a:p>
      </dgm:t>
    </dgm:pt>
    <dgm:pt modelId="{5BBD59E0-D790-4DC4-B85B-B94AC2E15FCB}" type="sibTrans" cxnId="{322E7A0B-CAA4-485A-9333-EBB500262419}">
      <dgm:prSet/>
      <dgm:spPr/>
      <dgm:t>
        <a:bodyPr/>
        <a:lstStyle/>
        <a:p>
          <a:endParaRPr lang="en-IN"/>
        </a:p>
      </dgm:t>
    </dgm:pt>
    <dgm:pt modelId="{E9E27BE0-F0EE-4D80-9C91-CD75834C1036}">
      <dgm:prSet phldrT="[Text]"/>
      <dgm:spPr/>
      <dgm:t>
        <a:bodyPr/>
        <a:lstStyle/>
        <a:p>
          <a:r>
            <a:rPr lang="en-IN" dirty="0"/>
            <a:t>LINEAR ION TRAP</a:t>
          </a:r>
        </a:p>
      </dgm:t>
    </dgm:pt>
    <dgm:pt modelId="{BACE2D59-E428-4536-9F8C-64EC5C27D8EC}" type="parTrans" cxnId="{834F63AC-D3C1-4BD6-A4DE-B423359D364B}">
      <dgm:prSet/>
      <dgm:spPr/>
      <dgm:t>
        <a:bodyPr/>
        <a:lstStyle/>
        <a:p>
          <a:endParaRPr lang="en-IN"/>
        </a:p>
      </dgm:t>
    </dgm:pt>
    <dgm:pt modelId="{B2E026A4-BCCB-450B-B4A9-F163F90BDD2E}" type="sibTrans" cxnId="{834F63AC-D3C1-4BD6-A4DE-B423359D364B}">
      <dgm:prSet/>
      <dgm:spPr/>
      <dgm:t>
        <a:bodyPr/>
        <a:lstStyle/>
        <a:p>
          <a:endParaRPr lang="en-IN"/>
        </a:p>
      </dgm:t>
    </dgm:pt>
    <dgm:pt modelId="{EA1F7025-C4FF-41A6-A84E-10FCEC0CB375}">
      <dgm:prSet phldrT="[Text]"/>
      <dgm:spPr/>
      <dgm:t>
        <a:bodyPr/>
        <a:lstStyle/>
        <a:p>
          <a:r>
            <a:rPr lang="en-IN" dirty="0"/>
            <a:t>HYBRID MS</a:t>
          </a:r>
        </a:p>
      </dgm:t>
    </dgm:pt>
    <dgm:pt modelId="{51012974-6C51-42DE-9195-B0CCDD670016}" type="parTrans" cxnId="{045A045E-C2EF-4A7B-A385-96A965E23EC3}">
      <dgm:prSet/>
      <dgm:spPr/>
      <dgm:t>
        <a:bodyPr/>
        <a:lstStyle/>
        <a:p>
          <a:endParaRPr lang="en-IN"/>
        </a:p>
      </dgm:t>
    </dgm:pt>
    <dgm:pt modelId="{1BAD635B-43F1-4F85-B0DA-00A7545314D5}" type="sibTrans" cxnId="{045A045E-C2EF-4A7B-A385-96A965E23EC3}">
      <dgm:prSet/>
      <dgm:spPr/>
      <dgm:t>
        <a:bodyPr/>
        <a:lstStyle/>
        <a:p>
          <a:endParaRPr lang="en-IN"/>
        </a:p>
      </dgm:t>
    </dgm:pt>
    <dgm:pt modelId="{6E2AF0A2-6D76-4601-9260-50B3FE104010}">
      <dgm:prSet phldrT="[Text]"/>
      <dgm:spPr/>
      <dgm:t>
        <a:bodyPr/>
        <a:lstStyle/>
        <a:p>
          <a:r>
            <a:rPr lang="en-IN" dirty="0"/>
            <a:t>ION CYCLOTRON  RESONANCE</a:t>
          </a:r>
        </a:p>
      </dgm:t>
    </dgm:pt>
    <dgm:pt modelId="{75F6F1E2-2861-484B-A46F-BED11C9D03F7}" type="parTrans" cxnId="{E880C9A8-09A1-4D50-AC6A-480141F4F247}">
      <dgm:prSet/>
      <dgm:spPr/>
      <dgm:t>
        <a:bodyPr/>
        <a:lstStyle/>
        <a:p>
          <a:endParaRPr lang="en-IN"/>
        </a:p>
      </dgm:t>
    </dgm:pt>
    <dgm:pt modelId="{ECCE2557-C0FA-45B9-9BBC-BAFCD429040B}" type="sibTrans" cxnId="{E880C9A8-09A1-4D50-AC6A-480141F4F247}">
      <dgm:prSet/>
      <dgm:spPr/>
      <dgm:t>
        <a:bodyPr/>
        <a:lstStyle/>
        <a:p>
          <a:endParaRPr lang="en-IN"/>
        </a:p>
      </dgm:t>
    </dgm:pt>
    <dgm:pt modelId="{9174D265-0DDA-45B0-BC04-ADE932E7F81B}">
      <dgm:prSet phldrT="[Text]"/>
      <dgm:spPr/>
      <dgm:t>
        <a:bodyPr/>
        <a:lstStyle/>
        <a:p>
          <a:r>
            <a:rPr lang="en-IN" dirty="0"/>
            <a:t>MAGNETIC SECTOR</a:t>
          </a:r>
        </a:p>
      </dgm:t>
    </dgm:pt>
    <dgm:pt modelId="{7A2E5D5E-D78C-4514-9B3E-C5526A7F9843}">
      <dgm:prSet phldrT="[Text]"/>
      <dgm:spPr/>
      <dgm:t>
        <a:bodyPr/>
        <a:lstStyle/>
        <a:p>
          <a:r>
            <a:rPr lang="en-IN" dirty="0"/>
            <a:t>TRIPLEQUADRUPOLE</a:t>
          </a:r>
        </a:p>
      </dgm:t>
    </dgm:pt>
    <dgm:pt modelId="{EB3D4492-E212-43F1-A970-957A07013BC0}">
      <dgm:prSet phldrT="[Text]"/>
      <dgm:spPr/>
      <dgm:t>
        <a:bodyPr/>
        <a:lstStyle/>
        <a:p>
          <a:r>
            <a:rPr lang="en-IN" dirty="0"/>
            <a:t>BEAM TYPE</a:t>
          </a:r>
        </a:p>
      </dgm:t>
    </dgm:pt>
    <dgm:pt modelId="{F32C70AF-FEA8-47B8-A572-FCB47E330A3C}" type="sibTrans" cxnId="{CCA8A097-25B6-43FD-B00C-0B61B500257D}">
      <dgm:prSet/>
      <dgm:spPr/>
      <dgm:t>
        <a:bodyPr/>
        <a:lstStyle/>
        <a:p>
          <a:endParaRPr lang="en-IN"/>
        </a:p>
      </dgm:t>
    </dgm:pt>
    <dgm:pt modelId="{69F02819-0458-45B8-87B9-2A932D32C76D}" type="parTrans" cxnId="{CCA8A097-25B6-43FD-B00C-0B61B500257D}">
      <dgm:prSet/>
      <dgm:spPr/>
      <dgm:t>
        <a:bodyPr/>
        <a:lstStyle/>
        <a:p>
          <a:endParaRPr lang="en-IN"/>
        </a:p>
      </dgm:t>
    </dgm:pt>
    <dgm:pt modelId="{E48D9872-E8AB-4323-9DBA-00EFB897C636}" type="sibTrans" cxnId="{7519CC20-61A4-457E-AF4C-B71B718C4D9C}">
      <dgm:prSet/>
      <dgm:spPr/>
      <dgm:t>
        <a:bodyPr/>
        <a:lstStyle/>
        <a:p>
          <a:endParaRPr lang="en-IN"/>
        </a:p>
      </dgm:t>
    </dgm:pt>
    <dgm:pt modelId="{C51BED12-261B-44C6-96F9-966669C566E6}" type="parTrans" cxnId="{7519CC20-61A4-457E-AF4C-B71B718C4D9C}">
      <dgm:prSet/>
      <dgm:spPr/>
      <dgm:t>
        <a:bodyPr/>
        <a:lstStyle/>
        <a:p>
          <a:endParaRPr lang="en-IN"/>
        </a:p>
      </dgm:t>
    </dgm:pt>
    <dgm:pt modelId="{006691F8-8ED3-47C0-AD93-F304F4C4756F}" type="sibTrans" cxnId="{DFA2E724-D4D7-4353-B3F9-8B79CEE8DBB9}">
      <dgm:prSet/>
      <dgm:spPr/>
      <dgm:t>
        <a:bodyPr/>
        <a:lstStyle/>
        <a:p>
          <a:endParaRPr lang="en-IN"/>
        </a:p>
      </dgm:t>
    </dgm:pt>
    <dgm:pt modelId="{870DF351-9CBE-4F0F-9349-4DACD588337F}" type="parTrans" cxnId="{DFA2E724-D4D7-4353-B3F9-8B79CEE8DBB9}">
      <dgm:prSet/>
      <dgm:spPr/>
      <dgm:t>
        <a:bodyPr/>
        <a:lstStyle/>
        <a:p>
          <a:endParaRPr lang="en-IN"/>
        </a:p>
      </dgm:t>
    </dgm:pt>
    <dgm:pt modelId="{0592F2D3-292D-4614-A153-1DBB4F46C08B}" type="pres">
      <dgm:prSet presAssocID="{6E2D9061-4EE4-4768-939B-0153078B962B}" presName="Name0" presStyleCnt="0">
        <dgm:presLayoutVars>
          <dgm:dir/>
          <dgm:resizeHandles val="exact"/>
        </dgm:presLayoutVars>
      </dgm:prSet>
      <dgm:spPr/>
    </dgm:pt>
    <dgm:pt modelId="{0599C52B-B6A6-41DE-9D2C-32FB632F39E7}" type="pres">
      <dgm:prSet presAssocID="{EB3D4492-E212-43F1-A970-957A07013BC0}" presName="node" presStyleLbl="node1" presStyleIdx="0" presStyleCnt="3" custLinFactNeighborX="-513" custLinFactNeighborY="0">
        <dgm:presLayoutVars>
          <dgm:bulletEnabled val="1"/>
        </dgm:presLayoutVars>
      </dgm:prSet>
      <dgm:spPr/>
    </dgm:pt>
    <dgm:pt modelId="{EC35E592-08E9-4932-A2BB-D86AFBC9C3A7}" type="pres">
      <dgm:prSet presAssocID="{F32C70AF-FEA8-47B8-A572-FCB47E330A3C}" presName="sibTrans" presStyleCnt="0"/>
      <dgm:spPr/>
    </dgm:pt>
    <dgm:pt modelId="{93BD3AC2-88EB-417A-AFD8-0423ED3D0B5B}" type="pres">
      <dgm:prSet presAssocID="{B7ADC082-DEA0-47F7-A113-CB33B9E7B74A}" presName="node" presStyleLbl="node1" presStyleIdx="1" presStyleCnt="3" custLinFactNeighborX="1505" custLinFactNeighborY="2740">
        <dgm:presLayoutVars>
          <dgm:bulletEnabled val="1"/>
        </dgm:presLayoutVars>
      </dgm:prSet>
      <dgm:spPr/>
    </dgm:pt>
    <dgm:pt modelId="{0E6FD072-D0D9-4AA4-A7DA-4F9C523119DB}" type="pres">
      <dgm:prSet presAssocID="{6E0B15A7-D753-47B9-8573-ACE8F39BFA6D}" presName="sibTrans" presStyleCnt="0"/>
      <dgm:spPr/>
    </dgm:pt>
    <dgm:pt modelId="{DD3AE043-6E1F-48EC-A9B7-26D7AFDEEA7A}" type="pres">
      <dgm:prSet presAssocID="{EA1F7025-C4FF-41A6-A84E-10FCEC0CB375}" presName="node" presStyleLbl="node1" presStyleIdx="2" presStyleCnt="3">
        <dgm:presLayoutVars>
          <dgm:bulletEnabled val="1"/>
        </dgm:presLayoutVars>
      </dgm:prSet>
      <dgm:spPr/>
    </dgm:pt>
  </dgm:ptLst>
  <dgm:cxnLst>
    <dgm:cxn modelId="{77EAAC08-180F-4A76-A296-B21B72AA2DE8}" type="presOf" srcId="{7A2E5D5E-D78C-4514-9B3E-C5526A7F9843}" destId="{0599C52B-B6A6-41DE-9D2C-32FB632F39E7}" srcOrd="0" destOrd="1" presId="urn:microsoft.com/office/officeart/2005/8/layout/hList6"/>
    <dgm:cxn modelId="{322E7A0B-CAA4-485A-9333-EBB500262419}" srcId="{B7ADC082-DEA0-47F7-A113-CB33B9E7B74A}" destId="{2305A913-9F9D-499E-A772-6E7B160614BF}" srcOrd="0" destOrd="0" parTransId="{F42E8B53-F1F1-49AF-9E6B-315708900BD4}" sibTransId="{5BBD59E0-D790-4DC4-B85B-B94AC2E15FCB}"/>
    <dgm:cxn modelId="{6A2A7D0F-A585-4AF9-8D82-14026EAF3E75}" type="presOf" srcId="{2305A913-9F9D-499E-A772-6E7B160614BF}" destId="{93BD3AC2-88EB-417A-AFD8-0423ED3D0B5B}" srcOrd="0" destOrd="1" presId="urn:microsoft.com/office/officeart/2005/8/layout/hList6"/>
    <dgm:cxn modelId="{5DAA4C11-211D-4C37-AB51-A06DAACFB493}" type="presOf" srcId="{E9E27BE0-F0EE-4D80-9C91-CD75834C1036}" destId="{93BD3AC2-88EB-417A-AFD8-0423ED3D0B5B}" srcOrd="0" destOrd="2" presId="urn:microsoft.com/office/officeart/2005/8/layout/hList6"/>
    <dgm:cxn modelId="{7519CC20-61A4-457E-AF4C-B71B718C4D9C}" srcId="{EB3D4492-E212-43F1-A970-957A07013BC0}" destId="{9174D265-0DDA-45B0-BC04-ADE932E7F81B}" srcOrd="1" destOrd="0" parTransId="{C51BED12-261B-44C6-96F9-966669C566E6}" sibTransId="{E48D9872-E8AB-4323-9DBA-00EFB897C636}"/>
    <dgm:cxn modelId="{DFA2E724-D4D7-4353-B3F9-8B79CEE8DBB9}" srcId="{EB3D4492-E212-43F1-A970-957A07013BC0}" destId="{7A2E5D5E-D78C-4514-9B3E-C5526A7F9843}" srcOrd="0" destOrd="0" parTransId="{870DF351-9CBE-4F0F-9349-4DACD588337F}" sibTransId="{006691F8-8ED3-47C0-AD93-F304F4C4756F}"/>
    <dgm:cxn modelId="{44C2153A-AABF-4C0F-8772-F63728D0D156}" srcId="{6E2D9061-4EE4-4768-939B-0153078B962B}" destId="{B7ADC082-DEA0-47F7-A113-CB33B9E7B74A}" srcOrd="1" destOrd="0" parTransId="{7A9F3DEE-3E62-47D9-A718-E9027844DAE8}" sibTransId="{6E0B15A7-D753-47B9-8573-ACE8F39BFA6D}"/>
    <dgm:cxn modelId="{045A045E-C2EF-4A7B-A385-96A965E23EC3}" srcId="{6E2D9061-4EE4-4768-939B-0153078B962B}" destId="{EA1F7025-C4FF-41A6-A84E-10FCEC0CB375}" srcOrd="2" destOrd="0" parTransId="{51012974-6C51-42DE-9195-B0CCDD670016}" sibTransId="{1BAD635B-43F1-4F85-B0DA-00A7545314D5}"/>
    <dgm:cxn modelId="{BEE69141-0E45-4046-BC70-575CF75CF436}" type="presOf" srcId="{6E2AF0A2-6D76-4601-9260-50B3FE104010}" destId="{93BD3AC2-88EB-417A-AFD8-0423ED3D0B5B}" srcOrd="0" destOrd="3" presId="urn:microsoft.com/office/officeart/2005/8/layout/hList6"/>
    <dgm:cxn modelId="{5897EF65-E85F-4E54-86F4-018F8C53ADEC}" type="presOf" srcId="{6E2D9061-4EE4-4768-939B-0153078B962B}" destId="{0592F2D3-292D-4614-A153-1DBB4F46C08B}" srcOrd="0" destOrd="0" presId="urn:microsoft.com/office/officeart/2005/8/layout/hList6"/>
    <dgm:cxn modelId="{8425F173-ABDE-4656-9D1F-EF823D26E518}" type="presOf" srcId="{EA1F7025-C4FF-41A6-A84E-10FCEC0CB375}" destId="{DD3AE043-6E1F-48EC-A9B7-26D7AFDEEA7A}" srcOrd="0" destOrd="0" presId="urn:microsoft.com/office/officeart/2005/8/layout/hList6"/>
    <dgm:cxn modelId="{CCA8A097-25B6-43FD-B00C-0B61B500257D}" srcId="{6E2D9061-4EE4-4768-939B-0153078B962B}" destId="{EB3D4492-E212-43F1-A970-957A07013BC0}" srcOrd="0" destOrd="0" parTransId="{69F02819-0458-45B8-87B9-2A932D32C76D}" sibTransId="{F32C70AF-FEA8-47B8-A572-FCB47E330A3C}"/>
    <dgm:cxn modelId="{E880C9A8-09A1-4D50-AC6A-480141F4F247}" srcId="{B7ADC082-DEA0-47F7-A113-CB33B9E7B74A}" destId="{6E2AF0A2-6D76-4601-9260-50B3FE104010}" srcOrd="2" destOrd="0" parTransId="{75F6F1E2-2861-484B-A46F-BED11C9D03F7}" sibTransId="{ECCE2557-C0FA-45B9-9BBC-BAFCD429040B}"/>
    <dgm:cxn modelId="{834F63AC-D3C1-4BD6-A4DE-B423359D364B}" srcId="{B7ADC082-DEA0-47F7-A113-CB33B9E7B74A}" destId="{E9E27BE0-F0EE-4D80-9C91-CD75834C1036}" srcOrd="1" destOrd="0" parTransId="{BACE2D59-E428-4536-9F8C-64EC5C27D8EC}" sibTransId="{B2E026A4-BCCB-450B-B4A9-F163F90BDD2E}"/>
    <dgm:cxn modelId="{FC4A4ED3-F29D-4694-9271-FCE2F9C5C1D5}" type="presOf" srcId="{B7ADC082-DEA0-47F7-A113-CB33B9E7B74A}" destId="{93BD3AC2-88EB-417A-AFD8-0423ED3D0B5B}" srcOrd="0" destOrd="0" presId="urn:microsoft.com/office/officeart/2005/8/layout/hList6"/>
    <dgm:cxn modelId="{178609DD-55A9-489B-9ABB-890FE2477119}" type="presOf" srcId="{9174D265-0DDA-45B0-BC04-ADE932E7F81B}" destId="{0599C52B-B6A6-41DE-9D2C-32FB632F39E7}" srcOrd="0" destOrd="2" presId="urn:microsoft.com/office/officeart/2005/8/layout/hList6"/>
    <dgm:cxn modelId="{51EF14ED-E775-4079-BFF0-4A99C787B024}" type="presOf" srcId="{EB3D4492-E212-43F1-A970-957A07013BC0}" destId="{0599C52B-B6A6-41DE-9D2C-32FB632F39E7}" srcOrd="0" destOrd="0" presId="urn:microsoft.com/office/officeart/2005/8/layout/hList6"/>
    <dgm:cxn modelId="{4793859B-8CBC-4AF7-B6BB-9154A0A6DCAD}" type="presParOf" srcId="{0592F2D3-292D-4614-A153-1DBB4F46C08B}" destId="{0599C52B-B6A6-41DE-9D2C-32FB632F39E7}" srcOrd="0" destOrd="0" presId="urn:microsoft.com/office/officeart/2005/8/layout/hList6"/>
    <dgm:cxn modelId="{5EA0BE6D-21F3-4A97-B9C1-349F665846E3}" type="presParOf" srcId="{0592F2D3-292D-4614-A153-1DBB4F46C08B}" destId="{EC35E592-08E9-4932-A2BB-D86AFBC9C3A7}" srcOrd="1" destOrd="0" presId="urn:microsoft.com/office/officeart/2005/8/layout/hList6"/>
    <dgm:cxn modelId="{BA355B1C-E092-4F65-AB50-4202038BF055}" type="presParOf" srcId="{0592F2D3-292D-4614-A153-1DBB4F46C08B}" destId="{93BD3AC2-88EB-417A-AFD8-0423ED3D0B5B}" srcOrd="2" destOrd="0" presId="urn:microsoft.com/office/officeart/2005/8/layout/hList6"/>
    <dgm:cxn modelId="{5648E421-39B2-496F-906F-F457EA63D914}" type="presParOf" srcId="{0592F2D3-292D-4614-A153-1DBB4F46C08B}" destId="{0E6FD072-D0D9-4AA4-A7DA-4F9C523119DB}" srcOrd="3" destOrd="0" presId="urn:microsoft.com/office/officeart/2005/8/layout/hList6"/>
    <dgm:cxn modelId="{70D7B575-8F14-416A-A6AC-FD28F0D505D4}" type="presParOf" srcId="{0592F2D3-292D-4614-A153-1DBB4F46C08B}" destId="{DD3AE043-6E1F-48EC-A9B7-26D7AFDEEA7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9C52B-B6A6-41DE-9D2C-32FB632F39E7}">
      <dsp:nvSpPr>
        <dsp:cNvPr id="0" name=""/>
        <dsp:cNvSpPr/>
      </dsp:nvSpPr>
      <dsp:spPr>
        <a:xfrm rot="16200000">
          <a:off x="-1482625" y="1482625"/>
          <a:ext cx="5867399" cy="29021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4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BEAM TYPE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TRIPLEQUADRUPOLE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MAGNETIC SECTOR</a:t>
          </a:r>
        </a:p>
      </dsp:txBody>
      <dsp:txXfrm rot="5400000">
        <a:off x="0" y="1173480"/>
        <a:ext cx="2902148" cy="3520439"/>
      </dsp:txXfrm>
    </dsp:sp>
    <dsp:sp modelId="{93BD3AC2-88EB-417A-AFD8-0423ED3D0B5B}">
      <dsp:nvSpPr>
        <dsp:cNvPr id="0" name=""/>
        <dsp:cNvSpPr/>
      </dsp:nvSpPr>
      <dsp:spPr>
        <a:xfrm rot="16200000">
          <a:off x="1641575" y="1482625"/>
          <a:ext cx="5867399" cy="29021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4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TRAPPING TYPE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QUADRUPOLE ION TRAP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LINEAR ION TRAP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ION CYCLOTRON  RESONANCE</a:t>
          </a:r>
        </a:p>
      </dsp:txBody>
      <dsp:txXfrm rot="5400000">
        <a:off x="3124200" y="1173480"/>
        <a:ext cx="2902148" cy="3520439"/>
      </dsp:txXfrm>
    </dsp:sp>
    <dsp:sp modelId="{DD3AE043-6E1F-48EC-A9B7-26D7AFDEEA7A}">
      <dsp:nvSpPr>
        <dsp:cNvPr id="0" name=""/>
        <dsp:cNvSpPr/>
      </dsp:nvSpPr>
      <dsp:spPr>
        <a:xfrm rot="16200000">
          <a:off x="4758109" y="1482625"/>
          <a:ext cx="5867399" cy="29021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4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HYBRID MS</a:t>
          </a:r>
        </a:p>
      </dsp:txBody>
      <dsp:txXfrm rot="5400000">
        <a:off x="6240734" y="1173480"/>
        <a:ext cx="2902148" cy="352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3D57-F403-81A3-34C7-7E3FE6703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99D5E-C652-65AA-0FA3-B0AB9E1D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BC6C-D343-C2A2-0254-185657B5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3F79-0659-80F7-13F1-88D7128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E997C-3E30-9F78-27B9-B01DC291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9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54E8-1275-7B37-B7AC-1DA11544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B0EBF-2811-CDCF-F413-AE8B768A3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6768-E445-B820-A9AE-1E195BED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369D-950D-8963-3066-3876BFEB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1C966-78D1-EE0B-03E4-551D7A0C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0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B6148-F9F7-5782-A8D4-7128FC032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3EF72-A639-C607-D5A6-384B387CD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A4BF-AA5F-32BC-FCE7-F93D7CA5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ACCD-00AE-A6FE-5679-601F7D35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DA0B-F0B6-F84A-742D-FE8B8141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43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6398-9740-2680-901F-26185A64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5E9D-0808-B79B-B6DF-5F33A07A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7256-1715-931D-2513-19847C61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8301-92E9-E5C3-FC4D-4BDC6A74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2289-3BC7-C6E5-5457-2DCFD52C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52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DA0B-37F3-6A7A-4253-C0EAA9C4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C3696-D514-3736-BD2E-18E07E34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9CBE-088A-D4C2-8B89-197451AA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73D7-669D-F1FF-8569-05BCC409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9FB4-4B94-F56C-E732-5FA1FB97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336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A184-BCBF-3163-0CB3-0837DEB1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73A2-6CF9-AD69-FB02-E918AE72D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8DA8A-C48D-4EFD-7E49-344A754E2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0F819-7C23-C84B-3B93-9F087402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83112-3ADA-4588-57B2-88A6DE26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5510C-44C8-FBB1-462B-00BFA958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C0B0-0CAD-769E-5702-F54408F5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8695-7B9D-B09F-04DE-DA423C75A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A00AA-DEE6-FFA8-93F8-A84FF0FB4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7D972-1773-1AC6-E2F8-DD903915B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EAF87-7F3F-D717-A95F-BE5EA3C1F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CB6D2-5686-0F81-7095-2D5CE67E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2689F-2992-347D-4DD9-01283DC2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0C0F6-9656-4B1C-3DB4-7FBCDF05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96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C251-3641-DD57-13AF-B6D11503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A8301-EAE2-50AB-52C8-CA4BF882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347C-533D-5B37-CB10-0E271803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55D06-5D13-3B61-3768-89C6751C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36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ABF3C-7FDE-9637-E924-CA544226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97C17-9EA6-A128-5E43-FE7DAFBD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5F0A-3657-B6E8-05E9-EE28DCD7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06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F6E7-C0A2-07A4-5A15-4A78B026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5040-CBD4-FB8E-80FE-C6E99A65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C77CB-C1A8-589D-62DF-0EC20704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C2FB-B627-DA18-220A-51AACDF0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7BA31-8216-2289-D163-42B508C7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1321B-5896-9ADD-789D-40A77926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9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8321-D34A-4C23-3824-6DFD722E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50A4D-B5A9-CCCC-CF9E-8DF180AB7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5E77A-85A5-4B65-27C6-893B592C1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E305F-EFF3-6851-5663-DA53E6E7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5B386-00D6-7B42-B83D-677EF8D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EC0A-2BE3-A7AD-E424-F66C7025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8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C4FB8-A399-E427-B1D4-67B9D714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73729-2A07-634C-56E9-CEF93387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D220-1901-0C7C-E05C-178D93EB3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77FBA-88F8-41B4-92E1-DAAB96DBF5DB}" type="datetimeFigureOut">
              <a:rPr lang="en-IN" smtClean="0"/>
              <a:t>25-02-2025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EB855-684A-52FB-8FC4-3C7F91640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19A0-FA5D-C615-282E-E1A6FC539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B6980-310A-4F80-9159-1581EC2F5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0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23C8-464B-CF32-65F8-41B9CB366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AEE8-FFB0-E3C1-9A08-6483CAD0C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53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175D-0D0C-41EC-F6B6-DFC1B088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sym typeface="Wingdings" pitchFamily="2" charset="2"/>
              </a:rPr>
              <a:t>PRODUCT ION SCAN(M1+SPECIFIED)</a:t>
            </a:r>
            <a:br>
              <a:rPr lang="en-IN" dirty="0">
                <a:solidFill>
                  <a:srgbClr val="FF0000"/>
                </a:solidFill>
                <a:sym typeface="Wingdings" pitchFamily="2" charset="2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AF95-027B-9FF8-824D-42971F51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0714" cy="4351338"/>
          </a:xfrm>
        </p:spPr>
        <p:txBody>
          <a:bodyPr>
            <a:normAutofit/>
          </a:bodyPr>
          <a:lstStyle/>
          <a:p>
            <a:r>
              <a:rPr lang="en-IN" dirty="0">
                <a:sym typeface="Wingdings" pitchFamily="2" charset="2"/>
              </a:rPr>
              <a:t>Done to scan all product ions that result from the decomposition of a specified precursor  ion.</a:t>
            </a:r>
          </a:p>
          <a:p>
            <a:r>
              <a:rPr lang="en-IN" dirty="0">
                <a:sym typeface="Wingdings" pitchFamily="2" charset="2"/>
              </a:rPr>
              <a:t>  Most common and well known MS/MS experiment.</a:t>
            </a:r>
          </a:p>
          <a:p>
            <a:r>
              <a:rPr lang="en-IN" dirty="0">
                <a:sym typeface="Wingdings" pitchFamily="2" charset="2"/>
              </a:rPr>
              <a:t>   Used to determine structurally significant fragment ions for a selected precursor 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C890B-B262-30B8-7617-7337F5679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6" y="1825623"/>
            <a:ext cx="5845628" cy="435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531B5-A160-0467-7F1D-DEE6AA2F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7" y="5534590"/>
            <a:ext cx="6380653" cy="13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308D-6EAA-C95C-42A8-C9314223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CONSTANT NEUTRAL LOSS SCAN(N SPECIFIED)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F377-5276-994C-A913-D707007B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1240971"/>
            <a:ext cx="5921828" cy="49359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Done to look for all pairs of precursor ions and product ions that differ by a constant neutral loss.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  Used to know a class of compounds that differ by constant neutral loss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        peaks in constant neutral loss scan can be </a:t>
            </a:r>
            <a:r>
              <a:rPr lang="en-IN" dirty="0" err="1"/>
              <a:t>labeled</a:t>
            </a:r>
            <a:r>
              <a:rPr lang="en-IN" dirty="0"/>
              <a:t> by the precursor  ion mass since we are interested   in the identity of intact analyte molecules.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D9691-40A2-CC08-8323-8228627C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3" y="1075266"/>
            <a:ext cx="5921828" cy="3252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F8948-58B7-C094-7378-CA13F8F08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16" b="10576"/>
          <a:stretch/>
        </p:blipFill>
        <p:spPr>
          <a:xfrm>
            <a:off x="6003472" y="4754879"/>
            <a:ext cx="5921828" cy="2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SELECTED REACTION MONITORING(SRM):-</a:t>
            </a:r>
          </a:p>
          <a:p>
            <a:pPr>
              <a:buNone/>
            </a:pPr>
            <a:r>
              <a:rPr lang="en-IN" dirty="0"/>
              <a:t>                       Similar to selected ion monitoring for target compound identification.</a:t>
            </a:r>
          </a:p>
          <a:p>
            <a:pPr>
              <a:buNone/>
            </a:pPr>
            <a:r>
              <a:rPr lang="en-IN" dirty="0"/>
              <a:t>                        In </a:t>
            </a:r>
            <a:r>
              <a:rPr lang="en-IN" dirty="0" err="1"/>
              <a:t>SRM,one</a:t>
            </a:r>
            <a:r>
              <a:rPr lang="en-IN" dirty="0"/>
              <a:t> specific set of product and precursor masses that are known to be characteristic of certain target compounds.</a:t>
            </a: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MULTIPLE REACTION MONITORING(MRM):-</a:t>
            </a:r>
          </a:p>
          <a:p>
            <a:pPr>
              <a:buNone/>
            </a:pPr>
            <a:r>
              <a:rPr lang="en-IN" dirty="0"/>
              <a:t>                          This consists of a series of precursor/product ion pairs with the MS set to jump through the table of parent/product ion pairs in a cyclic fashion </a:t>
            </a:r>
          </a:p>
          <a:p>
            <a:pPr>
              <a:buNone/>
            </a:pPr>
            <a:r>
              <a:rPr lang="en-IN" dirty="0"/>
              <a:t>                           used for quantitative analysis of a few specific target compounds</a:t>
            </a:r>
          </a:p>
          <a:p>
            <a:pPr>
              <a:buNone/>
            </a:pPr>
            <a:r>
              <a:rPr lang="en-IN" dirty="0"/>
              <a:t>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C70E6-FEC5-A94D-C177-989092F4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93" y="2380397"/>
            <a:ext cx="7352413" cy="1592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29F6-808C-8C95-C150-247429D3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2E08-6BB4-9FA4-E077-BB804675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469571"/>
            <a:ext cx="7122160" cy="464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1.</a:t>
            </a:r>
            <a:r>
              <a:rPr lang="en-IN" dirty="0">
                <a:solidFill>
                  <a:srgbClr val="7030A0"/>
                </a:solidFill>
              </a:rPr>
              <a:t> TANDEM IN TIME TMS -TRAPPING TYPE INSTRUMENTS</a:t>
            </a:r>
          </a:p>
          <a:p>
            <a:pPr marL="0" indent="0">
              <a:buNone/>
            </a:pPr>
            <a:r>
              <a:rPr lang="en-IN" dirty="0">
                <a:solidFill>
                  <a:srgbClr val="7030A0"/>
                </a:solidFill>
              </a:rPr>
              <a:t>2.</a:t>
            </a:r>
            <a:r>
              <a:rPr lang="en-IN" dirty="0">
                <a:solidFill>
                  <a:srgbClr val="FF0000"/>
                </a:solidFill>
              </a:rPr>
              <a:t>TANDEM IN SPACE TMS -BEAM TYPE INSTRUMENTS </a:t>
            </a:r>
          </a:p>
          <a:p>
            <a:pPr marL="0" indent="0">
              <a:buNone/>
            </a:pPr>
            <a:endParaRPr lang="en-IN" dirty="0">
              <a:solidFill>
                <a:srgbClr val="7030A0"/>
              </a:solidFill>
            </a:endParaRPr>
          </a:p>
          <a:p>
            <a:r>
              <a:rPr lang="en-IN" sz="4800" dirty="0">
                <a:solidFill>
                  <a:srgbClr val="7030A0"/>
                </a:solidFill>
              </a:rPr>
              <a:t>Which is best???????</a:t>
            </a:r>
          </a:p>
          <a:p>
            <a:endParaRPr lang="en-IN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7030A0"/>
              </a:solidFill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9874-16A0-2F63-63B3-A205F2D35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52401" b="3581"/>
          <a:stretch/>
        </p:blipFill>
        <p:spPr>
          <a:xfrm>
            <a:off x="6423342" y="1776213"/>
            <a:ext cx="4752658" cy="3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4111F1-F311-2F58-B9B8-709ABF3D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BEST-TANDEM IN TIME </a:t>
            </a:r>
            <a:br>
              <a:rPr lang="en-IN" b="1" dirty="0">
                <a:solidFill>
                  <a:srgbClr val="C00000"/>
                </a:solidFill>
              </a:rPr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699902-D71D-C4FB-4616-B6258BF68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880" y="955040"/>
            <a:ext cx="7183120" cy="52730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D3C90F-2817-0B75-5EB7-A71707AA3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IN" sz="3600" dirty="0">
                <a:solidFill>
                  <a:srgbClr val="C00000"/>
                </a:solidFill>
              </a:rPr>
              <a:t>because</a:t>
            </a:r>
            <a:r>
              <a:rPr lang="en-IN" sz="3600" dirty="0"/>
              <a:t> ions are held in one region of </a:t>
            </a:r>
            <a:r>
              <a:rPr lang="en-IN" sz="3600" dirty="0" err="1"/>
              <a:t>space,where</a:t>
            </a:r>
            <a:r>
              <a:rPr lang="en-IN" sz="3600" dirty="0"/>
              <a:t> parent ions are </a:t>
            </a:r>
            <a:r>
              <a:rPr lang="en-IN" sz="3600" dirty="0" err="1"/>
              <a:t>selected,dissociated</a:t>
            </a:r>
            <a:r>
              <a:rPr lang="en-IN" sz="3600" dirty="0"/>
              <a:t> and daughter ions analysed sequentially in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248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0" y="6858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IN" dirty="0"/>
              <a:t>CLASSIFICATION OF TMS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63201" y="-609600"/>
            <a:ext cx="45719" cy="6019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1)BIOTECHNOLOGY AND PHARMACEUTICALS</a:t>
            </a:r>
          </a:p>
          <a:p>
            <a:pPr marL="0" indent="0">
              <a:buNone/>
            </a:pPr>
            <a:r>
              <a:rPr lang="en-IN" dirty="0"/>
              <a:t>       1)To determine the chemical structure of drugs and its metabolites.</a:t>
            </a:r>
          </a:p>
          <a:p>
            <a:pPr marL="0" indent="0">
              <a:buNone/>
            </a:pPr>
            <a:r>
              <a:rPr lang="en-IN" dirty="0"/>
              <a:t>       2)Detection and quantification of impurities.</a:t>
            </a:r>
          </a:p>
          <a:p>
            <a:pPr marL="0" indent="0">
              <a:buNone/>
            </a:pPr>
            <a:r>
              <a:rPr lang="en-IN" dirty="0"/>
              <a:t>       3)Analysis of liquid mixtures.</a:t>
            </a:r>
          </a:p>
          <a:p>
            <a:pPr marL="0" indent="0">
              <a:buNone/>
            </a:pPr>
            <a:r>
              <a:rPr lang="en-IN" dirty="0"/>
              <a:t>       4)Finger printing.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2)CLINICAL TESTING AND TOXICOLGY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Newborn </a:t>
            </a:r>
            <a:r>
              <a:rPr lang="en-IN" dirty="0" err="1"/>
              <a:t>screening,IEB,Cancer,Drug</a:t>
            </a:r>
            <a:r>
              <a:rPr lang="en-IN" dirty="0"/>
              <a:t> abuse etc.,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685800"/>
            <a:ext cx="10755086" cy="9906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APPLICATIONS OF TANDEM MS</a:t>
            </a:r>
          </a:p>
        </p:txBody>
      </p:sp>
    </p:spTree>
    <p:extLst>
      <p:ext uri="{BB962C8B-B14F-4D97-AF65-F5344CB8AC3E}">
        <p14:creationId xmlns:p14="http://schemas.microsoft.com/office/powerpoint/2010/main" val="152313523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45822-9178-0182-40D3-18990771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282"/>
            <a:ext cx="4974767" cy="3481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1059B-9362-22D2-7244-90468DB0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334" y="2386283"/>
            <a:ext cx="6127011" cy="3201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FE6D37-F7C0-7C18-2E44-35E674B40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866563" cy="1325563"/>
          </a:xfrm>
        </p:spPr>
        <p:txBody>
          <a:bodyPr/>
          <a:lstStyle/>
          <a:p>
            <a:r>
              <a:rPr lang="en-US" dirty="0"/>
              <a:t>TANDEM MASS SPECTROMETRY IN A NEW BORN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238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run.m\Desktop\New Folder\th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2725400" y="6172200"/>
            <a:ext cx="298174" cy="228600"/>
          </a:xfrm>
          <a:prstGeom prst="rect">
            <a:avLst/>
          </a:prstGeom>
          <a:noFill/>
        </p:spPr>
      </p:pic>
      <p:pic>
        <p:nvPicPr>
          <p:cNvPr id="4" name="Picture 2" descr="C:\Users\varun.m\Desktop\New Folder\th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2344400" y="6436360"/>
            <a:ext cx="152400" cy="116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1"/>
            <a:ext cx="572588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NEW BORN SCREENING</a:t>
            </a:r>
            <a:r>
              <a:rPr lang="en-IN" sz="2400" dirty="0"/>
              <a:t>: SPECIAL CHAMBER  IN MS/MS CAUSES THE SUBSTANCES IN BLOOD TO SEPERATE AND MOVE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  SMALLER LIGHT PARTICLES MOVE FASTER THAN LARGER HEAVIER SUBSTANCES</a:t>
            </a:r>
          </a:p>
          <a:p>
            <a:endParaRPr lang="en-IN" sz="2400" dirty="0"/>
          </a:p>
          <a:p>
            <a:r>
              <a:rPr lang="en-IN" sz="2400" dirty="0"/>
              <a:t>SUBSTANCES MOVE ACROSS A SPECIAL FILTER</a:t>
            </a:r>
          </a:p>
          <a:p>
            <a:endParaRPr lang="en-IN" sz="2400" dirty="0"/>
          </a:p>
          <a:p>
            <a:r>
              <a:rPr lang="en-IN" sz="2400" dirty="0"/>
              <a:t>COMPUTER RECORDS WHICH SUBSTANCES ARE PRESENT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COMPUTER ALSO MEASURES THE QUANTITY OF A PARTICULAR SUBSTANCE.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                     </a:t>
            </a:r>
          </a:p>
          <a:p>
            <a:r>
              <a:rPr lang="en-IN" dirty="0"/>
              <a:t>                     </a:t>
            </a:r>
          </a:p>
        </p:txBody>
      </p:sp>
      <p:sp>
        <p:nvSpPr>
          <p:cNvPr id="7" name="Down Arrow 6"/>
          <p:cNvSpPr/>
          <p:nvPr/>
        </p:nvSpPr>
        <p:spPr>
          <a:xfrm>
            <a:off x="7807452" y="1338878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7783068" y="2677755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7783068" y="3490107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7840111" y="4917538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917670B-F85F-944E-AB3E-1745AEAA9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4000" y="243841"/>
            <a:ext cx="5516880" cy="290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09D45-C3F9-1184-470F-4A521D143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4" y="2865120"/>
            <a:ext cx="4582886" cy="35356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ADVENT OF TMS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39787" y="1415143"/>
          <a:ext cx="10709956" cy="4702628"/>
        </p:xfrm>
        <a:graphic>
          <a:graphicData uri="http://schemas.openxmlformats.org/drawingml/2006/table">
            <a:tbl>
              <a:tblPr/>
              <a:tblGrid>
                <a:gridCol w="535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BEFORE TMS TECHNOLOGY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 TMS</a:t>
                      </a:r>
                      <a:endParaRPr lang="en-IN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1)One disease-One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Many diseases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-Only one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2)Many diseases-many tests-many samples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All tests performed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 on same sample.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Calibri"/>
                          <a:ea typeface="Calibri"/>
                          <a:cs typeface="Times New Roman"/>
                        </a:rPr>
                        <a:t>New born screening easy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8222-5A48-6C2B-AD70-261ED138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TANDEM MASS SPECTROMETER</a:t>
            </a:r>
            <a:endParaRPr lang="en-IN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E6DD3B-3F7A-6E7C-31F4-1E17CE8C0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6381" y="1525213"/>
            <a:ext cx="3786130" cy="457406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EB537-78C4-6F2A-CB6C-FD874DC5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11086"/>
            <a:ext cx="8643257" cy="456587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SYNOPSIS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PRINCIPLE</a:t>
            </a:r>
          </a:p>
          <a:p>
            <a:r>
              <a:rPr lang="en-US" dirty="0"/>
              <a:t>INSTRUMENTATION</a:t>
            </a:r>
          </a:p>
          <a:p>
            <a:r>
              <a:rPr lang="en-IN" dirty="0"/>
              <a:t>ION ACTIVATION METHODS</a:t>
            </a:r>
            <a:endParaRPr lang="en-US" dirty="0"/>
          </a:p>
          <a:p>
            <a:r>
              <a:rPr lang="en-IN" dirty="0"/>
              <a:t>MS/MS EXPERIMENTS</a:t>
            </a:r>
          </a:p>
          <a:p>
            <a:r>
              <a:rPr lang="en-IN" dirty="0"/>
              <a:t>TYPES OF TMS ANALYSERS</a:t>
            </a:r>
          </a:p>
          <a:p>
            <a:r>
              <a:rPr lang="en-IN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933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1828801"/>
            <a:ext cx="5562600" cy="4297363"/>
          </a:xfrm>
        </p:spPr>
        <p:txBody>
          <a:bodyPr/>
          <a:lstStyle/>
          <a:p>
            <a:r>
              <a:rPr lang="en-IN" dirty="0"/>
              <a:t>2 Magnetic sector instruments operated in tandem with a collision cell placed between 2 instruments</a:t>
            </a:r>
          </a:p>
          <a:p>
            <a:r>
              <a:rPr lang="en-IN" dirty="0"/>
              <a:t>Permits high resolution selection of both precursor and product ions</a:t>
            </a:r>
          </a:p>
          <a:p>
            <a:r>
              <a:rPr lang="en-IN" dirty="0"/>
              <a:t>Expensive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MAGNETIC SECTOR MS/MS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A91A5-E5B3-A1C1-041F-20E8C7C6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255" y="3200400"/>
            <a:ext cx="3475946" cy="306387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4561114" cy="4351338"/>
          </a:xfrm>
        </p:spPr>
        <p:txBody>
          <a:bodyPr>
            <a:normAutofit/>
          </a:bodyPr>
          <a:lstStyle/>
          <a:p>
            <a:r>
              <a:rPr lang="en-IN" dirty="0"/>
              <a:t>Combination of 2 different types of MS in a tandem arrangement.</a:t>
            </a:r>
          </a:p>
          <a:p>
            <a:r>
              <a:rPr lang="en-IN" dirty="0"/>
              <a:t>Combination of </a:t>
            </a:r>
            <a:r>
              <a:rPr lang="en-IN" dirty="0" err="1"/>
              <a:t>quadrupole</a:t>
            </a:r>
            <a:r>
              <a:rPr lang="en-IN" dirty="0"/>
              <a:t> for  the first stage m/z selection and a TOF for second m/z   analyzer.</a:t>
            </a:r>
          </a:p>
          <a:p>
            <a:r>
              <a:rPr lang="en-IN" dirty="0"/>
              <a:t>Mainly used for proteomics research.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046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HYBRID MASS SPECTROMETER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BF099-3A0C-D7F7-D3E7-E81E99EA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13" y="936172"/>
            <a:ext cx="7630887" cy="592182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1)BIOTECHNOLOGY AND PHARMACEUTICALS</a:t>
            </a:r>
          </a:p>
          <a:p>
            <a:pPr marL="0" indent="0">
              <a:buNone/>
            </a:pPr>
            <a:r>
              <a:rPr lang="en-IN" dirty="0"/>
              <a:t>       1)To determine the chemical structure of drugs and its metabolites.</a:t>
            </a:r>
          </a:p>
          <a:p>
            <a:pPr marL="0" indent="0">
              <a:buNone/>
            </a:pPr>
            <a:r>
              <a:rPr lang="en-IN" dirty="0"/>
              <a:t>       2)Detection and quantification of impurities.</a:t>
            </a:r>
          </a:p>
          <a:p>
            <a:pPr marL="0" indent="0">
              <a:buNone/>
            </a:pPr>
            <a:r>
              <a:rPr lang="en-IN" dirty="0"/>
              <a:t>       3)Analysis of liquid mixtures.</a:t>
            </a:r>
          </a:p>
          <a:p>
            <a:pPr marL="0" indent="0">
              <a:buNone/>
            </a:pPr>
            <a:r>
              <a:rPr lang="en-IN" dirty="0"/>
              <a:t>       4)Finger printing.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2)CLINICAL TESTING AND TOXICOLGY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Newborn </a:t>
            </a:r>
            <a:r>
              <a:rPr lang="en-IN" dirty="0" err="1"/>
              <a:t>screening,IEB,Cancer,Drug</a:t>
            </a:r>
            <a:r>
              <a:rPr lang="en-IN" dirty="0"/>
              <a:t> abuse etc.,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685800"/>
            <a:ext cx="10755086" cy="9906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APPLICATIONS OF TANDEM MS</a:t>
            </a:r>
          </a:p>
        </p:txBody>
      </p:sp>
    </p:spTree>
    <p:extLst>
      <p:ext uri="{BB962C8B-B14F-4D97-AF65-F5344CB8AC3E}">
        <p14:creationId xmlns:p14="http://schemas.microsoft.com/office/powerpoint/2010/main" val="184491168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45771"/>
            <a:ext cx="12006943" cy="3145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DEFINITION</a:t>
            </a:r>
          </a:p>
          <a:p>
            <a:r>
              <a:rPr lang="en-IN" dirty="0"/>
              <a:t>Uses 2 MASS SPECTROMETERS in a single instrument.</a:t>
            </a:r>
          </a:p>
          <a:p>
            <a:r>
              <a:rPr lang="en-IN" dirty="0"/>
              <a:t>ONE MASS SPECTROMETER purifies the </a:t>
            </a:r>
            <a:r>
              <a:rPr lang="en-IN" dirty="0" err="1"/>
              <a:t>analyte</a:t>
            </a:r>
            <a:r>
              <a:rPr lang="en-IN" dirty="0"/>
              <a:t> ion from the mixture using a magnetic field.</a:t>
            </a:r>
          </a:p>
          <a:p>
            <a:pPr>
              <a:buNone/>
            </a:pPr>
            <a:r>
              <a:rPr lang="en-IN" dirty="0"/>
              <a:t>  the other MASS SPECTROMETER analyses fragments of the analyte ion for identification and quantification induced by collision with an inert gases like argon or helium.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TANDEM MASS SPECTROMETER (MS/MS)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C0C9E-7609-87C0-28AA-DCA1290D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3" t="33848" r="28014" b="19729"/>
          <a:stretch/>
        </p:blipFill>
        <p:spPr>
          <a:xfrm>
            <a:off x="6727372" y="4005942"/>
            <a:ext cx="3886200" cy="261257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6E61-DF96-A019-B854-9D8279A3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PRINCIPLE  OF TMS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B198-967B-6BD4-ADDA-A5CC98FF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657113" cy="4947919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combines 2 mass spectrometers MS1andMS2.</a:t>
            </a:r>
          </a:p>
          <a:p>
            <a:r>
              <a:rPr lang="en-IN" dirty="0"/>
              <a:t>first mass spectrometer - select a single</a:t>
            </a:r>
            <a:r>
              <a:rPr lang="en-IN" dirty="0">
                <a:solidFill>
                  <a:srgbClr val="FF0000"/>
                </a:solidFill>
              </a:rPr>
              <a:t>(precursor)</a:t>
            </a:r>
            <a:r>
              <a:rPr lang="en-IN" dirty="0"/>
              <a:t>mass that is characteristics of a given analyte in a mixture.</a:t>
            </a:r>
          </a:p>
          <a:p>
            <a:r>
              <a:rPr lang="en-IN" dirty="0"/>
              <a:t>                                  The mass selected ions pass through a region where they are activated in a way that causes them to  fall a part to produce fragment(</a:t>
            </a:r>
            <a:r>
              <a:rPr lang="en-IN" dirty="0">
                <a:solidFill>
                  <a:srgbClr val="FF0000"/>
                </a:solidFill>
              </a:rPr>
              <a:t>product</a:t>
            </a:r>
            <a:r>
              <a:rPr lang="en-IN" dirty="0"/>
              <a:t>)ions. This is usually done by colliding the ions with a neutral gas in a process called collisional activation(CA)or  collision induced dissociation(CID).The second mass spectrometer is used to separate fragments ions according to </a:t>
            </a:r>
            <a:r>
              <a:rPr lang="en-IN" dirty="0" err="1"/>
              <a:t>mass.The</a:t>
            </a:r>
            <a:r>
              <a:rPr lang="en-IN" dirty="0"/>
              <a:t> resulting MS/MS spectrum consist only of product ions from the selected </a:t>
            </a:r>
            <a:r>
              <a:rPr lang="en-IN" dirty="0" err="1"/>
              <a:t>precursor.chemical</a:t>
            </a:r>
            <a:r>
              <a:rPr lang="en-IN" dirty="0"/>
              <a:t> back ground and other mixture components are absent.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94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78DA-168F-65DB-3CA6-DF9E7B20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INSTRUMENTATION OF TMS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5C7DDB-BB76-B8BA-36F4-1019067C1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4" r="541"/>
          <a:stretch/>
        </p:blipFill>
        <p:spPr>
          <a:xfrm>
            <a:off x="1599810" y="1879600"/>
            <a:ext cx="9342510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4-09-12-07-01-39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433" y="79023"/>
            <a:ext cx="124064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BB4C-7DAE-A77A-6FCB-69E63C9D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ION ACTIVATION METHODS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2ABA-A463-E2CA-0535-7851C914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Mainly done to increase the internal energy of ions so that chemical bonds will break  and fragment ions will be  formed.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C60AE-F88E-D37A-8835-736EF4418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19047" r="2858" b="7936"/>
          <a:stretch/>
        </p:blipFill>
        <p:spPr>
          <a:xfrm>
            <a:off x="1828800" y="3276599"/>
            <a:ext cx="9083960" cy="32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0668000" cy="5715000"/>
          </a:xfrm>
        </p:spPr>
        <p:txBody>
          <a:bodyPr/>
          <a:lstStyle/>
          <a:p>
            <a:pPr>
              <a:buNone/>
            </a:pPr>
            <a:r>
              <a:rPr lang="en-IN" dirty="0"/>
              <a:t> Consider a precursor ion as, M1+ that decomposes to produce a product ion,M2+,and a neutral </a:t>
            </a:r>
            <a:r>
              <a:rPr lang="en-IN" dirty="0" err="1"/>
              <a:t>loss,N</a:t>
            </a:r>
            <a:r>
              <a:rPr lang="en-IN" dirty="0"/>
              <a:t>                           </a:t>
            </a:r>
          </a:p>
          <a:p>
            <a:pPr>
              <a:buNone/>
            </a:pPr>
            <a:r>
              <a:rPr lang="en-IN" dirty="0"/>
              <a:t>                           M1+              M2+ +  N</a:t>
            </a:r>
          </a:p>
          <a:p>
            <a:pPr>
              <a:buNone/>
            </a:pPr>
            <a:r>
              <a:rPr lang="en-IN" dirty="0"/>
              <a:t>      1)PRECURSOR ION SCAN</a:t>
            </a:r>
          </a:p>
          <a:p>
            <a:pPr>
              <a:buNone/>
            </a:pPr>
            <a:r>
              <a:rPr lang="en-IN" dirty="0"/>
              <a:t>      2)PRODUCT ION SCAN</a:t>
            </a:r>
          </a:p>
          <a:p>
            <a:pPr>
              <a:buNone/>
            </a:pPr>
            <a:r>
              <a:rPr lang="en-IN" dirty="0"/>
              <a:t>      3)CONSTANT NEUTRAL LOSS SCAN</a:t>
            </a:r>
          </a:p>
          <a:p>
            <a:pPr>
              <a:buNone/>
            </a:pPr>
            <a:r>
              <a:rPr lang="en-IN" dirty="0"/>
              <a:t>      4)SELECTED REACTION MONITORING.</a:t>
            </a:r>
          </a:p>
          <a:p>
            <a:pPr>
              <a:buNone/>
            </a:pPr>
            <a:r>
              <a:rPr lang="en-IN" dirty="0"/>
              <a:t>       5)MULTIPLE REACTION MONITORING.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628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MS/MS EXPERIMENTS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113314" y="2254931"/>
            <a:ext cx="7293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4595-1759-0BD2-B337-27D5BE15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PRECURSOR ION SCAN</a:t>
            </a:r>
            <a:r>
              <a:rPr lang="en-IN" dirty="0">
                <a:solidFill>
                  <a:srgbClr val="FF0000"/>
                </a:solidFill>
                <a:sym typeface="Wingdings" pitchFamily="2" charset="2"/>
              </a:rPr>
              <a:t>(M2+ SPECIFIED)</a:t>
            </a:r>
            <a:br>
              <a:rPr lang="en-IN" dirty="0">
                <a:solidFill>
                  <a:srgbClr val="FF0000"/>
                </a:solidFill>
                <a:sym typeface="Wingdings" pitchFamily="2" charset="2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3143-87BD-0C67-5790-6CFC430F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219200"/>
            <a:ext cx="5377543" cy="4957763"/>
          </a:xfrm>
        </p:spPr>
        <p:txBody>
          <a:bodyPr>
            <a:normAutofit fontScale="92500" lnSpcReduction="20000"/>
          </a:bodyPr>
          <a:lstStyle/>
          <a:p>
            <a:r>
              <a:rPr lang="en-IN" dirty="0">
                <a:sym typeface="Wingdings" pitchFamily="2" charset="2"/>
              </a:rPr>
              <a:t>Done to scan all possible precursor ions that decomposes to produce a specified product ion.</a:t>
            </a:r>
          </a:p>
          <a:p>
            <a:r>
              <a:rPr lang="en-IN" dirty="0">
                <a:sym typeface="Wingdings" pitchFamily="2" charset="2"/>
              </a:rPr>
              <a:t> Gives information about which precursor ions produces a specific product  ion.</a:t>
            </a:r>
          </a:p>
          <a:p>
            <a:r>
              <a:rPr lang="en-IN" dirty="0">
                <a:sym typeface="Wingdings" pitchFamily="2" charset="2"/>
              </a:rPr>
              <a:t>  In a mixture of </a:t>
            </a:r>
            <a:r>
              <a:rPr lang="en-IN" dirty="0" err="1">
                <a:sym typeface="Wingdings" pitchFamily="2" charset="2"/>
              </a:rPr>
              <a:t>compounds,those</a:t>
            </a:r>
            <a:r>
              <a:rPr lang="en-IN" dirty="0">
                <a:sym typeface="Wingdings" pitchFamily="2" charset="2"/>
              </a:rPr>
              <a:t> that gives the same product are identified by precursor ion spectrum</a:t>
            </a:r>
          </a:p>
          <a:p>
            <a:endParaRPr lang="en-IN" dirty="0">
              <a:sym typeface="Wingdings" pitchFamily="2" charset="2"/>
            </a:endParaRPr>
          </a:p>
          <a:p>
            <a:r>
              <a:rPr lang="en-IN" dirty="0">
                <a:sym typeface="Wingdings" pitchFamily="2" charset="2"/>
              </a:rPr>
              <a:t>used to analyse specific classes of compounds.(Acyl carnitine Deficiency analysis)</a:t>
            </a:r>
          </a:p>
          <a:p>
            <a:pPr marL="0" indent="0">
              <a:buNone/>
            </a:pPr>
            <a:r>
              <a:rPr lang="en-IN" dirty="0">
                <a:sym typeface="Wingdings" pitchFamily="2" charset="2"/>
              </a:rPr>
              <a:t>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62392-14A6-D56D-716C-A9959864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366836"/>
            <a:ext cx="6411685" cy="4957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FB852-D3DF-B07C-E592-BB56A67B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5461895"/>
            <a:ext cx="6907367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965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TANDEM MASS SPECTROMETER</vt:lpstr>
      <vt:lpstr>TANDEM MASS SPECTROMETER (MS/MS)</vt:lpstr>
      <vt:lpstr>PRINCIPLE  OF TMS</vt:lpstr>
      <vt:lpstr>INSTRUMENTATION OF TMS</vt:lpstr>
      <vt:lpstr>PowerPoint Presentation</vt:lpstr>
      <vt:lpstr>ION ACTIVATION METHODS</vt:lpstr>
      <vt:lpstr>MS/MS EXPERIMENTS</vt:lpstr>
      <vt:lpstr>PRECURSOR ION SCAN(M2+ SPECIFIED) </vt:lpstr>
      <vt:lpstr>PRODUCT ION SCAN(M1+SPECIFIED) </vt:lpstr>
      <vt:lpstr>CONSTANT NEUTRAL LOSS SCAN(N SPECIFIED) </vt:lpstr>
      <vt:lpstr>PowerPoint Presentation</vt:lpstr>
      <vt:lpstr>TYPES OF TMS</vt:lpstr>
      <vt:lpstr>BEST-TANDEM IN TIME  </vt:lpstr>
      <vt:lpstr>CLASSIFICATION OF TMS</vt:lpstr>
      <vt:lpstr>APPLICATIONS OF TANDEM MS</vt:lpstr>
      <vt:lpstr>TANDEM MASS SPECTROMETRY IN A NEW BORN</vt:lpstr>
      <vt:lpstr>PowerPoint Presentation</vt:lpstr>
      <vt:lpstr>ADVENT OF TMS</vt:lpstr>
      <vt:lpstr>MAGNETIC SECTOR MS/MS</vt:lpstr>
      <vt:lpstr>HYBRID MASS SPECTROMETER</vt:lpstr>
      <vt:lpstr>APPLICATIONS OF TANDEM 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abc</dc:creator>
  <cp:lastModifiedBy>kr gopala krishnan</cp:lastModifiedBy>
  <cp:revision>1</cp:revision>
  <dcterms:created xsi:type="dcterms:W3CDTF">2025-02-25T04:45:31Z</dcterms:created>
  <dcterms:modified xsi:type="dcterms:W3CDTF">2025-02-25T04:53:55Z</dcterms:modified>
</cp:coreProperties>
</file>